
<file path=[Content_Types].xml><?xml version="1.0" encoding="utf-8"?>
<Types xmlns="http://schemas.openxmlformats.org/package/2006/content-types">
  <Default Extension="xml" ContentType="application/vnd.openxmlformats-package.core-properties+xml"/>
  <Default Extension="png" ContentType="image/png"/>
  <Default Extension="rels" ContentType="application/vnd.openxmlformats-package.relationship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notesMasters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7205ae1289fe4fca" /><Relationship Type="http://schemas.openxmlformats.org/officeDocument/2006/relationships/extended-properties" Target="/docProps/app.xml" Id="R0de60b35dfd041c2" /><Relationship Type="http://schemas.openxmlformats.org/officeDocument/2006/relationships/officeDocument" Target="/ppt/presentation.xml" Id="Rbf21557486654947" /></Relationships>
</file>

<file path=ppt/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fde2c4af6c704dfa"/>
  </p:sldMasterIdLst>
  <p:notesMasterIdLst>
    <p:notesMasterId xmlns:r="http://schemas.openxmlformats.org/officeDocument/2006/relationships" r:id="R9143edb8480341d2"/>
  </p:notesMasterIdLst>
  <p:sldIdLst>
    <p:sldId xmlns:r="http://schemas.openxmlformats.org/officeDocument/2006/relationships" id="256" r:id="R2d89f26fe9b147f9"/>
    <p:sldId xmlns:r="http://schemas.openxmlformats.org/officeDocument/2006/relationships" id="257" r:id="Rbbb2f7e9e0de4d57"/>
    <p:sldId xmlns:r="http://schemas.openxmlformats.org/officeDocument/2006/relationships" id="258" r:id="Rb2722a8632a443d1"/>
    <p:sldId xmlns:r="http://schemas.openxmlformats.org/officeDocument/2006/relationships" id="259" r:id="Rad5adbb346184a74"/>
    <p:sldId xmlns:r="http://schemas.openxmlformats.org/officeDocument/2006/relationships" id="260" r:id="Rfcf9e7bcbf024aaf"/>
    <p:sldId xmlns:r="http://schemas.openxmlformats.org/officeDocument/2006/relationships" id="261" r:id="R1e39e315911b40a4"/>
    <p:sldId xmlns:r="http://schemas.openxmlformats.org/officeDocument/2006/relationships" id="262" r:id="R19846f7742124b99"/>
    <p:sldId xmlns:r="http://schemas.openxmlformats.org/officeDocument/2006/relationships" id="263" r:id="R239ec8708f9149f1"/>
    <p:sldId xmlns:r="http://schemas.openxmlformats.org/officeDocument/2006/relationships" id="264" r:id="Recd2298020d640ca"/>
    <p:sldId xmlns:r="http://schemas.openxmlformats.org/officeDocument/2006/relationships" id="265" r:id="R3834d9d5b03643dd"/>
    <p:sldId xmlns:r="http://schemas.openxmlformats.org/officeDocument/2006/relationships" id="266" r:id="R9902b84383d54069"/>
  </p:sldIdLst>
  <p:sldSz cx="12192000" cy="6858000"/>
  <p:notesSz cx="6858000" cy="9144000"/>
  <p:defaultTextStyle>
    <a:defPPr xmlns:a="http://schemas.openxmlformats.org/drawingml/2006/main">
      <a:defRPr lang="en-US"/>
    </a:defPPr>
    <a:lvl1pPr xmlns:a="http://schemas.openxmlformats.org/drawingml/2006/main"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xmlns:a="http://schemas.openxmlformats.org/drawingml/2006/main"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xmlns:a="http://schemas.openxmlformats.org/drawingml/2006/main"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xmlns:a="http://schemas.openxmlformats.org/drawingml/2006/main"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xmlns:a="http://schemas.openxmlformats.org/drawingml/2006/main"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xmlns:a="http://schemas.openxmlformats.org/drawingml/2006/main"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xmlns:a="http://schemas.openxmlformats.org/drawingml/2006/main"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xmlns:a="http://schemas.openxmlformats.org/drawingml/2006/main"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xmlns:a="http://schemas.openxmlformats.org/drawingml/2006/main"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xmlns:a="http://schemas.openxmlformats.org/drawingml/2006/main" n="120" d="100"/>
          <a:sy xmlns:a="http://schemas.openxmlformats.org/drawingml/2006/main" n="120" d="100"/>
        </p:scale>
        <p:origin x="800" y="184"/>
      </p:cViewPr>
      <p:guideLst/>
    </p:cSldViewPr>
  </p:slideViewPr>
  <p:notesTextViewPr>
    <p:cViewPr>
      <p:scale>
        <a:sx xmlns:a="http://schemas.openxmlformats.org/drawingml/2006/main" n="1" d="1"/>
        <a:sy xmlns:a="http://schemas.openxmlformats.org/drawingml/2006/main"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fde2c4af6c704dfa" /><Relationship Type="http://schemas.openxmlformats.org/officeDocument/2006/relationships/theme" Target="/ppt/theme/theme1.xml" Id="Ra737786dff404923" /><Relationship Type="http://schemas.openxmlformats.org/officeDocument/2006/relationships/notesMaster" Target="/ppt/notesMasters/notesMaster1.xml" Id="R9143edb8480341d2" /><Relationship Type="http://schemas.openxmlformats.org/officeDocument/2006/relationships/presProps" Target="/ppt/presProps.xml" Id="Rc4f111b096994ed8" /><Relationship Type="http://schemas.openxmlformats.org/officeDocument/2006/relationships/viewProps" Target="/ppt/viewProps.xml" Id="R16ef80cbe0d14271" /><Relationship Type="http://schemas.openxmlformats.org/officeDocument/2006/relationships/tableStyles" Target="/ppt/tableStyles.xml" Id="R8aa802bbda9d433b" /><Relationship Type="http://schemas.openxmlformats.org/officeDocument/2006/relationships/slide" Target="/ppt/slides/slide1.xml" Id="R2d89f26fe9b147f9" /><Relationship Type="http://schemas.openxmlformats.org/officeDocument/2006/relationships/slide" Target="/ppt/slides/slide2.xml" Id="Rbbb2f7e9e0de4d57" /><Relationship Type="http://schemas.openxmlformats.org/officeDocument/2006/relationships/slide" Target="/ppt/slides/slide3.xml" Id="Rb2722a8632a443d1" /><Relationship Type="http://schemas.openxmlformats.org/officeDocument/2006/relationships/slide" Target="/ppt/slides/slide4.xml" Id="Rad5adbb346184a74" /><Relationship Type="http://schemas.openxmlformats.org/officeDocument/2006/relationships/slide" Target="/ppt/slides/slide5.xml" Id="Rfcf9e7bcbf024aaf" /><Relationship Type="http://schemas.openxmlformats.org/officeDocument/2006/relationships/slide" Target="/ppt/slides/slide6.xml" Id="R1e39e315911b40a4" /><Relationship Type="http://schemas.openxmlformats.org/officeDocument/2006/relationships/slide" Target="/ppt/slides/slide7.xml" Id="R19846f7742124b99" /><Relationship Type="http://schemas.openxmlformats.org/officeDocument/2006/relationships/slide" Target="/ppt/slides/slide8.xml" Id="R239ec8708f9149f1" /><Relationship Type="http://schemas.openxmlformats.org/officeDocument/2006/relationships/slide" Target="/ppt/slides/slide9.xml" Id="Recd2298020d640ca" /><Relationship Type="http://schemas.openxmlformats.org/officeDocument/2006/relationships/slide" Target="/ppt/slides/slide10.xml" Id="R3834d9d5b03643dd" /><Relationship Type="http://schemas.openxmlformats.org/officeDocument/2006/relationships/slide" Target="/ppt/slides/slide11.xml" Id="R9902b84383d54069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2.xml" Id="Rfaadc9887f4e4b2e" /></Relationships>
</file>

<file path=ppt/notesMasters/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/notesMasters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d4ddde7ce577467e" /><Relationship Type="http://schemas.openxmlformats.org/officeDocument/2006/relationships/notesMaster" Target="/ppt/notesMasters/notesMaster1.xml" Id="R706d3a818f8c4d61" /></Relationships>
</file>

<file path=ppt/notesSlides/_rels/notesSlide10.xml.rels>&#65279;<?xml version="1.0" encoding="utf-8"?><Relationships xmlns="http://schemas.openxmlformats.org/package/2006/relationships"><Relationship Type="http://schemas.openxmlformats.org/officeDocument/2006/relationships/slide" Target="/ppt/slides/slide10.xml" Id="Red20bbe07787484e" /><Relationship Type="http://schemas.openxmlformats.org/officeDocument/2006/relationships/notesMaster" Target="/ppt/notesMasters/notesMaster1.xml" Id="R464a6b59815b40ff" /></Relationships>
</file>

<file path=ppt/notesSlides/_rels/notesSlide11.xml.rels>&#65279;<?xml version="1.0" encoding="utf-8"?><Relationships xmlns="http://schemas.openxmlformats.org/package/2006/relationships"><Relationship Type="http://schemas.openxmlformats.org/officeDocument/2006/relationships/slide" Target="/ppt/slides/slide11.xml" Id="R96623701066a4145" /><Relationship Type="http://schemas.openxmlformats.org/officeDocument/2006/relationships/notesMaster" Target="/ppt/notesMasters/notesMaster1.xml" Id="Racce748dced94f33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20fb2026ec7444d2" /><Relationship Type="http://schemas.openxmlformats.org/officeDocument/2006/relationships/notesMaster" Target="/ppt/notesMasters/notesMaster1.xml" Id="R60c8a68e79ca46ca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f95749bd76d4425d" /><Relationship Type="http://schemas.openxmlformats.org/officeDocument/2006/relationships/notesMaster" Target="/ppt/notesMasters/notesMaster1.xml" Id="Ra46f8a7732524c65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eabbf5b374e24a07" /><Relationship Type="http://schemas.openxmlformats.org/officeDocument/2006/relationships/notesMaster" Target="/ppt/notesMasters/notesMaster1.xml" Id="R8c21f4cc91a94c5e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2379b6d0c0ac4403" /><Relationship Type="http://schemas.openxmlformats.org/officeDocument/2006/relationships/notesMaster" Target="/ppt/notesMasters/notesMaster1.xml" Id="R1cf18e1c9b3240db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674100e6abd54e4a" /><Relationship Type="http://schemas.openxmlformats.org/officeDocument/2006/relationships/notesMaster" Target="/ppt/notesMasters/notesMaster1.xml" Id="R5f540474c9374259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adadcc99db6b4250" /><Relationship Type="http://schemas.openxmlformats.org/officeDocument/2006/relationships/notesMaster" Target="/ppt/notesMasters/notesMaster1.xml" Id="Rea85732dbea64b3d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0f41be3443f441b3" /><Relationship Type="http://schemas.openxmlformats.org/officeDocument/2006/relationships/notesMaster" Target="/ppt/notesMasters/notesMaster1.xml" Id="R47404939658048c0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2cf1fb17c4b84328" /><Relationship Type="http://schemas.openxmlformats.org/officeDocument/2006/relationships/notesMaster" Target="/ppt/notesMasters/notesMaster1.xml" Id="R0236055c1d0b41ac" 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0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ed0aa6c7c4e64901" /></Relationships>
</file>

<file path=ppt/slideLayouts/slideLayout2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theme/theme1.xml" Id="Rcf587938536f45ab" /><Relationship Type="http://schemas.openxmlformats.org/officeDocument/2006/relationships/slideLayout" Target="/ppt/slideLayouts/slideLayout2.xml" Id="R685ca64825124eba" /></Relationships>
</file>

<file path=ppt/slideMasters/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685ca64825124eba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f720fc18e634cb4" /><Relationship Type="http://schemas.openxmlformats.org/officeDocument/2006/relationships/image" Target="/ppt/media/image.png" Id="R2f84c0cd650b472a" /><Relationship Type="http://schemas.openxmlformats.org/officeDocument/2006/relationships/image" Target="/ppt/media/image2.png" Id="Rb85d68b587874139" /><Relationship Type="http://schemas.openxmlformats.org/officeDocument/2006/relationships/image" Target="/ppt/media/image3.png" Id="R2a97e22e8f9f448f" /><Relationship Type="http://schemas.openxmlformats.org/officeDocument/2006/relationships/notesSlide" Target="/ppt/notesSlides/notesSlide1.xml" Id="R96c4e14e0a954cf0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1a0aa99356f64057" /><Relationship Type="http://schemas.openxmlformats.org/officeDocument/2006/relationships/image" Target="/ppt/media/image17.png" Id="R87c10f4110274992" /><Relationship Type="http://schemas.openxmlformats.org/officeDocument/2006/relationships/notesSlide" Target="/ppt/notesSlides/notesSlide10.xml" Id="Ra5d51636fe2046a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09a0a6d26bc49d1" /><Relationship Type="http://schemas.openxmlformats.org/officeDocument/2006/relationships/image" Target="/ppt/media/image18.png" Id="Rbc39cf0e4c68482c" /><Relationship Type="http://schemas.openxmlformats.org/officeDocument/2006/relationships/image" Target="/ppt/media/image19.png" Id="Raba1a05b252b4be8" /><Relationship Type="http://schemas.openxmlformats.org/officeDocument/2006/relationships/notesSlide" Target="/ppt/notesSlides/notesSlide11.xml" Id="R1d90d568f61141ed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088d29fe483d48fa" /><Relationship Type="http://schemas.openxmlformats.org/officeDocument/2006/relationships/image" Target="/ppt/media/image4.png" Id="R99f45a54db604d7c" /><Relationship Type="http://schemas.openxmlformats.org/officeDocument/2006/relationships/image" Target="/ppt/media/image5.png" Id="Re796c3da6ba947d1" /><Relationship Type="http://schemas.openxmlformats.org/officeDocument/2006/relationships/notesSlide" Target="/ppt/notesSlides/notesSlide2.xml" Id="Re551a0e6b7f6415c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5e43a13c8885489f" /><Relationship Type="http://schemas.openxmlformats.org/officeDocument/2006/relationships/image" Target="/ppt/media/image6.png" Id="R26c3e1207e5d494a" /><Relationship Type="http://schemas.openxmlformats.org/officeDocument/2006/relationships/notesSlide" Target="/ppt/notesSlides/notesSlide3.xml" Id="R50a0157b4af945f6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07ff7806107847da" /><Relationship Type="http://schemas.openxmlformats.org/officeDocument/2006/relationships/image" Target="/ppt/media/image7.png" Id="R42fef430b41d4e00" /><Relationship Type="http://schemas.openxmlformats.org/officeDocument/2006/relationships/notesSlide" Target="/ppt/notesSlides/notesSlide4.xml" Id="R1ce7a839b3b9416d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4d6a6b0db5ca4671" /><Relationship Type="http://schemas.openxmlformats.org/officeDocument/2006/relationships/image" Target="/ppt/media/image8.png" Id="R87edb7f017de4b7f" /><Relationship Type="http://schemas.openxmlformats.org/officeDocument/2006/relationships/notesSlide" Target="/ppt/notesSlides/notesSlide5.xml" Id="R8dbd99b4bdcb485b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5106fc5a5c294ea6" /><Relationship Type="http://schemas.openxmlformats.org/officeDocument/2006/relationships/image" Target="/ppt/media/image9.png" Id="R97dec8ce9755491f" /><Relationship Type="http://schemas.openxmlformats.org/officeDocument/2006/relationships/image" Target="/ppt/media/image10.png" Id="Rb20a6e68ef3341b7" /><Relationship Type="http://schemas.openxmlformats.org/officeDocument/2006/relationships/notesSlide" Target="/ppt/notesSlides/notesSlide6.xml" Id="R9cb1acd3e81646c7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c3f544361a34420b" /><Relationship Type="http://schemas.openxmlformats.org/officeDocument/2006/relationships/image" Target="/ppt/media/image11.png" Id="R82ff0861530940ab" /><Relationship Type="http://schemas.openxmlformats.org/officeDocument/2006/relationships/image" Target="/ppt/media/image12.png" Id="Rd1ad7c7b06564b7e" /><Relationship Type="http://schemas.openxmlformats.org/officeDocument/2006/relationships/notesSlide" Target="/ppt/notesSlides/notesSlide7.xml" Id="R660e7c8240ca4ecb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4b7fbcc0316441a" /><Relationship Type="http://schemas.openxmlformats.org/officeDocument/2006/relationships/image" Target="/ppt/media/image13.png" Id="Ra94b45132ee14a86" /><Relationship Type="http://schemas.openxmlformats.org/officeDocument/2006/relationships/image" Target="/ppt/media/image14.png" Id="R05964c1e5d554716" /><Relationship Type="http://schemas.openxmlformats.org/officeDocument/2006/relationships/notesSlide" Target="/ppt/notesSlides/notesSlide8.xml" Id="Rdacb5ffaa9504d2b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fcd9445184a433c" /><Relationship Type="http://schemas.openxmlformats.org/officeDocument/2006/relationships/image" Target="/ppt/media/image15.png" Id="Re51e656f84904fce" /><Relationship Type="http://schemas.openxmlformats.org/officeDocument/2006/relationships/image" Target="/ppt/media/image16.png" Id="R812affd30da84489" /><Relationship Type="http://schemas.openxmlformats.org/officeDocument/2006/relationships/notesSlide" Target="/ppt/notesSlides/notesSlide9.xml" Id="R0ba1164b1ad24733" /></Relationships>
</file>

<file path=ppt/slides/slide1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EC2F23B2-55C7-4ADF-A196-01E6AB24332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AFAF8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2f84c0cd650b472a"/>
          <a:srcRect xmlns:a="http://schemas.openxmlformats.org/drawingml/2006/main" l="34758" t="0" r="34758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3714750" cy="6858000"/>
          </a:xfrm>
          <a:prstGeom xmlns:a="http://schemas.openxmlformats.org/drawingml/2006/main" prst="rect">
            <a:avLst/>
          </a:prstGeom>
        </p:spPr>
      </p:pic>
      <p:pic>
        <p:nvPicPr>
          <p:cNvPr id="3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b85d68b587874139"/>
          <a:srcRect xmlns:a="http://schemas.openxmlformats.org/drawingml/2006/main" l="34758" t="0" r="34758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8477250" y="0"/>
            <a:ext cx="3714750" cy="6858000"/>
          </a:xfrm>
          <a:prstGeom xmlns:a="http://schemas.openxmlformats.org/drawingml/2006/main" prst="rect">
            <a:avLst/>
          </a:prstGeom>
        </p:spPr>
      </p:pic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F95EFC4A-3C5E-4459-B9CD-CED22324A46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714750" y="0"/>
            <a:ext cx="47625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5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2a97e22e8f9f448f"/>
          <a:stretch xmlns:a="http://schemas.openxmlformats.org/drawingml/2006/main"/>
        </p:blipFill>
        <p:spPr>
          <a:xfrm xmlns:a="http://schemas.openxmlformats.org/drawingml/2006/main">
            <a:off x="5162550" y="704850"/>
            <a:ext cx="361950" cy="361950"/>
          </a:xfrm>
          <a:prstGeom xmlns:a="http://schemas.openxmlformats.org/drawingml/2006/main" prst="rect">
            <a:avLst/>
          </a:prstGeom>
        </p:spPr>
      </p:pic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4BB0EBC4-2643-4C41-AC93-BEB9FEDDA9F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638800" y="781050"/>
            <a:ext cx="142875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AE92BB11-4C8E-48C7-9ED7-586086B7F62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86250" y="1809750"/>
            <a:ext cx="3619500" cy="400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Onboarding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EEE5E4C5-09E9-480A-B0AF-07F2B03069B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86250" y="2247900"/>
            <a:ext cx="3619500" cy="400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Employee ABC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109FCD00-1159-4F22-BF13-348B7CAA595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57700" y="3143250"/>
            <a:ext cx="3276600" cy="5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6B2B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73EE1B5E-F339-42DB-91E4-B23EACD4F26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86250" y="3752850"/>
            <a:ext cx="36195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16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[Role / Function]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B9278A5A-0607-4526-84FE-A7C8ECB3002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86250" y="4095750"/>
            <a:ext cx="361950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10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B72E347E-611B-451F-B3DA-2E938F54DC7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86250" y="6019800"/>
            <a:ext cx="3619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[Start month / year]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02796012-48F8-4FB9-BB42-D5310A617BD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10500" y="6438900"/>
            <a:ext cx="2857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647963490"/>
      </p:ext>
    </p:extLst>
  </p:cSld>
</p:sld>
</file>

<file path=ppt/slides/slide10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394348F0-A556-4AE3-95C9-F15B4A58028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AFAF8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EB952302-EDF3-4CE1-9B08-B4A9396833A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400050"/>
            <a:ext cx="4381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KEY PEOPLE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CB7F65DE-45C1-455B-9ACA-4A8A6AFE5DC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685800"/>
            <a:ext cx="7620000" cy="419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People to meet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E9F6B65B-8E05-42C6-AD7B-362B2A27B51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1162050"/>
            <a:ext cx="72390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Track the first conversations and why they matter.</a:t>
            </a:r>
          </a:p>
        </p:txBody>
      </p:sp>
      <p:pic>
        <p:nvPicPr>
          <p:cNvPr id="5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87c10f4110274992"/>
          <a:stretch xmlns:a="http://schemas.openxmlformats.org/drawingml/2006/main"/>
        </p:blipFill>
        <p:spPr>
          <a:xfrm xmlns:a="http://schemas.openxmlformats.org/drawingml/2006/main">
            <a:off x="10001250" y="342900"/>
            <a:ext cx="361950" cy="361950"/>
          </a:xfrm>
          <a:prstGeom xmlns:a="http://schemas.openxmlformats.org/drawingml/2006/main" prst="rect">
            <a:avLst/>
          </a:prstGeom>
        </p:spPr>
      </p:pic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6B6B8483-66E0-457B-A4C2-72DE406A909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0" y="419100"/>
            <a:ext cx="142875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BC222AC9-DFFB-4EAB-9464-F02C8A61216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277600" y="6438900"/>
            <a:ext cx="4191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10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212AB0B5-776E-4AC9-8E57-6A1AFED1BFC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9150" y="1733550"/>
            <a:ext cx="10287000" cy="552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F3352"/>
          </a:solidFill>
          <a:ln xmlns:a="http://schemas.openxmlformats.org/drawingml/2006/main" w="9525">
            <a:solidFill>
              <a:srgbClr val="C9D1DC"/>
            </a:solidFill>
            <a:prstDash val="solid"/>
          </a:ln>
        </p:spPr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57C69778-BF29-492B-973D-3308482E5A5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2500" y="1905000"/>
            <a:ext cx="21145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Name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011019A2-BA13-4583-B650-BA3E75C0AAC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333750" y="1905000"/>
            <a:ext cx="24003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Role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EDA75E97-3BB0-4FAA-BFFD-0D0054463EA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200400" y="1733550"/>
            <a:ext cx="9525" cy="386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C9D1DC"/>
          </a:solidFill>
          <a:ln xmlns:a="http://schemas.openxmlformats.org/drawingml/2006/main" w="9525">
            <a:solidFill>
              <a:srgbClr val="C9D1DC"/>
            </a:solidFill>
            <a:prstDash val="solid"/>
          </a:ln>
        </p:spPr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389F83E1-F7AB-4B95-B89A-E2905BEE1D3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00750" y="1905000"/>
            <a:ext cx="25908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Purpose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1AC51F9F-61CD-4F91-8DE5-363245DE169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867400" y="1733550"/>
            <a:ext cx="9525" cy="386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C9D1DC"/>
          </a:solidFill>
          <a:ln xmlns:a="http://schemas.openxmlformats.org/drawingml/2006/main" w="9525">
            <a:solidFill>
              <a:srgbClr val="C9D1DC"/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4FFAE617-5676-424E-8011-815FE4A7359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858250" y="1905000"/>
            <a:ext cx="21145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Notes</a:t>
            </a:r>
          </a:p>
        </p:txBody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1A71C3B8-6F0D-415C-A7A5-0C6B9D356B0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724900" y="1733550"/>
            <a:ext cx="9525" cy="3867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C9D1DC"/>
          </a:solidFill>
          <a:ln xmlns:a="http://schemas.openxmlformats.org/drawingml/2006/main" w="9525">
            <a:solidFill>
              <a:srgbClr val="C9D1DC"/>
            </a:solidFill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39682D06-03C9-402D-8788-8B673F215D2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9150" y="2286000"/>
            <a:ext cx="10287000" cy="552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E1E7EF"/>
            </a:solidFill>
            <a:prstDash val="solid"/>
          </a:ln>
        </p:spPr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CD140981-2A7E-41C5-941E-6D164256B73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2500" y="2428875"/>
            <a:ext cx="2114550" cy="28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[Name]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979E1F25-E9A1-4D2B-84F8-7D29B92DF7B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333750" y="2428875"/>
            <a:ext cx="2400300" cy="28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Hiring manager</a:t>
            </a:r>
          </a:p>
        </p:txBody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7B640A80-AB53-4051-9CCB-58C1B0F551E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00750" y="2428875"/>
            <a:ext cx="2590800" cy="28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[Role context]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7681E7DF-DD7A-4F02-96FA-8097375EE69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858250" y="2428875"/>
            <a:ext cx="2114550" cy="28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[Date / owner]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2AC78317-D4CC-4FFA-B89A-33542EEDDFB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9150" y="2838450"/>
            <a:ext cx="10287000" cy="552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AFAF8"/>
          </a:solidFill>
          <a:ln xmlns:a="http://schemas.openxmlformats.org/drawingml/2006/main" w="9525">
            <a:solidFill>
              <a:srgbClr val="E1E7EF"/>
            </a:solidFill>
            <a:prstDash val="solid"/>
          </a:ln>
        </p:spPr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030B4B50-156A-43F4-A0AA-D141F172CAF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2500" y="2981325"/>
            <a:ext cx="2114550" cy="28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[Name]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FE5FDBE5-13AF-4612-8891-2F792D21D67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333750" y="2981325"/>
            <a:ext cx="2400300" cy="28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HR partner</a:t>
            </a:r>
          </a:p>
        </p:txBody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598D690F-B564-4A10-BCCF-C1261FD8909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00750" y="2981325"/>
            <a:ext cx="2590800" cy="28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[People support]</a:t>
            </a:r>
          </a:p>
        </p:txBody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00067E06-5618-4DC8-B4F6-57712C516D4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858250" y="2981325"/>
            <a:ext cx="2114550" cy="28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[Date / owner]</a:t>
            </a:r>
          </a:p>
        </p:txBody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A61254FE-E312-408C-8691-CF06F297C27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9150" y="3390900"/>
            <a:ext cx="10287000" cy="552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E1E7EF"/>
            </a:solidFill>
            <a:prstDash val="solid"/>
          </a:ln>
        </p:spPr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12F049D2-0DDA-42E9-AAED-7902615456D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2500" y="3533775"/>
            <a:ext cx="2114550" cy="28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[Name]</a:t>
            </a:r>
          </a:p>
        </p:txBody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A2137FCC-2BF3-4878-A7ED-7D551E3EBEF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333750" y="3533775"/>
            <a:ext cx="2400300" cy="28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Team buddy</a:t>
            </a:r>
          </a:p>
        </p:txBody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914F2D12-75DA-41BA-ACA2-36F30DCCDA5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00750" y="3533775"/>
            <a:ext cx="2590800" cy="28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[Daily navigation]</a:t>
            </a:r>
          </a:p>
        </p:txBody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C3206711-8951-4255-8493-1C16391515C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858250" y="3533775"/>
            <a:ext cx="2114550" cy="28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[Date / owner]</a:t>
            </a:r>
          </a:p>
        </p:txBody>
      </p:sp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EE4D885E-B6D8-40F5-8068-3A7BE58E551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9150" y="3943350"/>
            <a:ext cx="10287000" cy="552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AFAF8"/>
          </a:solidFill>
          <a:ln xmlns:a="http://schemas.openxmlformats.org/drawingml/2006/main" w="9525">
            <a:solidFill>
              <a:srgbClr val="E1E7EF"/>
            </a:solidFill>
            <a:prstDash val="solid"/>
          </a:ln>
        </p:spPr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3CF7AB7B-14EE-4C84-96D9-24B513A687A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2500" y="4086225"/>
            <a:ext cx="2114550" cy="28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[Name]</a:t>
            </a:r>
          </a:p>
        </p:txBody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0D9659C9-B986-4C71-83AC-BC408F5BB8D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333750" y="4086225"/>
            <a:ext cx="2400300" cy="28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IT / IAM contact</a:t>
            </a:r>
          </a:p>
        </p:txBody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8A8F8492-1B3D-4143-A888-D3490DC1000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00750" y="4086225"/>
            <a:ext cx="2590800" cy="28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[Access + tools]</a:t>
            </a:r>
          </a:p>
        </p:txBody>
      </p:sp>
      <p:sp>
        <p:nvSpPr>
          <p:cNvPr id="35" name="">
            <a:extLst xmlns:a="http://schemas.openxmlformats.org/drawingml/2006/main">
              <a:ext uri="{FF2B5EF4-FFF2-40B4-BE49-F238E27FC236}">
                <a16:creationId xmlns:a16="http://schemas.microsoft.com/office/drawing/2014/main" id="{39AC396B-0203-4C6B-B5BF-8024CEB4543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858250" y="4086225"/>
            <a:ext cx="2114550" cy="28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[Date / owner]</a:t>
            </a:r>
          </a:p>
        </p:txBody>
      </p:sp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9740A5BB-BC5F-4D1C-9A00-31950597A44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9150" y="4495800"/>
            <a:ext cx="10287000" cy="552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E1E7EF"/>
            </a:solidFill>
            <a:prstDash val="solid"/>
          </a:ln>
        </p:spPr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901EEC93-CD2D-452C-BA7B-89D167A4B56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2500" y="4638675"/>
            <a:ext cx="2114550" cy="28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[Name]</a:t>
            </a:r>
          </a:p>
        </p:txBody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E2019272-9810-421A-88AB-951CD7DF1EF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333750" y="4638675"/>
            <a:ext cx="2400300" cy="28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Learning contact</a:t>
            </a:r>
          </a:p>
        </p:txBody>
      </p:sp>
      <p:sp>
        <p:nvSpPr>
          <p:cNvPr id="39" name="">
            <a:extLst xmlns:a="http://schemas.openxmlformats.org/drawingml/2006/main">
              <a:ext uri="{FF2B5EF4-FFF2-40B4-BE49-F238E27FC236}">
                <a16:creationId xmlns:a16="http://schemas.microsoft.com/office/drawing/2014/main" id="{CD7AF81D-1193-453E-9B66-5AEF53D1B0D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00750" y="4638675"/>
            <a:ext cx="2590800" cy="28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[Training path]</a:t>
            </a:r>
          </a:p>
        </p:txBody>
      </p:sp>
      <p:sp>
        <p:nvSpPr>
          <p:cNvPr id="40" name="">
            <a:extLst xmlns:a="http://schemas.openxmlformats.org/drawingml/2006/main">
              <a:ext uri="{FF2B5EF4-FFF2-40B4-BE49-F238E27FC236}">
                <a16:creationId xmlns:a16="http://schemas.microsoft.com/office/drawing/2014/main" id="{760EB906-4485-4B20-80AA-12BE688D43F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858250" y="4638675"/>
            <a:ext cx="2114550" cy="28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[Date / owner]</a:t>
            </a:r>
          </a:p>
        </p:txBody>
      </p:sp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E728D6FD-E399-412B-8DDB-69BA2763FCC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9150" y="5048250"/>
            <a:ext cx="10287000" cy="552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AFAF8"/>
          </a:solidFill>
          <a:ln xmlns:a="http://schemas.openxmlformats.org/drawingml/2006/main" w="9525">
            <a:solidFill>
              <a:srgbClr val="E1E7EF"/>
            </a:solidFill>
            <a:prstDash val="solid"/>
          </a:ln>
        </p:spPr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89643DA6-EE47-43E7-8649-67A1C3F84EF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2500" y="5191125"/>
            <a:ext cx="2114550" cy="28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[Name]</a:t>
            </a:r>
          </a:p>
        </p:txBody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D00F6AAF-EBD3-4EE8-A84B-293D5C18A1C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333750" y="5191125"/>
            <a:ext cx="2400300" cy="28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Executive sponsor</a:t>
            </a:r>
          </a:p>
        </p:txBody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97F7A7E7-22AB-4F07-9A83-696897DA9FF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00750" y="5191125"/>
            <a:ext cx="2590800" cy="28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[Strategy context]</a:t>
            </a:r>
          </a:p>
        </p:txBody>
      </p:sp>
      <p:sp>
        <p:nvSpPr>
          <p:cNvPr id="45" name="">
            <a:extLst xmlns:a="http://schemas.openxmlformats.org/drawingml/2006/main">
              <a:ext uri="{FF2B5EF4-FFF2-40B4-BE49-F238E27FC236}">
                <a16:creationId xmlns:a16="http://schemas.microsoft.com/office/drawing/2014/main" id="{955C62A7-21D9-4F5F-93DA-453DE682085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858250" y="5191125"/>
            <a:ext cx="2114550" cy="28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[Date / owner]</a:t>
            </a:r>
          </a:p>
        </p:txBody>
      </p:sp>
    </p:spTree>
    <p:extLst>
      <p:ext uri="{BB962C8B-B14F-4D97-AF65-F5344CB8AC3E}">
        <p14:creationId xmlns:p14="http://schemas.microsoft.com/office/powerpoint/2010/main" val="153961836"/>
      </p:ext>
    </p:extLst>
  </p:cSld>
</p:sld>
</file>

<file path=ppt/slides/slide11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0BDD8A7A-1BCB-42AE-8B1C-50D5DE5A55E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AFAF8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3CF52942-BA1F-4B6C-88B9-873ACC38118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400050"/>
            <a:ext cx="4381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TRAININGS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D257FB5C-C51C-4001-9C8A-06EEEC70876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685800"/>
            <a:ext cx="7620000" cy="419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Important trainings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780296BB-FF55-40CE-93C4-92E42FDA930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1162050"/>
            <a:ext cx="72390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Book the required sessions before Employee ABC starts.</a:t>
            </a:r>
          </a:p>
        </p:txBody>
      </p:sp>
      <p:pic>
        <p:nvPicPr>
          <p:cNvPr id="5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bc39cf0e4c68482c"/>
          <a:stretch xmlns:a="http://schemas.openxmlformats.org/drawingml/2006/main"/>
        </p:blipFill>
        <p:spPr>
          <a:xfrm xmlns:a="http://schemas.openxmlformats.org/drawingml/2006/main">
            <a:off x="10001250" y="342900"/>
            <a:ext cx="361950" cy="361950"/>
          </a:xfrm>
          <a:prstGeom xmlns:a="http://schemas.openxmlformats.org/drawingml/2006/main" prst="rect">
            <a:avLst/>
          </a:prstGeom>
        </p:spPr>
      </p:pic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E03E876A-A9E4-4A2D-9ADE-2B0CD59B82D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0" y="419100"/>
            <a:ext cx="142875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E2A16383-11A0-4478-A55B-F6AB88467A1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277600" y="6438900"/>
            <a:ext cx="4191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11</a:t>
            </a:r>
          </a:p>
        </p:txBody>
      </p:sp>
      <p:pic>
        <p:nvPicPr>
          <p:cNvPr id="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aba1a05b252b4be8"/>
          <a:srcRect xmlns:a="http://schemas.openxmlformats.org/drawingml/2006/main" l="17596" t="0" r="17596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723900" y="1809750"/>
            <a:ext cx="3619500" cy="3143250"/>
          </a:xfrm>
          <a:prstGeom xmlns:a="http://schemas.openxmlformats.org/drawingml/2006/main" prst="rect">
            <a:avLst/>
          </a:prstGeom>
        </p:spPr>
      </p:pic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DC6DF5FA-79A7-4E69-A5AE-99F05047D53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953000" y="1809750"/>
            <a:ext cx="5905500" cy="533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6DCE6"/>
            </a:solidFill>
            <a:prstDash val="solid"/>
          </a:ln>
        </p:spPr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0C25DDCA-1050-4C9F-9761-C640989EC1F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162550" y="1971675"/>
            <a:ext cx="20955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A8B3C4"/>
            </a:solidFill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81DB9483-AC18-4F62-A5E0-4FEE12E38CC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62600" y="1962150"/>
            <a:ext cx="21907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Orientation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59E03AB3-2AB0-4C03-B4C5-A87F7A02D33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48600" y="1971675"/>
            <a:ext cx="26670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[Welcome day / company orientation]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BEC8C108-B38E-4770-8874-604D30FFEEF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953000" y="2476500"/>
            <a:ext cx="5905500" cy="533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6DCE6"/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4D5E7656-4643-41A7-943B-397D9492585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162550" y="2638425"/>
            <a:ext cx="20955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A8B3C4"/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7071CC4D-9511-475B-A28E-49C8D006F23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62600" y="2628900"/>
            <a:ext cx="21907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Security and privacy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06CDDAA4-0D54-4D33-8CF7-AB5A282FB25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48600" y="2638425"/>
            <a:ext cx="26670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[Required policy + data handling]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7B320FF2-851A-4C31-9B68-8BA213D5290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953000" y="3143250"/>
            <a:ext cx="5905500" cy="533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6DCE6"/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25A7228C-726C-4723-AF09-233028F9D22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162550" y="3305175"/>
            <a:ext cx="20955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A8B3C4"/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92249F4F-0D9A-413C-BC0F-032B28EB39D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62600" y="3295650"/>
            <a:ext cx="21907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Role enablement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537BD04E-24B7-4E95-9EC0-327D7941BC9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48600" y="3305175"/>
            <a:ext cx="26670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[Tools, workflows, dashboards]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78EADBC1-3608-4063-A9E8-E2DE83B19D2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953000" y="3810000"/>
            <a:ext cx="5905500" cy="533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6DCE6"/>
            </a:solidFill>
            <a:prstDash val="solid"/>
          </a:ln>
        </p:spPr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F6E7F3CF-75CE-46C0-A0C5-C208CBC3230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162550" y="3971925"/>
            <a:ext cx="20955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A8B3C4"/>
            </a:solidFill>
            <a:prstDash val="solid"/>
          </a:ln>
        </p:spPr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D0BF2320-5CA4-40AC-A514-1B5D1A16FBD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62600" y="3962400"/>
            <a:ext cx="21907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Manager path</a:t>
            </a:r>
          </a:p>
        </p:txBody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8AA0ACCC-0730-4324-8ED1-A4FE2CEB273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48600" y="3971925"/>
            <a:ext cx="26670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[Only if applicable]</a:t>
            </a:r>
          </a:p>
        </p:txBody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91D9C0EB-6798-4238-908B-13283953FE7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953000" y="4476750"/>
            <a:ext cx="5905500" cy="533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6DCE6"/>
            </a:solidFill>
            <a:prstDash val="solid"/>
          </a:ln>
        </p:spPr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3B70E939-3109-43C6-B2F6-4AE923795BB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162550" y="4638675"/>
            <a:ext cx="20955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A8B3C4"/>
            </a:solidFill>
            <a:prstDash val="solid"/>
          </a:ln>
        </p:spPr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C0E1D514-578D-4220-9F7B-D91A5DD51EA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62600" y="4629150"/>
            <a:ext cx="21907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Inclusion and bias</a:t>
            </a:r>
          </a:p>
        </p:txBody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C7C9A0C6-228C-4DCB-9C1C-8967649285F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48600" y="4638675"/>
            <a:ext cx="26670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[Required culture module]</a:t>
            </a:r>
          </a:p>
        </p:txBody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54567B78-A061-41AA-A2C7-6A352960FB7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953000" y="5467350"/>
            <a:ext cx="5905500" cy="438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EEF4FF"/>
          </a:solidFill>
          <a:ln xmlns:a="http://schemas.openxmlformats.org/drawingml/2006/main" w="9525">
            <a:solidFill>
              <a:srgbClr val="C9D9F2"/>
            </a:solidFill>
            <a:prstDash val="solid"/>
          </a:ln>
        </p:spPr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2F1B5938-C8D7-4427-A3BE-1BBCB6A159F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238750" y="5600700"/>
            <a:ext cx="53340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Booking link: [LMS / training platform URL]</a:t>
            </a:r>
          </a:p>
        </p:txBody>
      </p:sp>
    </p:spTree>
    <p:extLst>
      <p:ext uri="{BB962C8B-B14F-4D97-AF65-F5344CB8AC3E}">
        <p14:creationId xmlns:p14="http://schemas.microsoft.com/office/powerpoint/2010/main" val="1628925324"/>
      </p:ext>
    </p:extLst>
  </p:cSld>
</p:sld>
</file>

<file path=ppt/slides/slide2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9B8FEB44-1CAE-4E3C-87FB-7EB838ACDD7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AFAF8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99f45a54db604d7c"/>
          <a:srcRect xmlns:a="http://schemas.openxmlformats.org/drawingml/2006/main" l="14284" t="0" r="14284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590550" y="819150"/>
            <a:ext cx="6286500" cy="4953000"/>
          </a:xfrm>
          <a:prstGeom xmlns:a="http://schemas.openxmlformats.org/drawingml/2006/main" prst="rect">
            <a:avLst/>
          </a:prstGeom>
        </p:spPr>
      </p:pic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2275B921-BA79-49C0-A51F-30D24706614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448550" y="1638300"/>
            <a:ext cx="3619500" cy="2952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6B2B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F31C2717-C354-44B1-B137-DE3C3D861C3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48600" y="2133600"/>
            <a:ext cx="2819400" cy="381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255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rPr>
              <a:t>WELCOME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D467A21C-CD8F-43BF-9E50-B4DA5DD7307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10500" y="2819400"/>
            <a:ext cx="2895600" cy="7048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165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Happy to have you on board, Employee ABC.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A3C79A1A-1CC5-4A1C-8668-0EE359D6361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10500" y="3867150"/>
            <a:ext cx="2895600" cy="342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900" b="0">
                <a:solidFill>
                  <a:srgbClr val="FFE4D7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FFE4D7"/>
                </a:solidFill>
                <a:latin typeface="Aptos"/>
                <a:ea typeface="Aptos"/>
                <a:cs typeface="Aptos"/>
              </a:rPr>
              <a:t>[Add a short personal note from the hiring manager]</a:t>
            </a:r>
          </a:p>
        </p:txBody>
      </p:sp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e796c3da6ba947d1"/>
          <a:stretch xmlns:a="http://schemas.openxmlformats.org/drawingml/2006/main"/>
        </p:blipFill>
        <p:spPr>
          <a:xfrm xmlns:a="http://schemas.openxmlformats.org/drawingml/2006/main">
            <a:off x="590550" y="323850"/>
            <a:ext cx="361950" cy="361950"/>
          </a:xfrm>
          <a:prstGeom xmlns:a="http://schemas.openxmlformats.org/drawingml/2006/main" prst="rect">
            <a:avLst/>
          </a:prstGeom>
        </p:spPr>
      </p:pic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6A6B5154-2410-45A8-99A6-94E5FCC65B5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66800" y="400050"/>
            <a:ext cx="142875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8E9370BC-13EA-4A2A-BF26-7B515AC81C5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277600" y="6438900"/>
            <a:ext cx="4191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949400845"/>
      </p:ext>
    </p:extLst>
  </p:cSld>
</p:sld>
</file>

<file path=ppt/slides/slide3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39F51F46-1FA6-42D3-A646-9EBB1CB7791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AFAF8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00244F04-86FF-4285-BCD8-9F48F534D2E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400050"/>
            <a:ext cx="4381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PEOPLE MAP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C48BA766-E191-44BA-AD17-12B079D35EB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685800"/>
            <a:ext cx="7620000" cy="419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Your first Active Motion network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7CA27658-92E0-4CDB-884A-ADAF8E178EB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1162050"/>
            <a:ext cx="72390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The first 6-8 people Employee ABC should meet.</a:t>
            </a:r>
          </a:p>
        </p:txBody>
      </p:sp>
      <p:pic>
        <p:nvPicPr>
          <p:cNvPr id="5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26c3e1207e5d494a"/>
          <a:stretch xmlns:a="http://schemas.openxmlformats.org/drawingml/2006/main"/>
        </p:blipFill>
        <p:spPr>
          <a:xfrm xmlns:a="http://schemas.openxmlformats.org/drawingml/2006/main">
            <a:off x="10001250" y="342900"/>
            <a:ext cx="361950" cy="361950"/>
          </a:xfrm>
          <a:prstGeom xmlns:a="http://schemas.openxmlformats.org/drawingml/2006/main" prst="rect">
            <a:avLst/>
          </a:prstGeom>
        </p:spPr>
      </p:pic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7F090530-7692-452E-B4DD-E3C2F503557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0" y="419100"/>
            <a:ext cx="142875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658E5C35-6C49-4304-98C6-AFF27FD0EF7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277600" y="6438900"/>
            <a:ext cx="4191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03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5DB825BB-3B18-4509-A21E-E288CEDDD59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86300" y="2552700"/>
            <a:ext cx="2819400" cy="1219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A0A0A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6243A3AB-3CE7-4B28-B908-EA408D30372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067300" y="2857500"/>
            <a:ext cx="20574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15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5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E309BEEC-72BD-4891-A808-52AEDAA749C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067300" y="3143250"/>
            <a:ext cx="205740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12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2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Core team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BB0CCD75-C5A2-4FCE-9622-49B8979834E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067300" y="3409950"/>
            <a:ext cx="2057400" cy="152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788" b="0">
                <a:solidFill>
                  <a:srgbClr val="BFD3F4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BFD3F4"/>
                </a:solidFill>
                <a:latin typeface="Aptos"/>
                <a:ea typeface="Aptos"/>
                <a:cs typeface="Aptos"/>
              </a:rPr>
              <a:t>[Team / product area]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9ED2BE9E-E965-46CA-B92D-B1065928662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" y="1866900"/>
            <a:ext cx="2038350" cy="723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6DCE6"/>
            </a:solidFill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F9A97216-EC63-4383-B6CF-FB0C551AE43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62050" y="2038350"/>
            <a:ext cx="381000" cy="3810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DDEA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8D8FF4AF-F2D7-4AE7-B954-7D2C501BBD3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676400" y="2038350"/>
            <a:ext cx="1219200" cy="152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[Name]</a:t>
            </a:r>
          </a:p>
        </p:txBody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9D0DA944-3D9E-44F0-8AD4-B592D05D802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676400" y="2247900"/>
            <a:ext cx="12192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Hiring manager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615BCCD2-6F88-4C7E-93D6-B6072971774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238500" y="1562100"/>
            <a:ext cx="2038350" cy="723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6DCE6"/>
            </a:solidFill>
            <a:prstDash val="solid"/>
          </a:ln>
        </p:spPr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1E4B7DDD-4C7A-43A9-BF98-513145502F1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390900" y="1733550"/>
            <a:ext cx="381000" cy="3810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DE1D1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F6C18475-EBB9-4297-8812-71F8F89B3E3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905250" y="1733550"/>
            <a:ext cx="1219200" cy="152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[Name]</a:t>
            </a:r>
          </a:p>
        </p:txBody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88BD63E5-D003-4844-AEF7-9BB720E70EB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905250" y="1943100"/>
            <a:ext cx="12192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HR partner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5D5B78F2-5861-4005-8A76-84F4D8303C7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67650" y="1562100"/>
            <a:ext cx="2038350" cy="723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6DCE6"/>
            </a:solidFill>
            <a:prstDash val="solid"/>
          </a:ln>
        </p:spPr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85525862-3675-45AD-A1B2-B50ACECAC62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20050" y="1733550"/>
            <a:ext cx="381000" cy="3810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DFF5E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77124DD9-26DB-428D-84AE-44636DBAA5F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34400" y="1733550"/>
            <a:ext cx="1219200" cy="152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[Name]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3C032856-ED40-4594-AE22-09370A0C0C0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34400" y="1943100"/>
            <a:ext cx="12192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IT onboarding</a:t>
            </a:r>
          </a:p>
        </p:txBody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CC3442B6-6B6E-4EA9-B73F-63229D3048F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1866900"/>
            <a:ext cx="2038350" cy="723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6DCE6"/>
            </a:solidFill>
            <a:prstDash val="solid"/>
          </a:ln>
        </p:spPr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D9CE2B65-EB9E-4779-866D-552F88DB21F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248900" y="2038350"/>
            <a:ext cx="381000" cy="3810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FF0C2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DF2C44C3-BCB7-4001-B4ED-38606590D0B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763250" y="2038350"/>
            <a:ext cx="1219200" cy="152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[Name]</a:t>
            </a:r>
          </a:p>
        </p:txBody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8C3AB545-DF01-434C-9F3B-34AD9EAB7B3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763250" y="2247900"/>
            <a:ext cx="12192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Learning contact</a:t>
            </a:r>
          </a:p>
        </p:txBody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C4274D11-D8BE-41B7-8EFD-63BEA6AD2A2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619250" y="4438650"/>
            <a:ext cx="2038350" cy="723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6DCE6"/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D817E5BC-8B2A-4EBD-8CD8-CACBDBB1521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771650" y="4610100"/>
            <a:ext cx="381000" cy="3810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E7ECF3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FDB99DD8-160D-4E17-A7F8-8DDE3892D6D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286000" y="4610100"/>
            <a:ext cx="1219200" cy="152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[Name]</a:t>
            </a:r>
          </a:p>
        </p:txBody>
      </p:sp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86F6DAD9-23E4-43D3-9DBF-98B61BCC21F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286000" y="4819650"/>
            <a:ext cx="12192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Team buddy</a:t>
            </a:r>
          </a:p>
        </p:txBody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81C16CE7-3938-4707-A5A4-F8250F6253A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886200" y="4876800"/>
            <a:ext cx="2038350" cy="723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6DCE6"/>
            </a:solidFill>
            <a:prstDash val="solid"/>
          </a:ln>
        </p:spPr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76AC0DDE-F4DF-4A26-AA12-F7988E96A18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38600" y="5048250"/>
            <a:ext cx="381000" cy="3810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DDEA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512F97CC-ED84-4992-9E12-E1B36F3D88B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52950" y="5048250"/>
            <a:ext cx="1219200" cy="152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[Name]</a:t>
            </a:r>
          </a:p>
        </p:txBody>
      </p:sp>
      <p:sp>
        <p:nvSpPr>
          <p:cNvPr id="35" name="">
            <a:extLst xmlns:a="http://schemas.openxmlformats.org/drawingml/2006/main">
              <a:ext uri="{FF2B5EF4-FFF2-40B4-BE49-F238E27FC236}">
                <a16:creationId xmlns:a16="http://schemas.microsoft.com/office/drawing/2014/main" id="{C5CA3975-385C-4ACD-B67C-50C4C343285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52950" y="5257800"/>
            <a:ext cx="12192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Product / ops lead</a:t>
            </a:r>
          </a:p>
        </p:txBody>
      </p:sp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377E3576-A714-49CF-B56D-B7F3A872EEC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0" y="4876800"/>
            <a:ext cx="2038350" cy="723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6DCE6"/>
            </a:solidFill>
            <a:prstDash val="solid"/>
          </a:ln>
        </p:spPr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4B377C89-E6ED-457F-9F72-10C1B370FDF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38900" y="5048250"/>
            <a:ext cx="381000" cy="3810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DE1D1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8D9D7E8E-46A0-4E17-A6AB-F9CF39F8FF5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953250" y="5048250"/>
            <a:ext cx="1219200" cy="152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[Name]</a:t>
            </a:r>
          </a:p>
        </p:txBody>
      </p:sp>
      <p:sp>
        <p:nvSpPr>
          <p:cNvPr id="39" name="">
            <a:extLst xmlns:a="http://schemas.openxmlformats.org/drawingml/2006/main">
              <a:ext uri="{FF2B5EF4-FFF2-40B4-BE49-F238E27FC236}">
                <a16:creationId xmlns:a16="http://schemas.microsoft.com/office/drawing/2014/main" id="{2FACCAF3-F019-4699-9407-DF9237E09D5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953250" y="5257800"/>
            <a:ext cx="12192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People ops</a:t>
            </a:r>
          </a:p>
        </p:txBody>
      </p:sp>
      <p:sp>
        <p:nvSpPr>
          <p:cNvPr id="40" name="">
            <a:extLst xmlns:a="http://schemas.openxmlformats.org/drawingml/2006/main">
              <a:ext uri="{FF2B5EF4-FFF2-40B4-BE49-F238E27FC236}">
                <a16:creationId xmlns:a16="http://schemas.microsoft.com/office/drawing/2014/main" id="{867FB91A-87EC-4A36-8564-AE369A2184A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53450" y="4438650"/>
            <a:ext cx="2038350" cy="723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6DCE6"/>
            </a:solidFill>
            <a:prstDash val="solid"/>
          </a:ln>
        </p:spPr>
      </p:sp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A1CA8F1F-2943-42EB-A3BA-143C9AAAB90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705850" y="4610100"/>
            <a:ext cx="381000" cy="3810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DFF5E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9E1DEAAC-8AAA-4DDE-8BB2-B537CE0408F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20200" y="4610100"/>
            <a:ext cx="1219200" cy="152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[Name]</a:t>
            </a:r>
          </a:p>
        </p:txBody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95895877-1AD8-4452-B3FD-31701B9BD0B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20200" y="4819650"/>
            <a:ext cx="12192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Executive sponsor</a:t>
            </a:r>
          </a:p>
        </p:txBody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E185AAB2-71E4-401A-9BFD-FC78A664DF7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990850" y="6076950"/>
            <a:ext cx="619125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93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Tip: add meeting dates directly on each person card after the schedule is confirmed.</a:t>
            </a:r>
          </a:p>
        </p:txBody>
      </p:sp>
    </p:spTree>
    <p:extLst>
      <p:ext uri="{BB962C8B-B14F-4D97-AF65-F5344CB8AC3E}">
        <p14:creationId xmlns:p14="http://schemas.microsoft.com/office/powerpoint/2010/main" val="1517627544"/>
      </p:ext>
    </p:extLst>
  </p:cSld>
</p:sld>
</file>

<file path=ppt/slides/slide4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51CF616F-88A8-45B2-894E-82B27260313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AFAF8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42fef430b41d4e00"/>
          <a:stretch xmlns:a="http://schemas.openxmlformats.org/drawingml/2006/main"/>
        </p:blipFill>
        <p:spPr>
          <a:xfrm xmlns:a="http://schemas.openxmlformats.org/drawingml/2006/main">
            <a:off x="10001250" y="342900"/>
            <a:ext cx="361950" cy="361950"/>
          </a:xfrm>
          <a:prstGeom xmlns:a="http://schemas.openxmlformats.org/drawingml/2006/main" prst="rect">
            <a:avLst/>
          </a:prstGeom>
        </p:spPr>
      </p:pic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1E8D229F-3998-4744-8AF1-C62FA254A6D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0" y="419100"/>
            <a:ext cx="142875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D8B995C9-0C96-4678-8B6A-C50E0E254B9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42950" y="781050"/>
            <a:ext cx="6858000" cy="3238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defRPr>
            </a:pPr>
            <a:r>
              <a: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rPr>
              <a:t>Your first week @ Active Motion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DC261DCD-3493-4105-9CA3-47301CEDD26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42950" y="1333500"/>
            <a:ext cx="1885950" cy="400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A0A0A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5B753600-F567-4E3F-B04C-AA251810E53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76300" y="1466850"/>
            <a:ext cx="1619250" cy="1333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Mon [date]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90974FEA-6683-4970-BE26-2B068E56E4A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42950" y="1828800"/>
            <a:ext cx="1885950" cy="3810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6DCE6"/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63F1AD5E-0944-4323-A878-48B43BFC4CF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" y="2057400"/>
            <a:ext cx="476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6B2B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84EB1FC1-249B-4241-AC32-C9F2F71C1E9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" y="2038350"/>
            <a:ext cx="15049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09:00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A56C618B-873C-4D10-872D-DEE8671D375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" y="2266950"/>
            <a:ext cx="150495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Welcome with [manager]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A1FEAE70-3341-4060-B6A9-B357C9C68F8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" y="3162300"/>
            <a:ext cx="476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5B8CD6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BB12B1A2-9A6C-4BC2-A10B-41711A2DC56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" y="3143250"/>
            <a:ext cx="15049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11:00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E460BD86-9C5B-4672-9667-53BCCC0BFE0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" y="3371850"/>
            <a:ext cx="150495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Identity + device check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310C83C8-081E-4AF7-B6B6-A289DDA9007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" y="4267200"/>
            <a:ext cx="476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6B2B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D0373CA4-3A79-4B4C-B014-4966E7CF2B0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" y="4248150"/>
            <a:ext cx="15049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F691461E-C045-4180-B311-83A985E382B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" y="4476750"/>
            <a:ext cx="150495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Team intro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C4086022-764C-4E07-87F1-CDDF467ADC7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724150" y="1333500"/>
            <a:ext cx="1885950" cy="400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F3352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DB9F0ECA-8477-4216-8B8B-776E88F4F2F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857500" y="1466850"/>
            <a:ext cx="1619250" cy="1333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Tue [date]</a:t>
            </a:r>
          </a:p>
        </p:txBody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34DD3434-513C-488A-8CE0-F78DB0F2909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724150" y="1828800"/>
            <a:ext cx="1885950" cy="3810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6DCE6"/>
            </a:solidFill>
            <a:prstDash val="solid"/>
          </a:ln>
        </p:spPr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0C760930-F92E-453C-9F03-407E1D56DEE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876550" y="2057400"/>
            <a:ext cx="476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6B2B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8CE6331B-A16C-4FD8-B809-DB89E801D64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028950" y="2038350"/>
            <a:ext cx="15049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3B174E62-03DA-495E-8C44-53B539E5821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028950" y="2266950"/>
            <a:ext cx="150495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Meet HR partner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27317363-B8EB-4DB6-A308-CC0F5FC9714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876550" y="3162300"/>
            <a:ext cx="476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5B8CD6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C548F6DD-538A-4E97-9004-0F01132043C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028950" y="3143250"/>
            <a:ext cx="15049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13:00</a:t>
            </a:r>
          </a:p>
        </p:txBody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E44DD73A-C6CF-4789-A47E-DD1FB7401AB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028950" y="3371850"/>
            <a:ext cx="150495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Role overview</a:t>
            </a:r>
          </a:p>
        </p:txBody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B446A22B-DD42-40C9-A407-98EDE6B1994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876550" y="4267200"/>
            <a:ext cx="476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6B2B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8224ECEA-BD1F-42CB-B376-725FB476461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028950" y="4248150"/>
            <a:ext cx="15049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E1E4A409-2CA8-4313-AF9E-AFE23C40DF3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028950" y="4476750"/>
            <a:ext cx="150495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Buddy sync</a:t>
            </a:r>
          </a:p>
        </p:txBody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2491A7E8-2E87-42E8-8266-339C21EB8D8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705350" y="1333500"/>
            <a:ext cx="1885950" cy="400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A0A0A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C12DAFF7-B53E-401C-BFE0-B3D2ADE0C51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38700" y="1466850"/>
            <a:ext cx="1619250" cy="1333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Wed [date]</a:t>
            </a:r>
          </a:p>
        </p:txBody>
      </p:sp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85C9BC0C-C674-4A2F-AECB-91CBCE22D75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705350" y="1828800"/>
            <a:ext cx="1885950" cy="3810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6DCE6"/>
            </a:solidFill>
            <a:prstDash val="solid"/>
          </a:ln>
        </p:spPr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2D24123C-D9DF-49C1-8EA1-EA0C6DB1B39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57750" y="2057400"/>
            <a:ext cx="476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6B2B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4CE61356-2265-48D5-B254-890B7008385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010150" y="2038350"/>
            <a:ext cx="15049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6A868AB4-9934-4FE5-AED2-4BA998B9879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010150" y="2266950"/>
            <a:ext cx="150495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Product overview</a:t>
            </a:r>
          </a:p>
        </p:txBody>
      </p:sp>
      <p:sp>
        <p:nvSpPr>
          <p:cNvPr id="35" name="">
            <a:extLst xmlns:a="http://schemas.openxmlformats.org/drawingml/2006/main">
              <a:ext uri="{FF2B5EF4-FFF2-40B4-BE49-F238E27FC236}">
                <a16:creationId xmlns:a16="http://schemas.microsoft.com/office/drawing/2014/main" id="{A93D502C-A0C3-4765-9BF7-E11B6B25014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57750" y="3162300"/>
            <a:ext cx="476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5B8CD6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6CA4FC61-5708-430E-AA68-537231D0237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010150" y="3143250"/>
            <a:ext cx="15049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12:00</a:t>
            </a:r>
          </a:p>
        </p:txBody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7DC62B7A-21CB-43C1-AABD-F332E16267D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010150" y="3371850"/>
            <a:ext cx="150495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Training block</a:t>
            </a:r>
          </a:p>
        </p:txBody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B678C490-776E-4DD4-9247-B50AFBA63B3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57750" y="4267200"/>
            <a:ext cx="476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6B2B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9" name="">
            <a:extLst xmlns:a="http://schemas.openxmlformats.org/drawingml/2006/main">
              <a:ext uri="{FF2B5EF4-FFF2-40B4-BE49-F238E27FC236}">
                <a16:creationId xmlns:a16="http://schemas.microsoft.com/office/drawing/2014/main" id="{4DAD5FB7-B5DD-41A5-B731-D49FA849DEF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010150" y="4248150"/>
            <a:ext cx="15049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40" name="">
            <a:extLst xmlns:a="http://schemas.openxmlformats.org/drawingml/2006/main">
              <a:ext uri="{FF2B5EF4-FFF2-40B4-BE49-F238E27FC236}">
                <a16:creationId xmlns:a16="http://schemas.microsoft.com/office/drawing/2014/main" id="{F13EF37E-FAB4-4D8D-A761-DB05B443F0B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010150" y="4476750"/>
            <a:ext cx="150495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Core meeting</a:t>
            </a:r>
          </a:p>
        </p:txBody>
      </p:sp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24B6BE79-0273-4B24-9693-AA16532A30F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86550" y="1333500"/>
            <a:ext cx="1885950" cy="400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F3352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B2C6355F-2C20-42DF-A9A6-BF59B08C66E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19900" y="1466850"/>
            <a:ext cx="1619250" cy="1333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Thu [date]</a:t>
            </a:r>
          </a:p>
        </p:txBody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8D526EE4-A16B-4409-B88E-B8D4D9CA1CA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86550" y="1828800"/>
            <a:ext cx="1885950" cy="3810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6DCE6"/>
            </a:solidFill>
            <a:prstDash val="solid"/>
          </a:ln>
        </p:spPr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629E1098-0FB0-46E4-8F90-68B63B0B58D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38950" y="2057400"/>
            <a:ext cx="476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6B2B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5" name="">
            <a:extLst xmlns:a="http://schemas.openxmlformats.org/drawingml/2006/main">
              <a:ext uri="{FF2B5EF4-FFF2-40B4-BE49-F238E27FC236}">
                <a16:creationId xmlns:a16="http://schemas.microsoft.com/office/drawing/2014/main" id="{5093C300-9F62-4D0D-AE24-41AA6AD4861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991350" y="2038350"/>
            <a:ext cx="15049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1313632E-4E00-4465-983A-6CDA489952A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991350" y="2266950"/>
            <a:ext cx="150495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Meet stakeholder</a:t>
            </a:r>
          </a:p>
        </p:txBody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74CCC616-840E-4266-93EF-C420BA17815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38950" y="3162300"/>
            <a:ext cx="476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5B8CD6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8" name="">
            <a:extLst xmlns:a="http://schemas.openxmlformats.org/drawingml/2006/main">
              <a:ext uri="{FF2B5EF4-FFF2-40B4-BE49-F238E27FC236}">
                <a16:creationId xmlns:a16="http://schemas.microsoft.com/office/drawing/2014/main" id="{78F2C3B0-104D-4B63-8828-C9A1363965C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991350" y="3143250"/>
            <a:ext cx="15049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49" name="">
            <a:extLst xmlns:a="http://schemas.openxmlformats.org/drawingml/2006/main">
              <a:ext uri="{FF2B5EF4-FFF2-40B4-BE49-F238E27FC236}">
                <a16:creationId xmlns:a16="http://schemas.microsoft.com/office/drawing/2014/main" id="{4077077C-817F-4D6E-8B98-A25C2F26BDD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991350" y="3371850"/>
            <a:ext cx="150495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Workflow walkthrough</a:t>
            </a:r>
          </a:p>
        </p:txBody>
      </p:sp>
      <p:sp>
        <p:nvSpPr>
          <p:cNvPr id="50" name="">
            <a:extLst xmlns:a="http://schemas.openxmlformats.org/drawingml/2006/main">
              <a:ext uri="{FF2B5EF4-FFF2-40B4-BE49-F238E27FC236}">
                <a16:creationId xmlns:a16="http://schemas.microsoft.com/office/drawing/2014/main" id="{EDD6C81C-546A-43C8-8CD2-686B85CC80C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38950" y="4267200"/>
            <a:ext cx="476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6B2B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1" name="">
            <a:extLst xmlns:a="http://schemas.openxmlformats.org/drawingml/2006/main">
              <a:ext uri="{FF2B5EF4-FFF2-40B4-BE49-F238E27FC236}">
                <a16:creationId xmlns:a16="http://schemas.microsoft.com/office/drawing/2014/main" id="{948E339D-2AF8-4902-9C04-1D6CB4FC43C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991350" y="4248150"/>
            <a:ext cx="15049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16:30</a:t>
            </a:r>
          </a:p>
        </p:txBody>
      </p:sp>
      <p:sp>
        <p:nvSpPr>
          <p:cNvPr id="52" name="">
            <a:extLst xmlns:a="http://schemas.openxmlformats.org/drawingml/2006/main">
              <a:ext uri="{FF2B5EF4-FFF2-40B4-BE49-F238E27FC236}">
                <a16:creationId xmlns:a16="http://schemas.microsoft.com/office/drawing/2014/main" id="{509ADFF4-46FA-4F4E-AF67-DCC5FA80B47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991350" y="4476750"/>
            <a:ext cx="150495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Q&amp;A</a:t>
            </a:r>
          </a:p>
        </p:txBody>
      </p:sp>
      <p:sp>
        <p:nvSpPr>
          <p:cNvPr id="53" name="">
            <a:extLst xmlns:a="http://schemas.openxmlformats.org/drawingml/2006/main">
              <a:ext uri="{FF2B5EF4-FFF2-40B4-BE49-F238E27FC236}">
                <a16:creationId xmlns:a16="http://schemas.microsoft.com/office/drawing/2014/main" id="{9C1CAA45-315B-4472-840E-AF5B39C7BAD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667750" y="1333500"/>
            <a:ext cx="1885950" cy="400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A0A0A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4" name="">
            <a:extLst xmlns:a="http://schemas.openxmlformats.org/drawingml/2006/main">
              <a:ext uri="{FF2B5EF4-FFF2-40B4-BE49-F238E27FC236}">
                <a16:creationId xmlns:a16="http://schemas.microsoft.com/office/drawing/2014/main" id="{8DC15981-8B3E-40FA-8CCE-0066E833E90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801100" y="1466850"/>
            <a:ext cx="1619250" cy="1333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Fri [date]</a:t>
            </a:r>
          </a:p>
        </p:txBody>
      </p:sp>
      <p:sp>
        <p:nvSpPr>
          <p:cNvPr id="55" name="">
            <a:extLst xmlns:a="http://schemas.openxmlformats.org/drawingml/2006/main">
              <a:ext uri="{FF2B5EF4-FFF2-40B4-BE49-F238E27FC236}">
                <a16:creationId xmlns:a16="http://schemas.microsoft.com/office/drawing/2014/main" id="{113B677C-E0C8-432E-B5A5-52C5E8130D4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667750" y="1828800"/>
            <a:ext cx="1885950" cy="3810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6DCE6"/>
            </a:solidFill>
            <a:prstDash val="solid"/>
          </a:ln>
        </p:spPr>
      </p:sp>
      <p:sp>
        <p:nvSpPr>
          <p:cNvPr id="56" name="">
            <a:extLst xmlns:a="http://schemas.openxmlformats.org/drawingml/2006/main">
              <a:ext uri="{FF2B5EF4-FFF2-40B4-BE49-F238E27FC236}">
                <a16:creationId xmlns:a16="http://schemas.microsoft.com/office/drawing/2014/main" id="{7AE91358-D4EF-47E2-AF98-A25EA7F8E4F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820150" y="2057400"/>
            <a:ext cx="476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6B2B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7" name="">
            <a:extLst xmlns:a="http://schemas.openxmlformats.org/drawingml/2006/main">
              <a:ext uri="{FF2B5EF4-FFF2-40B4-BE49-F238E27FC236}">
                <a16:creationId xmlns:a16="http://schemas.microsoft.com/office/drawing/2014/main" id="{40ADDAAF-A846-4428-A067-FAF52457755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72550" y="2038350"/>
            <a:ext cx="15049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58" name="">
            <a:extLst xmlns:a="http://schemas.openxmlformats.org/drawingml/2006/main">
              <a:ext uri="{FF2B5EF4-FFF2-40B4-BE49-F238E27FC236}">
                <a16:creationId xmlns:a16="http://schemas.microsoft.com/office/drawing/2014/main" id="{047B0941-D9B8-4D36-A110-B391A9D9404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72550" y="2266950"/>
            <a:ext cx="150495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Team ritual</a:t>
            </a:r>
          </a:p>
        </p:txBody>
      </p:sp>
      <p:sp>
        <p:nvSpPr>
          <p:cNvPr id="59" name="">
            <a:extLst xmlns:a="http://schemas.openxmlformats.org/drawingml/2006/main">
              <a:ext uri="{FF2B5EF4-FFF2-40B4-BE49-F238E27FC236}">
                <a16:creationId xmlns:a16="http://schemas.microsoft.com/office/drawing/2014/main" id="{33D34BD1-CBD8-4930-8F3F-6CCEA774E79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820150" y="3162300"/>
            <a:ext cx="476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5B8CD6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0" name="">
            <a:extLst xmlns:a="http://schemas.openxmlformats.org/drawingml/2006/main">
              <a:ext uri="{FF2B5EF4-FFF2-40B4-BE49-F238E27FC236}">
                <a16:creationId xmlns:a16="http://schemas.microsoft.com/office/drawing/2014/main" id="{063CFFC0-7018-44B9-9BA7-E7114F5C2D6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72550" y="3143250"/>
            <a:ext cx="15049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13:30</a:t>
            </a:r>
          </a:p>
        </p:txBody>
      </p:sp>
      <p:sp>
        <p:nvSpPr>
          <p:cNvPr id="61" name="">
            <a:extLst xmlns:a="http://schemas.openxmlformats.org/drawingml/2006/main">
              <a:ext uri="{FF2B5EF4-FFF2-40B4-BE49-F238E27FC236}">
                <a16:creationId xmlns:a16="http://schemas.microsoft.com/office/drawing/2014/main" id="{9F6B73A9-BC60-4CA7-93FA-40608CC9BD6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72550" y="3371850"/>
            <a:ext cx="150495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Learning recap</a:t>
            </a:r>
          </a:p>
        </p:txBody>
      </p:sp>
      <p:sp>
        <p:nvSpPr>
          <p:cNvPr id="62" name="">
            <a:extLst xmlns:a="http://schemas.openxmlformats.org/drawingml/2006/main">
              <a:ext uri="{FF2B5EF4-FFF2-40B4-BE49-F238E27FC236}">
                <a16:creationId xmlns:a16="http://schemas.microsoft.com/office/drawing/2014/main" id="{A86C5A3D-4723-4826-B5A5-ACA9D768E28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820150" y="4267200"/>
            <a:ext cx="476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6B2B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3" name="">
            <a:extLst xmlns:a="http://schemas.openxmlformats.org/drawingml/2006/main">
              <a:ext uri="{FF2B5EF4-FFF2-40B4-BE49-F238E27FC236}">
                <a16:creationId xmlns:a16="http://schemas.microsoft.com/office/drawing/2014/main" id="{3AF055D1-7181-4C8F-85C5-A12BEC86E1C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72550" y="4248150"/>
            <a:ext cx="15049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64" name="">
            <a:extLst xmlns:a="http://schemas.openxmlformats.org/drawingml/2006/main">
              <a:ext uri="{FF2B5EF4-FFF2-40B4-BE49-F238E27FC236}">
                <a16:creationId xmlns:a16="http://schemas.microsoft.com/office/drawing/2014/main" id="{908A1043-8C9D-41B3-BBB5-04AA1626574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72550" y="4476750"/>
            <a:ext cx="150495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Manager check-in</a:t>
            </a:r>
          </a:p>
        </p:txBody>
      </p:sp>
      <p:sp>
        <p:nvSpPr>
          <p:cNvPr id="65" name="">
            <a:extLst xmlns:a="http://schemas.openxmlformats.org/drawingml/2006/main">
              <a:ext uri="{FF2B5EF4-FFF2-40B4-BE49-F238E27FC236}">
                <a16:creationId xmlns:a16="http://schemas.microsoft.com/office/drawing/2014/main" id="{638033C5-4D95-4164-B5D4-CE5D7D63C2E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277600" y="6438900"/>
            <a:ext cx="4191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735949969"/>
      </p:ext>
    </p:extLst>
  </p:cSld>
</p:sld>
</file>

<file path=ppt/slides/slide5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86D76D58-3851-4009-A817-16E4A827B9C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AFAF8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87edb7f017de4b7f"/>
          <a:stretch xmlns:a="http://schemas.openxmlformats.org/drawingml/2006/main"/>
        </p:blipFill>
        <p:spPr>
          <a:xfrm xmlns:a="http://schemas.openxmlformats.org/drawingml/2006/main">
            <a:off x="10001250" y="342900"/>
            <a:ext cx="361950" cy="361950"/>
          </a:xfrm>
          <a:prstGeom xmlns:a="http://schemas.openxmlformats.org/drawingml/2006/main" prst="rect">
            <a:avLst/>
          </a:prstGeom>
        </p:spPr>
      </p:pic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B790F99E-0F87-4247-BCA6-CD5C9501834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0" y="419100"/>
            <a:ext cx="142875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DED4C035-262E-4720-9CFF-4CF9D623B3D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42950" y="781050"/>
            <a:ext cx="6858000" cy="3238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defRPr>
            </a:pPr>
            <a:r>
              <a: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rPr>
              <a:t>Your second week @ Active Motion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C630F698-BFB1-4A43-BB22-7DE012BE89C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42950" y="1333500"/>
            <a:ext cx="1885950" cy="400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A0A0A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41A19171-7594-419C-8ACE-623A3CE8103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76300" y="1466850"/>
            <a:ext cx="1619250" cy="1333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Mon [date]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AC633B2C-385B-4E71-B0B0-FE787E45C18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42950" y="1828800"/>
            <a:ext cx="1885950" cy="3810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6DCE6"/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B8E76622-59DB-487E-B116-11704F4852E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" y="2057400"/>
            <a:ext cx="476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6B2B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5BACEEE6-C15D-4A06-AE6B-75F212497CB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" y="2038350"/>
            <a:ext cx="15049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EBF13E3C-0858-4EEC-AAAB-9BEC9C0715B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" y="2266950"/>
            <a:ext cx="150495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Deep dive: [function]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2741C6B0-305A-4076-8130-BE9AFD63E37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" y="3162300"/>
            <a:ext cx="476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5B8CD6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65213E6E-81F1-4346-814C-1A609F68F9D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" y="3143250"/>
            <a:ext cx="15049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E8254E10-8A7E-4276-B10D-B6A76F1EAF5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" y="3371850"/>
            <a:ext cx="150495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Shadowing session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A34BC09B-EB4D-445F-B211-E86FF1FE4F5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" y="4267200"/>
            <a:ext cx="476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6B2B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074A8559-A629-43D9-A76F-C00A009100A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" y="4248150"/>
            <a:ext cx="15049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41B0B37A-3627-4088-A4D9-DF166F75DDA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" y="4476750"/>
            <a:ext cx="150495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Open questions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43629C83-DA0F-4707-9E6F-A14B259429E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724150" y="1333500"/>
            <a:ext cx="1885950" cy="400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F3352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570FB739-F5EC-4AF3-9D5A-0E0C2E9636D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857500" y="1466850"/>
            <a:ext cx="1619250" cy="1333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Tue [date]</a:t>
            </a:r>
          </a:p>
        </p:txBody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E523C537-0B4B-48EF-BC6B-A93FE8ECFA5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724150" y="1828800"/>
            <a:ext cx="1885950" cy="3810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6DCE6"/>
            </a:solidFill>
            <a:prstDash val="solid"/>
          </a:ln>
        </p:spPr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99E86AF7-DCB0-4FF0-804A-DC7C30AEED5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876550" y="2057400"/>
            <a:ext cx="476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6B2B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3F19B2CA-252F-4713-9522-436DDC4CE29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028950" y="2038350"/>
            <a:ext cx="15049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4DA426E0-EAE7-41BF-99AD-B75BF80E075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028950" y="2266950"/>
            <a:ext cx="150495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Tools + dashboards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1B8E763E-5F86-40D3-A5AD-FCAA841E829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876550" y="3162300"/>
            <a:ext cx="476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5B8CD6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8BD5804F-AFFE-485C-A12A-905908C06E9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028950" y="3143250"/>
            <a:ext cx="15049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13:00</a:t>
            </a:r>
          </a:p>
        </p:txBody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C4FDA24C-5797-4E60-8B3A-8F5EC85EFFB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028950" y="3371850"/>
            <a:ext cx="150495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Meet [stakeholder]</a:t>
            </a:r>
          </a:p>
        </p:txBody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8558B008-D5A5-4DE0-8351-F39177AFD3E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876550" y="4267200"/>
            <a:ext cx="476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6B2B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A6B675A9-5024-44A2-92EC-C4DFC212D5D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028950" y="4248150"/>
            <a:ext cx="15049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66EFF30A-B1A4-472F-A7FF-391CD9F614D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028950" y="4476750"/>
            <a:ext cx="150495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Project context</a:t>
            </a:r>
          </a:p>
        </p:txBody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DB319B47-DC02-4BFB-A4C9-CBE38E791A1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705350" y="1333500"/>
            <a:ext cx="1885950" cy="400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A0A0A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F7A7D1E9-CD2F-4963-BEF5-531F7BE7428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38700" y="1466850"/>
            <a:ext cx="1619250" cy="1333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Wed [date]</a:t>
            </a:r>
          </a:p>
        </p:txBody>
      </p:sp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0AC823C3-0FD8-4CA1-B840-C57BDB20207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705350" y="1828800"/>
            <a:ext cx="1885950" cy="3810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6DCE6"/>
            </a:solidFill>
            <a:prstDash val="solid"/>
          </a:ln>
        </p:spPr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D9C27296-A1D3-4215-96F2-A65B97E5432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57750" y="2057400"/>
            <a:ext cx="476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6B2B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B1AAF569-AC40-4CCF-9977-48282B5CFF3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010150" y="2038350"/>
            <a:ext cx="15049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11:00</a:t>
            </a:r>
          </a:p>
        </p:txBody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141C796F-5FD3-4D26-BA01-F241B7E3BD3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010150" y="2266950"/>
            <a:ext cx="150495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Process review</a:t>
            </a:r>
          </a:p>
        </p:txBody>
      </p:sp>
      <p:sp>
        <p:nvSpPr>
          <p:cNvPr id="35" name="">
            <a:extLst xmlns:a="http://schemas.openxmlformats.org/drawingml/2006/main">
              <a:ext uri="{FF2B5EF4-FFF2-40B4-BE49-F238E27FC236}">
                <a16:creationId xmlns:a16="http://schemas.microsoft.com/office/drawing/2014/main" id="{AA27F1D7-068E-401B-A677-8C03809BD33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57750" y="3162300"/>
            <a:ext cx="476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5B8CD6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B126AA7E-5911-4CB4-8170-0DB67A0632A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010150" y="3143250"/>
            <a:ext cx="15049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4BAC1DBE-8FE5-4F32-A2A6-15117480870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010150" y="3371850"/>
            <a:ext cx="150495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Core meeting</a:t>
            </a:r>
          </a:p>
        </p:txBody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60514206-6635-430A-894F-471E544C5A9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57750" y="4267200"/>
            <a:ext cx="476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6B2B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9" name="">
            <a:extLst xmlns:a="http://schemas.openxmlformats.org/drawingml/2006/main">
              <a:ext uri="{FF2B5EF4-FFF2-40B4-BE49-F238E27FC236}">
                <a16:creationId xmlns:a16="http://schemas.microsoft.com/office/drawing/2014/main" id="{69514348-B0B3-46B5-BA93-98EB4F200D0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010150" y="4248150"/>
            <a:ext cx="15049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40" name="">
            <a:extLst xmlns:a="http://schemas.openxmlformats.org/drawingml/2006/main">
              <a:ext uri="{FF2B5EF4-FFF2-40B4-BE49-F238E27FC236}">
                <a16:creationId xmlns:a16="http://schemas.microsoft.com/office/drawing/2014/main" id="{AD5DB451-B7B9-4266-8ABD-CFDD1CF7722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010150" y="4476750"/>
            <a:ext cx="150495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Buddy sync</a:t>
            </a:r>
          </a:p>
        </p:txBody>
      </p:sp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38DA1DF4-F9E8-4E77-B936-BEDA86EB657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86550" y="1333500"/>
            <a:ext cx="1885950" cy="400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F3352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C441BD4F-FFBC-4B45-84A9-739914A9F52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19900" y="1466850"/>
            <a:ext cx="1619250" cy="1333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Thu [date]</a:t>
            </a:r>
          </a:p>
        </p:txBody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87BC0EE3-291F-472D-851A-DE984AFEA92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86550" y="1828800"/>
            <a:ext cx="1885950" cy="3810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6DCE6"/>
            </a:solidFill>
            <a:prstDash val="solid"/>
          </a:ln>
        </p:spPr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07B2CE16-EFD2-4141-990C-449EE452663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38950" y="2057400"/>
            <a:ext cx="476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6B2B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5" name="">
            <a:extLst xmlns:a="http://schemas.openxmlformats.org/drawingml/2006/main">
              <a:ext uri="{FF2B5EF4-FFF2-40B4-BE49-F238E27FC236}">
                <a16:creationId xmlns:a16="http://schemas.microsoft.com/office/drawing/2014/main" id="{0BC36540-826F-4B20-8E29-DB482E4459E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991350" y="2038350"/>
            <a:ext cx="15049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03C76844-1078-494F-94F7-1879AA8854B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991350" y="2266950"/>
            <a:ext cx="150495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Customer context</a:t>
            </a:r>
          </a:p>
        </p:txBody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35EFD414-8E07-417D-9816-6F092BC5D4C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38950" y="3162300"/>
            <a:ext cx="476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5B8CD6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8" name="">
            <a:extLst xmlns:a="http://schemas.openxmlformats.org/drawingml/2006/main">
              <a:ext uri="{FF2B5EF4-FFF2-40B4-BE49-F238E27FC236}">
                <a16:creationId xmlns:a16="http://schemas.microsoft.com/office/drawing/2014/main" id="{0517BE36-555A-4E9A-A77E-C543DCCEAA4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991350" y="3143250"/>
            <a:ext cx="15049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13:30</a:t>
            </a:r>
          </a:p>
        </p:txBody>
      </p:sp>
      <p:sp>
        <p:nvSpPr>
          <p:cNvPr id="49" name="">
            <a:extLst xmlns:a="http://schemas.openxmlformats.org/drawingml/2006/main">
              <a:ext uri="{FF2B5EF4-FFF2-40B4-BE49-F238E27FC236}">
                <a16:creationId xmlns:a16="http://schemas.microsoft.com/office/drawing/2014/main" id="{2798AF5D-BEFF-4B3E-833E-42842CC4D51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991350" y="3371850"/>
            <a:ext cx="150495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Compliance / policy</a:t>
            </a:r>
          </a:p>
        </p:txBody>
      </p:sp>
      <p:sp>
        <p:nvSpPr>
          <p:cNvPr id="50" name="">
            <a:extLst xmlns:a="http://schemas.openxmlformats.org/drawingml/2006/main">
              <a:ext uri="{FF2B5EF4-FFF2-40B4-BE49-F238E27FC236}">
                <a16:creationId xmlns:a16="http://schemas.microsoft.com/office/drawing/2014/main" id="{9B5251A5-B08C-420A-8ACB-BCF545BC393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38950" y="4267200"/>
            <a:ext cx="476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6B2B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1" name="">
            <a:extLst xmlns:a="http://schemas.openxmlformats.org/drawingml/2006/main">
              <a:ext uri="{FF2B5EF4-FFF2-40B4-BE49-F238E27FC236}">
                <a16:creationId xmlns:a16="http://schemas.microsoft.com/office/drawing/2014/main" id="{A0CB3A11-4329-4E5F-9AAE-F2EDA563DF3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991350" y="4248150"/>
            <a:ext cx="15049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52" name="">
            <a:extLst xmlns:a="http://schemas.openxmlformats.org/drawingml/2006/main">
              <a:ext uri="{FF2B5EF4-FFF2-40B4-BE49-F238E27FC236}">
                <a16:creationId xmlns:a16="http://schemas.microsoft.com/office/drawing/2014/main" id="{7B3D390F-BF12-4FF1-B32D-F26A97B7A14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991350" y="4476750"/>
            <a:ext cx="150495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Practice task</a:t>
            </a:r>
          </a:p>
        </p:txBody>
      </p:sp>
      <p:sp>
        <p:nvSpPr>
          <p:cNvPr id="53" name="">
            <a:extLst xmlns:a="http://schemas.openxmlformats.org/drawingml/2006/main">
              <a:ext uri="{FF2B5EF4-FFF2-40B4-BE49-F238E27FC236}">
                <a16:creationId xmlns:a16="http://schemas.microsoft.com/office/drawing/2014/main" id="{E4FA9F2E-CE7D-43AD-A074-731DF7522AA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667750" y="1333500"/>
            <a:ext cx="1885950" cy="400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A0A0A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4" name="">
            <a:extLst xmlns:a="http://schemas.openxmlformats.org/drawingml/2006/main">
              <a:ext uri="{FF2B5EF4-FFF2-40B4-BE49-F238E27FC236}">
                <a16:creationId xmlns:a16="http://schemas.microsoft.com/office/drawing/2014/main" id="{06CF12DD-A8B0-48C8-BD13-4203B666D2B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801100" y="1466850"/>
            <a:ext cx="1619250" cy="1333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Fri [date]</a:t>
            </a:r>
          </a:p>
        </p:txBody>
      </p:sp>
      <p:sp>
        <p:nvSpPr>
          <p:cNvPr id="55" name="">
            <a:extLst xmlns:a="http://schemas.openxmlformats.org/drawingml/2006/main">
              <a:ext uri="{FF2B5EF4-FFF2-40B4-BE49-F238E27FC236}">
                <a16:creationId xmlns:a16="http://schemas.microsoft.com/office/drawing/2014/main" id="{02BFD140-3ECB-43FD-88DE-7F3A0411D93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667750" y="1828800"/>
            <a:ext cx="1885950" cy="3810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6DCE6"/>
            </a:solidFill>
            <a:prstDash val="solid"/>
          </a:ln>
        </p:spPr>
      </p:sp>
      <p:sp>
        <p:nvSpPr>
          <p:cNvPr id="56" name="">
            <a:extLst xmlns:a="http://schemas.openxmlformats.org/drawingml/2006/main">
              <a:ext uri="{FF2B5EF4-FFF2-40B4-BE49-F238E27FC236}">
                <a16:creationId xmlns:a16="http://schemas.microsoft.com/office/drawing/2014/main" id="{B4CF1C35-41AE-4D0C-8D8F-F5E1678572F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820150" y="2057400"/>
            <a:ext cx="476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6B2B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7" name="">
            <a:extLst xmlns:a="http://schemas.openxmlformats.org/drawingml/2006/main">
              <a:ext uri="{FF2B5EF4-FFF2-40B4-BE49-F238E27FC236}">
                <a16:creationId xmlns:a16="http://schemas.microsoft.com/office/drawing/2014/main" id="{FFB073BB-1207-4859-BFB8-691EE5A488C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72550" y="2038350"/>
            <a:ext cx="15049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58" name="">
            <a:extLst xmlns:a="http://schemas.openxmlformats.org/drawingml/2006/main">
              <a:ext uri="{FF2B5EF4-FFF2-40B4-BE49-F238E27FC236}">
                <a16:creationId xmlns:a16="http://schemas.microsoft.com/office/drawing/2014/main" id="{66DC8492-88D2-45CD-B9F2-A5BFBFBFEEF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72550" y="2266950"/>
            <a:ext cx="150495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Team ritual</a:t>
            </a:r>
          </a:p>
        </p:txBody>
      </p:sp>
      <p:sp>
        <p:nvSpPr>
          <p:cNvPr id="59" name="">
            <a:extLst xmlns:a="http://schemas.openxmlformats.org/drawingml/2006/main">
              <a:ext uri="{FF2B5EF4-FFF2-40B4-BE49-F238E27FC236}">
                <a16:creationId xmlns:a16="http://schemas.microsoft.com/office/drawing/2014/main" id="{3EEAFDDD-8B4A-441C-87E0-4725C054378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820150" y="3162300"/>
            <a:ext cx="476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5B8CD6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0" name="">
            <a:extLst xmlns:a="http://schemas.openxmlformats.org/drawingml/2006/main">
              <a:ext uri="{FF2B5EF4-FFF2-40B4-BE49-F238E27FC236}">
                <a16:creationId xmlns:a16="http://schemas.microsoft.com/office/drawing/2014/main" id="{0CB0ACE5-B31F-4D6D-A8FA-53EE84C7184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72550" y="3143250"/>
            <a:ext cx="15049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12:00</a:t>
            </a:r>
          </a:p>
        </p:txBody>
      </p:sp>
      <p:sp>
        <p:nvSpPr>
          <p:cNvPr id="61" name="">
            <a:extLst xmlns:a="http://schemas.openxmlformats.org/drawingml/2006/main">
              <a:ext uri="{FF2B5EF4-FFF2-40B4-BE49-F238E27FC236}">
                <a16:creationId xmlns:a16="http://schemas.microsoft.com/office/drawing/2014/main" id="{E326A3DF-B385-4216-88ED-29F24ACDB9A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72550" y="3371850"/>
            <a:ext cx="150495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Training catch-up</a:t>
            </a:r>
          </a:p>
        </p:txBody>
      </p:sp>
      <p:sp>
        <p:nvSpPr>
          <p:cNvPr id="62" name="">
            <a:extLst xmlns:a="http://schemas.openxmlformats.org/drawingml/2006/main">
              <a:ext uri="{FF2B5EF4-FFF2-40B4-BE49-F238E27FC236}">
                <a16:creationId xmlns:a16="http://schemas.microsoft.com/office/drawing/2014/main" id="{53FB9C3F-DC0B-4FF1-A3CA-8ED85D94ACC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820150" y="4267200"/>
            <a:ext cx="47625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6B2B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3" name="">
            <a:extLst xmlns:a="http://schemas.openxmlformats.org/drawingml/2006/main">
              <a:ext uri="{FF2B5EF4-FFF2-40B4-BE49-F238E27FC236}">
                <a16:creationId xmlns:a16="http://schemas.microsoft.com/office/drawing/2014/main" id="{A383C8E2-E440-47E4-B1A3-5121E19BC70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72550" y="4248150"/>
            <a:ext cx="15049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64" name="">
            <a:extLst xmlns:a="http://schemas.openxmlformats.org/drawingml/2006/main">
              <a:ext uri="{FF2B5EF4-FFF2-40B4-BE49-F238E27FC236}">
                <a16:creationId xmlns:a16="http://schemas.microsoft.com/office/drawing/2014/main" id="{F677ABC1-5F65-4328-A000-7D203F00FC4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72550" y="4476750"/>
            <a:ext cx="150495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Week-two retro</a:t>
            </a:r>
          </a:p>
        </p:txBody>
      </p:sp>
      <p:sp>
        <p:nvSpPr>
          <p:cNvPr id="65" name="">
            <a:extLst xmlns:a="http://schemas.openxmlformats.org/drawingml/2006/main">
              <a:ext uri="{FF2B5EF4-FFF2-40B4-BE49-F238E27FC236}">
                <a16:creationId xmlns:a16="http://schemas.microsoft.com/office/drawing/2014/main" id="{9BB8CEC5-6C36-462A-9277-48484D763C3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277600" y="6438900"/>
            <a:ext cx="4191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340124645"/>
      </p:ext>
    </p:extLst>
  </p:cSld>
</p:sld>
</file>

<file path=ppt/slides/slide6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8B2740C2-2337-401B-A138-B1EDD9C75EC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AFAF8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5301782A-7C74-448D-A752-0031C16D063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400050"/>
            <a:ext cx="4381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DAY-ONE READINESS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03419A4C-9091-4CD0-8CDB-49A77857DA7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685800"/>
            <a:ext cx="7620000" cy="419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Offer accepted → onboarding starts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6333BEBC-5E3D-455B-B6DE-96D5CE0FBF0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1162050"/>
            <a:ext cx="72390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Coordinate identity, hardware, and training before Employee ABC arrives.</a:t>
            </a:r>
          </a:p>
        </p:txBody>
      </p:sp>
      <p:pic>
        <p:nvPicPr>
          <p:cNvPr id="5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97dec8ce9755491f"/>
          <a:stretch xmlns:a="http://schemas.openxmlformats.org/drawingml/2006/main"/>
        </p:blipFill>
        <p:spPr>
          <a:xfrm xmlns:a="http://schemas.openxmlformats.org/drawingml/2006/main">
            <a:off x="10001250" y="342900"/>
            <a:ext cx="361950" cy="361950"/>
          </a:xfrm>
          <a:prstGeom xmlns:a="http://schemas.openxmlformats.org/drawingml/2006/main" prst="rect">
            <a:avLst/>
          </a:prstGeom>
        </p:spPr>
      </p:pic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2D4A8F10-145C-4EAD-9306-F79F054B981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0" y="419100"/>
            <a:ext cx="142875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9F552321-98E9-43B5-9541-1E7B7E3B64E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277600" y="6438900"/>
            <a:ext cx="4191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06</a:t>
            </a:r>
          </a:p>
        </p:txBody>
      </p:sp>
      <p:pic>
        <p:nvPicPr>
          <p:cNvPr id="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b20a6e68ef3341b7"/>
          <a:srcRect xmlns:a="http://schemas.openxmlformats.org/drawingml/2006/main" l="9666" t="0" r="9666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647700" y="1866900"/>
            <a:ext cx="4095750" cy="2857500"/>
          </a:xfrm>
          <a:prstGeom xmlns:a="http://schemas.openxmlformats.org/drawingml/2006/main" prst="rect">
            <a:avLst/>
          </a:prstGeom>
        </p:spPr>
      </p:pic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11A89338-AF2F-4607-9BE2-F63904F0AA1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143500" y="1809750"/>
            <a:ext cx="6096000" cy="5143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EEF4FF"/>
          </a:solidFill>
          <a:ln xmlns:a="http://schemas.openxmlformats.org/drawingml/2006/main" w="9525">
            <a:solidFill>
              <a:srgbClr val="C9D9F2"/>
            </a:solidFill>
            <a:prstDash val="solid"/>
          </a:ln>
        </p:spPr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50299945-6DA6-408E-8527-63BE468BFEB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391150" y="1971675"/>
            <a:ext cx="49530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2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Trigger: offer status changes to ACCEPTED in [ATS / HRIS]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8BD72FE6-8D47-4F9D-9F60-11D56DA15DA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143500" y="2705100"/>
            <a:ext cx="1676400" cy="28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EEF4FF"/>
          </a:solidFill>
          <a:ln xmlns:a="http://schemas.openxmlformats.org/drawingml/2006/main" w="9525">
            <a:solidFill>
              <a:srgbClr val="C9D9F2"/>
            </a:solidFill>
            <a:prstDash val="solid"/>
          </a:ln>
        </p:spPr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673C5C5A-785A-4A47-897F-38BC49C8BDF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276850" y="2771775"/>
            <a:ext cx="1409700" cy="1333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Identity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BAFDD49A-F48D-421D-84BC-F599C6F910C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19950" y="2705100"/>
            <a:ext cx="1676400" cy="28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0E5"/>
          </a:solidFill>
          <a:ln xmlns:a="http://schemas.openxmlformats.org/drawingml/2006/main" w="9525">
            <a:solidFill>
              <a:srgbClr val="C9D9F2"/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53B2BE81-E0AA-41AC-9704-289A44DE8C4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353300" y="2771775"/>
            <a:ext cx="1409700" cy="1333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Hardware</a:t>
            </a:r>
          </a:p>
        </p:txBody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0DA8E43F-6BC4-4090-B2EF-016F491604C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96400" y="2705100"/>
            <a:ext cx="1676400" cy="28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ECFDF3"/>
          </a:solidFill>
          <a:ln xmlns:a="http://schemas.openxmlformats.org/drawingml/2006/main" w="9525">
            <a:solidFill>
              <a:srgbClr val="C9D9F2"/>
            </a:solidFill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1C28D4BA-B9F2-43DD-8F92-C2E2A44D118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429750" y="2771775"/>
            <a:ext cx="1409700" cy="1333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Training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4FD27649-C5AD-49AE-B042-D5970DB8B66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143500" y="3200400"/>
            <a:ext cx="1695450" cy="781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Create employee ID, email, SSO, groups, payroll profile.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5628EF6C-89C7-42ED-BAAA-60DF4C85D2B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19950" y="3200400"/>
            <a:ext cx="1695450" cy="781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Open ITSM request, assign equipment profile, ship or stage device.</a:t>
            </a:r>
          </a:p>
        </p:txBody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7FBCEFE9-1E82-436F-9758-6F1ABA2DD78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96400" y="3200400"/>
            <a:ext cx="1695450" cy="781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Reserve orientation, compliance, security, and role sessions.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22674544-1CA8-4D25-9C99-77BEB44FDDF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143500" y="4438650"/>
            <a:ext cx="6096000" cy="590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F3352"/>
          </a:solidFill>
          <a:ln xmlns:a="http://schemas.openxmlformats.org/drawingml/2006/main"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305B99DB-DA0D-4F32-AD32-8C5722D359D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410200" y="4629150"/>
            <a:ext cx="55626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12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2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Escalate blocked items inside [T-2 business days].</a:t>
            </a:r>
          </a:p>
        </p:txBody>
      </p:sp>
    </p:spTree>
    <p:extLst>
      <p:ext uri="{BB962C8B-B14F-4D97-AF65-F5344CB8AC3E}">
        <p14:creationId xmlns:p14="http://schemas.microsoft.com/office/powerpoint/2010/main" val="1167565785"/>
      </p:ext>
    </p:extLst>
  </p:cSld>
</p:sld>
</file>

<file path=ppt/slides/slide7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E3B0FA1A-A294-4A49-8A2D-9C480C6105B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AFAF8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F6E4FDF0-1594-4F4F-9447-8CE7D0DA458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400050"/>
            <a:ext cx="4381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RECOMMENDED READS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07F3ECCB-F72D-426A-A259-3F1B777D7B9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685800"/>
            <a:ext cx="7620000" cy="419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Company context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06559FAF-1727-4E25-B4E7-453632CE6D0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1162050"/>
            <a:ext cx="72390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Start with a short, high-signal set of links.</a:t>
            </a:r>
          </a:p>
        </p:txBody>
      </p:sp>
      <p:pic>
        <p:nvPicPr>
          <p:cNvPr id="5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82ff0861530940ab"/>
          <a:stretch xmlns:a="http://schemas.openxmlformats.org/drawingml/2006/main"/>
        </p:blipFill>
        <p:spPr>
          <a:xfrm xmlns:a="http://schemas.openxmlformats.org/drawingml/2006/main">
            <a:off x="10001250" y="342900"/>
            <a:ext cx="361950" cy="361950"/>
          </a:xfrm>
          <a:prstGeom xmlns:a="http://schemas.openxmlformats.org/drawingml/2006/main" prst="rect">
            <a:avLst/>
          </a:prstGeom>
        </p:spPr>
      </p:pic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E89BB3D3-F507-4DE5-96C2-43BCD6A7B41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0" y="419100"/>
            <a:ext cx="142875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7DC17A10-A0A8-46F5-B39C-09FF5E8F1DD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277600" y="6438900"/>
            <a:ext cx="4191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07</a:t>
            </a:r>
          </a:p>
        </p:txBody>
      </p:sp>
      <p:pic>
        <p:nvPicPr>
          <p:cNvPr id="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d1ad7c7b06564b7e"/>
          <a:srcRect xmlns:a="http://schemas.openxmlformats.org/drawingml/2006/main" l="21860" t="0" r="21860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666750" y="1809750"/>
            <a:ext cx="3143250" cy="3143250"/>
          </a:xfrm>
          <a:prstGeom xmlns:a="http://schemas.openxmlformats.org/drawingml/2006/main" prst="rect">
            <a:avLst/>
          </a:prstGeom>
        </p:spPr>
      </p:pic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303CDE65-BBDB-4C29-877F-8EC133A9220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191000" y="1790700"/>
            <a:ext cx="7334250" cy="628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F3352"/>
          </a:solidFill>
          <a:ln xmlns:a="http://schemas.openxmlformats.org/drawingml/2006/main"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099A77E9-1570-4AE6-A6FA-B3E7A694BF3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24350" y="1962150"/>
            <a:ext cx="22098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Topic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B598C516-E603-469F-8A5F-C355C2DE5B4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00850" y="1962150"/>
            <a:ext cx="34480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What to add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80E020FE-D781-4304-A2FA-59E25C66CCF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0" y="1790700"/>
            <a:ext cx="9525" cy="31432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C9D1DC"/>
          </a:solidFill>
          <a:ln xmlns:a="http://schemas.openxmlformats.org/drawingml/2006/main"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55271AA2-7DBE-4BEE-980E-2817CDABF67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515600" y="1962150"/>
            <a:ext cx="8763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Link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DD0D0041-1038-4A8C-AB34-6E9C876B232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82250" y="1790700"/>
            <a:ext cx="9525" cy="31432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C9D1DC"/>
          </a:solidFill>
          <a:ln xmlns:a="http://schemas.openxmlformats.org/drawingml/2006/main"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9FDD05AA-D263-4CC2-ADDE-F7132E82BD0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191000" y="2419350"/>
            <a:ext cx="7334250" cy="628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03A9012C-0F7C-480C-AA94-A80FD1B451E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24350" y="2562225"/>
            <a:ext cx="220980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About Active Motion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C8725716-6C63-406B-AFF3-46B3B5E7255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00850" y="2562225"/>
            <a:ext cx="344805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[Company intro / mission / operating model]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807F18A2-230A-43F4-9820-D75E2931734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515600" y="2562225"/>
            <a:ext cx="87630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F1647075-3E67-4F5F-A3BB-18F501CDCF2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191000" y="3048000"/>
            <a:ext cx="7334250" cy="628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AFAF8"/>
          </a:solidFill>
          <a:ln xmlns:a="http://schemas.openxmlformats.org/drawingml/2006/main"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622D9FAC-D196-4FDC-B6E2-96491F58B26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24350" y="3190875"/>
            <a:ext cx="220980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Company strategy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5F658286-7271-4D0B-B7BB-8EECDA7A1FA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00850" y="3190875"/>
            <a:ext cx="344805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[Strategy document or all-hands recording]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DBCCBAC3-6AA4-4F40-978F-2BCB21ACEE5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515600" y="3190875"/>
            <a:ext cx="87630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8F6983F1-9666-4A68-A5AC-DC756A30B93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191000" y="3676650"/>
            <a:ext cx="7334250" cy="628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0C28BCC7-A860-437B-9B17-908201C3CAF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24350" y="3819525"/>
            <a:ext cx="220980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Ways of working</a:t>
            </a:r>
          </a:p>
        </p:txBody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F147286C-9D7F-4DE6-91FA-AFC60D08FF7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00850" y="3819525"/>
            <a:ext cx="344805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[Principles, rituals, communication norms]</a:t>
            </a:r>
          </a:p>
        </p:txBody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66CD3D4B-9172-4BEC-9195-111C377AD7B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515600" y="3819525"/>
            <a:ext cx="87630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6445CDDA-8E11-4A62-8939-5FC83FEDCFA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191000" y="4305300"/>
            <a:ext cx="7334250" cy="628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AFAF8"/>
          </a:solidFill>
          <a:ln xmlns:a="http://schemas.openxmlformats.org/drawingml/2006/main"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430038D7-A1EA-4803-8B76-8F1C866388D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24350" y="4448175"/>
            <a:ext cx="220980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Org structure</a:t>
            </a:r>
          </a:p>
        </p:txBody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BD051331-1473-455F-9FD1-C62D6FE17F7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00850" y="4448175"/>
            <a:ext cx="344805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[People directory / org chart]</a:t>
            </a:r>
          </a:p>
        </p:txBody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2E32A743-8AA8-41CB-B1A4-2326BB221EC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515600" y="4448175"/>
            <a:ext cx="87630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xmlns:p14="http://schemas.microsoft.com/office/powerpoint/2010/main" val="1491753892"/>
      </p:ext>
    </p:extLst>
  </p:cSld>
</p:sld>
</file>

<file path=ppt/slides/slide8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AE8AFD2B-DD6E-485D-9AC1-A8D9F48584D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AFAF8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6D9BD631-DA75-4B91-B7C6-6521FDE7849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400050"/>
            <a:ext cx="4381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RECOMMENDED READS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8D657FBB-6F43-4768-B79A-28251632E5F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685800"/>
            <a:ext cx="7620000" cy="419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Role and product context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2E34E752-4FF8-49A7-BE7B-A1203EF1894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1162050"/>
            <a:ext cx="72390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Keep this focused on what Employee ABC needs for the first month.</a:t>
            </a:r>
          </a:p>
        </p:txBody>
      </p:sp>
      <p:pic>
        <p:nvPicPr>
          <p:cNvPr id="5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a94b45132ee14a86"/>
          <a:stretch xmlns:a="http://schemas.openxmlformats.org/drawingml/2006/main"/>
        </p:blipFill>
        <p:spPr>
          <a:xfrm xmlns:a="http://schemas.openxmlformats.org/drawingml/2006/main">
            <a:off x="10001250" y="342900"/>
            <a:ext cx="361950" cy="361950"/>
          </a:xfrm>
          <a:prstGeom xmlns:a="http://schemas.openxmlformats.org/drawingml/2006/main" prst="rect">
            <a:avLst/>
          </a:prstGeom>
        </p:spPr>
      </p:pic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B251CEA8-957C-423C-AE58-BAB01C5F6F1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0" y="419100"/>
            <a:ext cx="142875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91BE5815-7D2A-4748-82F1-8D1BC29AF2D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277600" y="6438900"/>
            <a:ext cx="4191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08</a:t>
            </a:r>
          </a:p>
        </p:txBody>
      </p:sp>
      <p:pic>
        <p:nvPicPr>
          <p:cNvPr id="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05964c1e5d554716"/>
          <a:srcRect xmlns:a="http://schemas.openxmlformats.org/drawingml/2006/main" l="21860" t="0" r="21860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666750" y="1809750"/>
            <a:ext cx="3143250" cy="3143250"/>
          </a:xfrm>
          <a:prstGeom xmlns:a="http://schemas.openxmlformats.org/drawingml/2006/main" prst="rect">
            <a:avLst/>
          </a:prstGeom>
        </p:spPr>
      </p:pic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141B1009-D620-4BFB-AAD3-C61877F3F32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191000" y="1790700"/>
            <a:ext cx="7334250" cy="628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F3352"/>
          </a:solidFill>
          <a:ln xmlns:a="http://schemas.openxmlformats.org/drawingml/2006/main"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EB2B4F1E-6BF5-4D23-BB7B-AFA22DFB88B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24350" y="1962150"/>
            <a:ext cx="22098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Topic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2AA592B2-5483-4272-9B43-E3E51DB9822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00850" y="1962150"/>
            <a:ext cx="34480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What to add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1C02D1D5-9B85-4D68-B07A-3E0E5F1B4EC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0" y="1790700"/>
            <a:ext cx="9525" cy="31432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C9D1DC"/>
          </a:solidFill>
          <a:ln xmlns:a="http://schemas.openxmlformats.org/drawingml/2006/main"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2F2DE94E-CE6E-4EBA-BB83-ACD932BEFCA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515600" y="1962150"/>
            <a:ext cx="8763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Link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1E7C1A8F-1298-4C12-A50A-F786F64C2CC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82250" y="1790700"/>
            <a:ext cx="9525" cy="31432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C9D1DC"/>
          </a:solidFill>
          <a:ln xmlns:a="http://schemas.openxmlformats.org/drawingml/2006/main"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2BD01ABE-2740-438B-A2DD-CB6438F313B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191000" y="2419350"/>
            <a:ext cx="7334250" cy="628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B4CA372D-884F-400C-9480-6B07B01F5CB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24350" y="2562225"/>
            <a:ext cx="220980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Role charter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3EE00A26-DF8B-4F3A-9990-DC3D90A38E3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00850" y="2562225"/>
            <a:ext cx="344805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[Role expectations, first 30/60/90 goals]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8B45BCA0-5237-4D72-9F66-2A32DB1DD06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515600" y="2562225"/>
            <a:ext cx="87630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A32BE7B6-F090-4732-8249-365AEC4A7FA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191000" y="3048000"/>
            <a:ext cx="7334250" cy="628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AFAF8"/>
          </a:solidFill>
          <a:ln xmlns:a="http://schemas.openxmlformats.org/drawingml/2006/main"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085693B1-AD61-4FCA-B79B-4F4C91A8CC6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24350" y="3190875"/>
            <a:ext cx="220980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Product overview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387224B6-98FE-4A16-8CC1-942685C6752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00850" y="3190875"/>
            <a:ext cx="344805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[Core product documentation]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F8E27194-AD60-476F-936F-A2533A84907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515600" y="3190875"/>
            <a:ext cx="87630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D3F04AEB-E37F-4CE4-A46B-1646BBA32CB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191000" y="3676650"/>
            <a:ext cx="7334250" cy="628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87AC8C76-BE95-4AB6-BE30-42BCD0C4B85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24350" y="3819525"/>
            <a:ext cx="220980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Metrics / dashboards</a:t>
            </a:r>
          </a:p>
        </p:txBody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91DC1833-2212-4F3B-BD59-305834DE6E6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00850" y="3819525"/>
            <a:ext cx="344805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[Primary scorecards and definitions]</a:t>
            </a:r>
          </a:p>
        </p:txBody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1C0E352B-59EB-4FF1-9D70-8A68303890E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515600" y="3819525"/>
            <a:ext cx="87630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BE2878F3-9706-4280-9F72-3994CA262F0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191000" y="4305300"/>
            <a:ext cx="7334250" cy="628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AFAF8"/>
          </a:solidFill>
          <a:ln xmlns:a="http://schemas.openxmlformats.org/drawingml/2006/main"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FDD9321F-C767-4600-AC25-6394668B6A0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24350" y="4448175"/>
            <a:ext cx="220980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Roadmap</a:t>
            </a:r>
          </a:p>
        </p:txBody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CD98C4CE-ECAA-4B50-886B-AF312FC9310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00850" y="4448175"/>
            <a:ext cx="344805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[Current roadmap and planning cadence]</a:t>
            </a:r>
          </a:p>
        </p:txBody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7EDAD759-4047-44E2-843C-874B53A5E8F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515600" y="4448175"/>
            <a:ext cx="87630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xmlns:p14="http://schemas.microsoft.com/office/powerpoint/2010/main" val="292731927"/>
      </p:ext>
    </p:extLst>
  </p:cSld>
</p:sld>
</file>

<file path=ppt/slides/slide9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4B9F3F2B-494E-4FBD-B113-49460B61104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AFAF8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6A5E2A91-C4FD-485B-973E-3DAA95F1DC8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400050"/>
            <a:ext cx="4381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RECOMMENDED READS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58F99CB5-26F2-46D7-AA43-986AD238B0F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685800"/>
            <a:ext cx="7620000" cy="419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Policies and concepts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38057B98-B8E1-44FC-A57C-92A4E8A4B3C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1162050"/>
            <a:ext cx="72390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Put deeper material here so the week plan stays readable.</a:t>
            </a:r>
          </a:p>
        </p:txBody>
      </p:sp>
      <p:pic>
        <p:nvPicPr>
          <p:cNvPr id="5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e51e656f84904fce"/>
          <a:stretch xmlns:a="http://schemas.openxmlformats.org/drawingml/2006/main"/>
        </p:blipFill>
        <p:spPr>
          <a:xfrm xmlns:a="http://schemas.openxmlformats.org/drawingml/2006/main">
            <a:off x="10001250" y="342900"/>
            <a:ext cx="361950" cy="361950"/>
          </a:xfrm>
          <a:prstGeom xmlns:a="http://schemas.openxmlformats.org/drawingml/2006/main" prst="rect">
            <a:avLst/>
          </a:prstGeom>
        </p:spPr>
      </p:pic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AEB7714D-F41D-4149-BD21-A186FE61EA0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0" y="419100"/>
            <a:ext cx="142875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F3D93854-6C2C-436B-873F-50A98333DC3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277600" y="6438900"/>
            <a:ext cx="4191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09</a:t>
            </a:r>
          </a:p>
        </p:txBody>
      </p:sp>
      <p:pic>
        <p:nvPicPr>
          <p:cNvPr id="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812affd30da84489"/>
          <a:srcRect xmlns:a="http://schemas.openxmlformats.org/drawingml/2006/main" l="21860" t="0" r="21860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666750" y="1809750"/>
            <a:ext cx="3143250" cy="3143250"/>
          </a:xfrm>
          <a:prstGeom xmlns:a="http://schemas.openxmlformats.org/drawingml/2006/main" prst="rect">
            <a:avLst/>
          </a:prstGeom>
        </p:spPr>
      </p:pic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FA34D181-A4C8-43DB-80EC-59F4BBA9BD7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191000" y="1790700"/>
            <a:ext cx="7334250" cy="628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F3352"/>
          </a:solidFill>
          <a:ln xmlns:a="http://schemas.openxmlformats.org/drawingml/2006/main"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1B1CE0B5-B2E6-4B71-BA3D-A40EB406126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24350" y="1962150"/>
            <a:ext cx="22098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Resource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C146F6A9-F3E0-40D7-A906-CC7624BC100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00850" y="1962150"/>
            <a:ext cx="34480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Why it matters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5B133C19-0E7C-4E85-BE23-A1E131EDF59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0" y="1790700"/>
            <a:ext cx="9525" cy="31432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C9D1DC"/>
          </a:solidFill>
          <a:ln xmlns:a="http://schemas.openxmlformats.org/drawingml/2006/main"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C7C12A5A-427D-4C78-A433-06E318B9BE1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515600" y="1962150"/>
            <a:ext cx="8763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Link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AB8D99B0-4858-40F2-A99A-A1272C0B510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82250" y="1790700"/>
            <a:ext cx="9525" cy="31432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C9D1DC"/>
          </a:solidFill>
          <a:ln xmlns:a="http://schemas.openxmlformats.org/drawingml/2006/main"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F3EADE4A-28CE-4FFF-8CAF-C356A968B0B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191000" y="2419350"/>
            <a:ext cx="7334250" cy="628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C6A286DE-D0C4-4803-A027-0B63766F153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24350" y="2562225"/>
            <a:ext cx="220980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Security policy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90DD7631-E8DE-49AA-9C88-7281D709A4C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00850" y="2562225"/>
            <a:ext cx="344805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[Access, data handling, device requirements]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80806503-8E8E-4127-A584-174D978CD1F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515600" y="2562225"/>
            <a:ext cx="87630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BEBD9A63-E18B-44C1-95A0-B40DCC91C4B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191000" y="3048000"/>
            <a:ext cx="7334250" cy="628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AFAF8"/>
          </a:solidFill>
          <a:ln xmlns:a="http://schemas.openxmlformats.org/drawingml/2006/main"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26CF9FF9-F1C8-4998-B777-AC1EB287C93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24350" y="3190875"/>
            <a:ext cx="220980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Compliance / privacy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554ECAC6-C49A-46E7-8C28-B21DEC412A8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00850" y="3190875"/>
            <a:ext cx="344805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[Employee obligations and review cadence]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69832804-F298-4766-B7D7-88A11596379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515600" y="3190875"/>
            <a:ext cx="87630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D3A500AA-729C-404D-9DD6-C2046EC1D69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191000" y="3676650"/>
            <a:ext cx="7334250" cy="628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DA35612D-7EB2-47E9-9B5E-67A66B59F87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24350" y="3819525"/>
            <a:ext cx="220980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Recent launch note</a:t>
            </a:r>
          </a:p>
        </p:txBody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EB686BAC-94CB-464F-B5E1-931648763FA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00850" y="3819525"/>
            <a:ext cx="344805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[Relevant launch / customer update]</a:t>
            </a:r>
          </a:p>
        </p:txBody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36027838-BBC4-47B6-BDD5-6ED38834CAB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515600" y="3819525"/>
            <a:ext cx="87630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A958F0D3-73FD-4991-93DB-C96DCC5F917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191000" y="4305300"/>
            <a:ext cx="7334250" cy="628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AFAF8"/>
          </a:solidFill>
          <a:ln xmlns:a="http://schemas.openxmlformats.org/drawingml/2006/main"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6A487D87-B85A-446A-B4AE-866B01C8E57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24350" y="4448175"/>
            <a:ext cx="220980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Glossary</a:t>
            </a:r>
          </a:p>
        </p:txBody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9B2C7996-9710-4A43-8FDC-CF152A6E833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00850" y="4448175"/>
            <a:ext cx="344805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[Terms, acronyms, owners]</a:t>
            </a:r>
          </a:p>
        </p:txBody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7CE44797-0511-4829-9359-A30D2D35794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515600" y="4448175"/>
            <a:ext cx="87630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xmlns:p14="http://schemas.microsoft.com/office/powerpoint/2010/main" val="776205263"/>
      </p:ext>
    </p:extLst>
  </p:cSld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Walnut Exporter</dc:creator>
  <lastModifiedBy>Walnut Exporter</lastModifiedBy>
  <dc:title>Presentation</dc:title>
  <dcterms:created xsi:type="dcterms:W3CDTF">2026-05-07T20:34:35.5930000Z</dcterms:created>
  <dcterms:modified xsi:type="dcterms:W3CDTF">2026-05-07T20:34:35.5930000Z</dcterms:modified>
</coreProperties>
</file>