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5287a71ffd44595" /><Relationship Type="http://schemas.openxmlformats.org/officeDocument/2006/relationships/extended-properties" Target="/docProps/app.xml" Id="R6c4c1d35b3ec4297" /><Relationship Type="http://schemas.openxmlformats.org/officeDocument/2006/relationships/officeDocument" Target="/ppt/presentation.xml" Id="Rd13402667def4d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4fe8be568e4c01"/>
  </p:sldMasterIdLst>
  <p:notesMasterIdLst>
    <p:notesMasterId xmlns:r="http://schemas.openxmlformats.org/officeDocument/2006/relationships" r:id="Rea00c838c658405e"/>
  </p:notesMasterIdLst>
  <p:sldIdLst>
    <p:sldId xmlns:r="http://schemas.openxmlformats.org/officeDocument/2006/relationships" id="256" r:id="R774f971353d4468f"/>
    <p:sldId xmlns:r="http://schemas.openxmlformats.org/officeDocument/2006/relationships" id="257" r:id="R47a1f47b1bcc4fb9"/>
    <p:sldId xmlns:r="http://schemas.openxmlformats.org/officeDocument/2006/relationships" id="258" r:id="R6df0e146db8948a2"/>
    <p:sldId xmlns:r="http://schemas.openxmlformats.org/officeDocument/2006/relationships" id="259" r:id="Rb38861cde8d94bbd"/>
    <p:sldId xmlns:r="http://schemas.openxmlformats.org/officeDocument/2006/relationships" id="260" r:id="Re6d5b72e85b44519"/>
    <p:sldId xmlns:r="http://schemas.openxmlformats.org/officeDocument/2006/relationships" id="261" r:id="R21d248782b764b90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4fe8be568e4c01" /><Relationship Type="http://schemas.openxmlformats.org/officeDocument/2006/relationships/theme" Target="/ppt/theme/theme1.xml" Id="R4e53aa9924614a33" /><Relationship Type="http://schemas.openxmlformats.org/officeDocument/2006/relationships/notesMaster" Target="/ppt/notesMasters/notesMaster1.xml" Id="Rea00c838c658405e" /><Relationship Type="http://schemas.openxmlformats.org/officeDocument/2006/relationships/presProps" Target="/ppt/presProps.xml" Id="R0d177db3702645ad" /><Relationship Type="http://schemas.openxmlformats.org/officeDocument/2006/relationships/viewProps" Target="/ppt/viewProps.xml" Id="R4280cb54cfba4f23" /><Relationship Type="http://schemas.openxmlformats.org/officeDocument/2006/relationships/tableStyles" Target="/ppt/tableStyles.xml" Id="R49107a684fce4eb7" /><Relationship Type="http://schemas.openxmlformats.org/officeDocument/2006/relationships/slide" Target="/ppt/slides/slide1.xml" Id="R774f971353d4468f" /><Relationship Type="http://schemas.openxmlformats.org/officeDocument/2006/relationships/slide" Target="/ppt/slides/slide2.xml" Id="R47a1f47b1bcc4fb9" /><Relationship Type="http://schemas.openxmlformats.org/officeDocument/2006/relationships/slide" Target="/ppt/slides/slide3.xml" Id="R6df0e146db8948a2" /><Relationship Type="http://schemas.openxmlformats.org/officeDocument/2006/relationships/slide" Target="/ppt/slides/slide4.xml" Id="Rb38861cde8d94bbd" /><Relationship Type="http://schemas.openxmlformats.org/officeDocument/2006/relationships/slide" Target="/ppt/slides/slide5.xml" Id="Re6d5b72e85b44519" /><Relationship Type="http://schemas.openxmlformats.org/officeDocument/2006/relationships/slide" Target="/ppt/slides/slide6.xml" Id="R21d248782b764b90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ceac601227294383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9d78e12ad7b94200" /><Relationship Type="http://schemas.openxmlformats.org/officeDocument/2006/relationships/notesMaster" Target="/ppt/notesMasters/notesMaster1.xml" Id="R6afa2854e5494536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b1b2efde9ff43ca" /><Relationship Type="http://schemas.openxmlformats.org/officeDocument/2006/relationships/notesMaster" Target="/ppt/notesMasters/notesMaster1.xml" Id="Re62a5df8db494f87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aa377189a0f340bb" /><Relationship Type="http://schemas.openxmlformats.org/officeDocument/2006/relationships/notesMaster" Target="/ppt/notesMasters/notesMaster1.xml" Id="R492157a03ff94c59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cdf0cc1cca434439" /><Relationship Type="http://schemas.openxmlformats.org/officeDocument/2006/relationships/notesMaster" Target="/ppt/notesMasters/notesMaster1.xml" Id="R57d650a1d61b494b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f8968ef5c524407d" /><Relationship Type="http://schemas.openxmlformats.org/officeDocument/2006/relationships/notesMaster" Target="/ppt/notesMasters/notesMaster1.xml" Id="R58b6c832083e4ec0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2669285b3c0144bf" /><Relationship Type="http://schemas.openxmlformats.org/officeDocument/2006/relationships/notesMaster" Target="/ppt/notesMasters/notesMaster1.xml" Id="Reb06c5859e764efd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3386dc84b14b5b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8288799ff3d84b2c" /><Relationship Type="http://schemas.openxmlformats.org/officeDocument/2006/relationships/slideLayout" Target="/ppt/slideLayouts/slideLayout2.xml" Id="Rcde82c1b40794859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e82c1b40794859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649d00e87f94b35" /><Relationship Type="http://schemas.openxmlformats.org/officeDocument/2006/relationships/notesSlide" Target="/ppt/notesSlides/notesSlide1.xml" Id="R1d6c7f914b7848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8955836dc64432c" /><Relationship Type="http://schemas.openxmlformats.org/officeDocument/2006/relationships/notesSlide" Target="/ppt/notesSlides/notesSlide2.xml" Id="R2b1ceccfdef044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0f8e31595f64bd3" /><Relationship Type="http://schemas.openxmlformats.org/officeDocument/2006/relationships/notesSlide" Target="/ppt/notesSlides/notesSlide3.xml" Id="R27f71c6bc1d649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333fc3f02ff46aa" /><Relationship Type="http://schemas.openxmlformats.org/officeDocument/2006/relationships/notesSlide" Target="/ppt/notesSlides/notesSlide4.xml" Id="Ra1de523c984048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768ef16fb584756" /><Relationship Type="http://schemas.openxmlformats.org/officeDocument/2006/relationships/notesSlide" Target="/ppt/notesSlides/notesSlide5.xml" Id="Ra473079fd3e144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4330ed0ccf74a3f" /><Relationship Type="http://schemas.openxmlformats.org/officeDocument/2006/relationships/notesSlide" Target="/ppt/notesSlides/notesSlide6.xml" Id="Radcb3bdcc85e45d1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DAD7CC0-2461-451E-BDFC-56E38D92621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9BA5D98-A365-4592-8B78-CF0EFC8823E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843FB62A-D2E6-4C32-BCFC-98D03DEE685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ניהול הוצאות</a:t>
            </a:r>
          </a:p>
        </p:txBody>
      </p:sp>
      <p:sp>
        <p:nvSpPr>
          <p:cNvPr id="4" name="">
            <a:extLst>
              <a:ext uri="{FF2B5EF4-FFF2-40B4-BE49-F238E27FC236}">
                <a16:creationId id="{2D7F55D9-39A3-4AA0-9771-72DDC9E107AB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אוטומציה של הוצאות שומרת על החזר מהיר תוך אכיפת מדיניות בקצה.</a:t>
            </a:r>
          </a:p>
        </p:txBody>
      </p:sp>
      <p:sp>
        <p:nvSpPr>
          <p:cNvPr id="5" name="">
            <a:extLst>
              <a:ext uri="{FF2B5EF4-FFF2-40B4-BE49-F238E27FC236}">
                <a16:creationId id="{C3579673-850B-4644-8B6A-3D281EBDF0B5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סוכנים קוראים קבלות, מחלקים הוצאות, בודקים מדיניות, מזהים כפילויות, מנתבים חריגים ומכינים החזר עם ראיות.</a:t>
            </a:r>
          </a:p>
        </p:txBody>
      </p:sp>
      <p:sp>
        <p:nvSpPr>
          <p:cNvPr id="6" name="">
            <a:extLst>
              <a:ext uri="{FF2B5EF4-FFF2-40B4-BE49-F238E27FC236}">
                <a16:creationId id="{3E3BAF0B-92F0-4970-AAD5-6B87A6149D43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BA574080-3A3F-4F97-9E25-30627CF11904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לכידה</a:t>
            </a:r>
          </a:p>
        </p:txBody>
      </p:sp>
      <p:sp>
        <p:nvSpPr>
          <p:cNvPr id="8" name="">
            <a:extLst>
              <a:ext uri="{FF2B5EF4-FFF2-40B4-BE49-F238E27FC236}">
                <a16:creationId id="{D68EE865-62BE-4ED9-B3DA-00DF4A0001A9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עדשת כספים</a:t>
            </a:r>
          </a:p>
        </p:txBody>
      </p:sp>
      <p:sp>
        <p:nvSpPr>
          <p:cNvPr id="9" name="">
            <a:extLst>
              <a:ext uri="{FF2B5EF4-FFF2-40B4-BE49-F238E27FC236}">
                <a16:creationId id="{FEFA356E-FE92-4F77-AEAE-5730A4B14D5B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אימות</a:t>
            </a:r>
          </a:p>
        </p:txBody>
      </p:sp>
      <p:sp>
        <p:nvSpPr>
          <p:cNvPr id="10" name="">
            <a:extLst>
              <a:ext uri="{FF2B5EF4-FFF2-40B4-BE49-F238E27FC236}">
                <a16:creationId id="{42D3D010-403A-4880-BD44-662D8586630D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עדשת כספים</a:t>
            </a:r>
          </a:p>
        </p:txBody>
      </p:sp>
      <p:sp>
        <p:nvSpPr>
          <p:cNvPr id="11" name="">
            <a:extLst>
              <a:ext uri="{FF2B5EF4-FFF2-40B4-BE49-F238E27FC236}">
                <a16:creationId id="{B9CF6114-6B90-45E8-A083-3BD04EF23A69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מסלול</a:t>
            </a:r>
          </a:p>
        </p:txBody>
      </p:sp>
      <p:sp>
        <p:nvSpPr>
          <p:cNvPr id="12" name="">
            <a:extLst>
              <a:ext uri="{FF2B5EF4-FFF2-40B4-BE49-F238E27FC236}">
                <a16:creationId id="{D66BD2EB-C4EA-4CCB-BB7A-D8FD5DE980A7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עדשת כספים</a:t>
            </a:r>
          </a:p>
        </p:txBody>
      </p:sp>
      <p:sp>
        <p:nvSpPr>
          <p:cNvPr id="13" name="">
            <a:extLst>
              <a:ext uri="{FF2B5EF4-FFF2-40B4-BE49-F238E27FC236}">
                <a16:creationId id="{D47A6FED-70C8-4E99-9652-38A0848D198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עדות</a:t>
            </a:r>
          </a:p>
        </p:txBody>
      </p:sp>
      <p:sp>
        <p:nvSpPr>
          <p:cNvPr id="14" name="">
            <a:extLst>
              <a:ext uri="{FF2B5EF4-FFF2-40B4-BE49-F238E27FC236}">
                <a16:creationId id="{B260EB60-570F-4F5C-9BAC-B359A9A48B7D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עדשת כספים</a:t>
            </a:r>
          </a:p>
        </p:txBody>
      </p:sp>
      <p:sp>
        <p:nvSpPr>
          <p:cNvPr id="15" name="">
            <a:extLst>
              <a:ext uri="{FF2B5EF4-FFF2-40B4-BE49-F238E27FC236}">
                <a16:creationId id="{0CE3A560-2B69-4C62-9EBC-EDB9048BCD8C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FEB9E20B-0292-480E-A5BC-211B66F6E98C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תא הטייס של אוטומציה</a:t>
            </a:r>
          </a:p>
        </p:txBody>
      </p:sp>
      <p:sp>
        <p:nvSpPr>
          <p:cNvPr id="17" name="">
            <a:extLst>
              <a:ext uri="{FF2B5EF4-FFF2-40B4-BE49-F238E27FC236}">
                <a16:creationId id="{E88245DE-D69E-46AA-B9C5-0DC27267C51C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B4E2757-3ABE-45F8-AB8C-852B81ACDFC6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קבלה</a:t>
            </a:r>
          </a:p>
        </p:txBody>
      </p:sp>
      <p:sp>
        <p:nvSpPr>
          <p:cNvPr id="19" name="">
            <a:extLst>
              <a:ext uri="{FF2B5EF4-FFF2-40B4-BE49-F238E27FC236}">
                <a16:creationId id="{6E672DF1-EBB0-4EA9-A1FE-5AF71F5D7A3B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נלכד</a:t>
            </a:r>
          </a:p>
        </p:txBody>
      </p:sp>
      <p:sp>
        <p:nvSpPr>
          <p:cNvPr id="20" name="">
            <a:extLst>
              <a:ext uri="{FF2B5EF4-FFF2-40B4-BE49-F238E27FC236}">
                <a16:creationId id="{13276784-88D1-4088-85A4-FFFD8C5B9377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A2D3D557-C79C-49EC-930F-00F72BC05F54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מדיניות</a:t>
            </a:r>
          </a:p>
        </p:txBody>
      </p:sp>
      <p:sp>
        <p:nvSpPr>
          <p:cNvPr id="22" name="">
            <a:extLst>
              <a:ext uri="{FF2B5EF4-FFF2-40B4-BE49-F238E27FC236}">
                <a16:creationId id="{347E0FCA-6F79-4944-A6B7-59BD68522F73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תואם</a:t>
            </a:r>
          </a:p>
        </p:txBody>
      </p:sp>
      <p:sp>
        <p:nvSpPr>
          <p:cNvPr id="23" name="">
            <a:extLst>
              <a:ext uri="{FF2B5EF4-FFF2-40B4-BE49-F238E27FC236}">
                <a16:creationId id="{927EE131-F17B-40D5-8DA6-8478D54E4E2C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A2C0874E-9A79-4EC2-BBD4-A54C74614102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שכפול</a:t>
            </a:r>
          </a:p>
        </p:txBody>
      </p:sp>
      <p:sp>
        <p:nvSpPr>
          <p:cNvPr id="25" name="">
            <a:extLst>
              <a:ext uri="{FF2B5EF4-FFF2-40B4-BE49-F238E27FC236}">
                <a16:creationId id="{F5C075FF-B19B-469E-A97C-2F976DE358B8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ברור</a:t>
            </a:r>
          </a:p>
        </p:txBody>
      </p:sp>
      <p:sp>
        <p:nvSpPr>
          <p:cNvPr id="26" name="">
            <a:extLst>
              <a:ext uri="{FF2B5EF4-FFF2-40B4-BE49-F238E27FC236}">
                <a16:creationId id="{31475BEE-DAA0-493F-B458-645CFA01B507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965F9F73-7221-4379-9544-973EEAF8DC2C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החזר</a:t>
            </a:r>
          </a:p>
        </p:txBody>
      </p:sp>
      <p:sp>
        <p:nvSpPr>
          <p:cNvPr id="28" name="">
            <a:extLst>
              <a:ext uri="{FF2B5EF4-FFF2-40B4-BE49-F238E27FC236}">
                <a16:creationId id="{3980082D-9CB9-4031-A70B-8F35867BCBF6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מוכן</a:t>
            </a:r>
          </a:p>
        </p:txBody>
      </p:sp>
      <p:sp>
        <p:nvSpPr>
          <p:cNvPr id="29" name="">
            <a:extLst>
              <a:ext uri="{FF2B5EF4-FFF2-40B4-BE49-F238E27FC236}">
                <a16:creationId id="{1F7F3191-F8B2-4E30-8925-E27D4B71FB1F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C6ED0EF5-6FA2-4133-86F1-E9B16EEC634D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ערוך עם ראיות</a:t>
            </a:r>
          </a:p>
        </p:txBody>
      </p:sp>
      <p:sp>
        <p:nvSpPr>
          <p:cNvPr id="31" name="">
            <a:extLst>
              <a:ext uri="{FF2B5EF4-FFF2-40B4-BE49-F238E27FC236}">
                <a16:creationId id="{3EB78095-77ED-43A8-B861-AF0DEF13D83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14638F23-8967-41CB-87EE-DF0635CF0FF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פיננסית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8978444F-C29B-4F27-BD61-A335D0775E4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508884299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2280DDE-156D-4A23-A67C-AE385C0A282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D3B0BE5-88B6-4C0F-9E6D-7AC1254D113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9084F58F-743E-4A24-9CD3-B3E62630355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מודל זרימת עבודה</a:t>
            </a:r>
          </a:p>
        </p:txBody>
      </p:sp>
      <p:sp>
        <p:nvSpPr>
          <p:cNvPr id="4" name="">
            <a:extLst>
              <a:ext uri="{FF2B5EF4-FFF2-40B4-BE49-F238E27FC236}">
                <a16:creationId id="{81AFD735-BF65-44ED-B126-643BFA724E4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תזרים פיננסי נקי מפריד בין עבודה ישירה לחריגים.</a:t>
            </a:r>
          </a:p>
        </p:txBody>
      </p:sp>
      <p:sp>
        <p:nvSpPr>
          <p:cNvPr id="5" name="">
            <a:extLst>
              <a:ext uri="{FF2B5EF4-FFF2-40B4-BE49-F238E27FC236}">
                <a16:creationId id="{E35D93B8-2A3B-442D-8F19-E5FD1817A19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7BDA8A8-9E00-4F9E-B7FD-99D57B1C4D1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03B3CC6-B127-42E3-BD25-4501E6CF9DA9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AA6391F-C70B-4331-AED9-4084BF937425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שלח</a:t>
            </a:r>
          </a:p>
        </p:txBody>
      </p:sp>
      <p:sp>
        <p:nvSpPr>
          <p:cNvPr id="9" name="">
            <a:extLst>
              <a:ext uri="{FF2B5EF4-FFF2-40B4-BE49-F238E27FC236}">
                <a16:creationId id="{76CAE809-C8C8-4CEA-8CA1-A13C7534B9E0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עובד מעלה קבלה,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הזנת כרטיס, או נסיעות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.</a:t>
            </a:r>
          </a:p>
        </p:txBody>
      </p:sp>
      <p:sp>
        <p:nvSpPr>
          <p:cNvPr id="10" name="">
            <a:extLst>
              <a:ext uri="{FF2B5EF4-FFF2-40B4-BE49-F238E27FC236}">
                <a16:creationId id="{89B1D5B3-691A-4581-93EF-869E2F9AE615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73A996D2-73E0-4471-A5BF-B1A020151E5A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CEC9621C-4B9A-4D46-ACB8-D02AAE5061A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CDBB20AF-D9F3-474F-9DC9-B47AA449A05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D3E016C-D0D0-41E4-A302-E2856BFCD06D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A86D4835-6691-4876-811E-AA0DF851CEEA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סיווג</a:t>
            </a:r>
          </a:p>
        </p:txBody>
      </p:sp>
      <p:sp>
        <p:nvSpPr>
          <p:cNvPr id="16" name="">
            <a:extLst>
              <a:ext uri="{FF2B5EF4-FFF2-40B4-BE49-F238E27FC236}">
                <a16:creationId id="{697AE348-E426-4D40-9D68-21A281FB5005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קטגוריה, סוחר, מס,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פרויקט, ונתוני עובדים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מנותחים.</a:t>
            </a:r>
          </a:p>
        </p:txBody>
      </p:sp>
      <p:sp>
        <p:nvSpPr>
          <p:cNvPr id="17" name="">
            <a:extLst>
              <a:ext uri="{FF2B5EF4-FFF2-40B4-BE49-F238E27FC236}">
                <a16:creationId id="{78DD1FCC-65C9-432F-B6E8-6294BE6131E4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B1890B7-36AD-4965-8A6F-095CF157996C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77D2B4F5-38C9-499F-999F-B45EBD80E98E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1F0160BF-9898-4A42-A267-FC1DA02B3442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34BCEC23-C083-4992-82F0-A9D800E649C6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14BFDFFB-9DA7-4AA0-BC8C-20E33F65BF06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בדוק</a:t>
            </a:r>
          </a:p>
        </p:txBody>
      </p:sp>
      <p:sp>
        <p:nvSpPr>
          <p:cNvPr id="23" name="">
            <a:extLst>
              <a:ext uri="{FF2B5EF4-FFF2-40B4-BE49-F238E27FC236}">
                <a16:creationId id="{FEF1AD9A-5557-44EE-891E-21972D45EC73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מגבלות מדיניות, כפילות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סיכון, וכללי אישור הם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הגיש בקשה.</a:t>
            </a:r>
          </a:p>
        </p:txBody>
      </p:sp>
      <p:sp>
        <p:nvSpPr>
          <p:cNvPr id="24" name="">
            <a:extLst>
              <a:ext uri="{FF2B5EF4-FFF2-40B4-BE49-F238E27FC236}">
                <a16:creationId id="{CF9DD9B9-56D0-4EEA-B094-54C42EE56A8B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69F7B800-71B8-4F7C-8DC6-9EC87225EF7D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6E0A8555-859D-4FAB-9B3F-444148FEF5F5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47DEACCA-A468-473A-AE49-F4D98E660EFA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B919D208-D68C-4D04-B5C4-7E4FB539800B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04A9685C-7615-4FAB-90CD-E8BB9CD1605C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החזר</a:t>
            </a:r>
          </a:p>
        </p:txBody>
      </p:sp>
      <p:sp>
        <p:nvSpPr>
          <p:cNvPr id="30" name="">
            <a:extLst>
              <a:ext uri="{FF2B5EF4-FFF2-40B4-BE49-F238E27FC236}">
                <a16:creationId id="{56538D5C-5006-46E1-980D-0A7CA5A32886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תביעות נקיות עוברות ל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תשלום; יוצאים מן הכלל ללכת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בעלים.</a:t>
            </a:r>
          </a:p>
        </p:txBody>
      </p:sp>
      <p:sp>
        <p:nvSpPr>
          <p:cNvPr id="31" name="">
            <a:extLst>
              <a:ext uri="{FF2B5EF4-FFF2-40B4-BE49-F238E27FC236}">
                <a16:creationId id="{6105350D-F4E9-4CBE-8870-A1A7998F31DE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הפלט הוא חבילת עבודה מנוהלת, לא עוד תור למרדף ידני.</a:t>
            </a:r>
          </a:p>
        </p:txBody>
      </p:sp>
      <p:sp>
        <p:nvSpPr>
          <p:cNvPr id="32" name="">
            <a:extLst>
              <a:ext uri="{FF2B5EF4-FFF2-40B4-BE49-F238E27FC236}">
                <a16:creationId id="{2E5C680B-5F7A-465E-82C1-B12F597A5B7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D6EBF07F-EB6F-4E0F-82E8-983597B0883E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פיננסית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FC0B9863-7780-46F2-83AF-9AE88045D03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74999591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37BDC50-DF9C-4AEF-8116-ECEF14F237B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6168405-4A89-4452-9A64-F600EF99F085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7887B6A-F3B8-4487-98D3-7894088DFED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מפת ראיות</a:t>
            </a:r>
          </a:p>
        </p:txBody>
      </p:sp>
      <p:sp>
        <p:nvSpPr>
          <p:cNvPr id="4" name="">
            <a:extLst>
              <a:ext uri="{FF2B5EF4-FFF2-40B4-BE49-F238E27FC236}">
                <a16:creationId id="{120F49B5-97E7-4A00-83FD-2B4F5FDACCAB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סוכנים עוקבים אחר ראיות העסקה מאחורי כל החלטה.</a:t>
            </a:r>
          </a:p>
        </p:txBody>
      </p:sp>
      <p:sp>
        <p:nvSpPr>
          <p:cNvPr id="5" name="">
            <a:extLst>
              <a:ext uri="{FF2B5EF4-FFF2-40B4-BE49-F238E27FC236}">
                <a16:creationId id="{8F481C87-56C1-450A-B4F8-40C3853E1000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אות</a:t>
            </a:r>
          </a:p>
        </p:txBody>
      </p:sp>
      <p:sp>
        <p:nvSpPr>
          <p:cNvPr id="6" name="">
            <a:extLst>
              <a:ext uri="{FF2B5EF4-FFF2-40B4-BE49-F238E27FC236}">
                <a16:creationId id="{AE38C619-1392-4418-8716-03EA22EA9750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מעקב אחר עדויות</a:t>
            </a:r>
          </a:p>
        </p:txBody>
      </p:sp>
      <p:sp>
        <p:nvSpPr>
          <p:cNvPr id="7" name="">
            <a:extLst>
              <a:ext uri="{FF2B5EF4-FFF2-40B4-BE49-F238E27FC236}">
                <a16:creationId id="{14919B8E-1BB9-47A4-B00E-D600B7761D0D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שאלת הכרעה</a:t>
            </a:r>
          </a:p>
        </p:txBody>
      </p:sp>
      <p:sp>
        <p:nvSpPr>
          <p:cNvPr id="8" name="">
            <a:extLst>
              <a:ext uri="{FF2B5EF4-FFF2-40B4-BE49-F238E27FC236}">
                <a16:creationId id="{40DC1D7E-B0E9-4039-8D82-5CE6D27CB873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872A28FC-AFA7-454F-AEBD-786FF4A65118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עובד</a:t>
            </a:r>
          </a:p>
        </p:txBody>
      </p:sp>
      <p:sp>
        <p:nvSpPr>
          <p:cNvPr id="10" name="">
            <a:extLst>
              <a:ext uri="{FF2B5EF4-FFF2-40B4-BE49-F238E27FC236}">
                <a16:creationId id="{211FCBD9-E55D-49E1-841E-BE423047CD5D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תפקיד, מיקום, מרכז עלות, פרויקט</a:t>
            </a:r>
          </a:p>
        </p:txBody>
      </p:sp>
      <p:sp>
        <p:nvSpPr>
          <p:cNvPr id="11" name="">
            <a:extLst>
              <a:ext uri="{FF2B5EF4-FFF2-40B4-BE49-F238E27FC236}">
                <a16:creationId id="{002F86C6-E6BF-404F-829C-6C7FD874E6DF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C2215F0-6999-470D-9176-2DE1F4DC247D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למי שייך ההוצאה?</a:t>
            </a:r>
          </a:p>
        </p:txBody>
      </p:sp>
      <p:sp>
        <p:nvSpPr>
          <p:cNvPr id="13" name="">
            <a:extLst>
              <a:ext uri="{FF2B5EF4-FFF2-40B4-BE49-F238E27FC236}">
                <a16:creationId id="{5EA4893C-0E7B-48B3-9387-32DF1375BCDC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4A328791-5DCD-472C-A101-3CFC1691E569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קבלה</a:t>
            </a:r>
          </a:p>
        </p:txBody>
      </p:sp>
      <p:sp>
        <p:nvSpPr>
          <p:cNvPr id="15" name="">
            <a:extLst>
              <a:ext uri="{FF2B5EF4-FFF2-40B4-BE49-F238E27FC236}">
                <a16:creationId id="{C54A22EB-A376-449F-AFAC-BA4BBA505207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סוחר, תאריך, סכום, מס, מטבע</a:t>
            </a:r>
          </a:p>
        </p:txBody>
      </p:sp>
      <p:sp>
        <p:nvSpPr>
          <p:cNvPr id="16" name="">
            <a:extLst>
              <a:ext uri="{FF2B5EF4-FFF2-40B4-BE49-F238E27FC236}">
                <a16:creationId id="{E4C4E1FA-7D95-48D6-8315-B0247FA60472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2D765AAD-23EB-41CC-A60A-7B199DAC207E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האם אפשר לסמוך עליו?</a:t>
            </a:r>
          </a:p>
        </p:txBody>
      </p:sp>
      <p:sp>
        <p:nvSpPr>
          <p:cNvPr id="18" name="">
            <a:extLst>
              <a:ext uri="{FF2B5EF4-FFF2-40B4-BE49-F238E27FC236}">
                <a16:creationId id="{B2654920-F5CB-4724-A475-94113AB338A6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211CA514-D377-4B3A-AFC9-AAE4AD48AC94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מדיניות</a:t>
            </a:r>
          </a:p>
        </p:txBody>
      </p:sp>
      <p:sp>
        <p:nvSpPr>
          <p:cNvPr id="20" name="">
            <a:extLst>
              <a:ext uri="{FF2B5EF4-FFF2-40B4-BE49-F238E27FC236}">
                <a16:creationId id="{9C273DD9-1237-490B-896A-6FD0D7B11065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מגבלות, קטגוריה, כללי נסיעה, אישורים</a:t>
            </a:r>
          </a:p>
        </p:txBody>
      </p:sp>
      <p:sp>
        <p:nvSpPr>
          <p:cNvPr id="21" name="">
            <a:extLst>
              <a:ext uri="{FF2B5EF4-FFF2-40B4-BE49-F238E27FC236}">
                <a16:creationId id="{0AD63D1A-4A8F-4A75-B9E2-37CD7750BC29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70514293-CD0F-4060-92AD-C712B4FD3A51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האם מותר?</a:t>
            </a:r>
          </a:p>
        </p:txBody>
      </p:sp>
      <p:sp>
        <p:nvSpPr>
          <p:cNvPr id="23" name="">
            <a:extLst>
              <a:ext uri="{FF2B5EF4-FFF2-40B4-BE49-F238E27FC236}">
                <a16:creationId id="{B1C1A48D-FC7D-4D1F-AE37-EE91D2401226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97303531-923B-4A60-B0D7-4244C7946BFA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חריג</a:t>
            </a:r>
          </a:p>
        </p:txBody>
      </p:sp>
      <p:sp>
        <p:nvSpPr>
          <p:cNvPr id="25" name="">
            <a:extLst>
              <a:ext uri="{FF2B5EF4-FFF2-40B4-BE49-F238E27FC236}">
                <a16:creationId id="{F2BABE67-7C52-4CD8-B432-DA129221584A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שכפול, קבלה חסרה, חיוב מפוצל</a:t>
            </a:r>
          </a:p>
        </p:txBody>
      </p:sp>
      <p:sp>
        <p:nvSpPr>
          <p:cNvPr id="26" name="">
            <a:extLst>
              <a:ext uri="{FF2B5EF4-FFF2-40B4-BE49-F238E27FC236}">
                <a16:creationId id="{61B26D72-D623-4FDE-9E29-8FFF84628CBB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66DBB00-B578-45B9-96B9-E4387B7235B6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מה צריך סקירה?</a:t>
            </a:r>
          </a:p>
        </p:txBody>
      </p:sp>
      <p:sp>
        <p:nvSpPr>
          <p:cNvPr id="28" name="">
            <a:extLst>
              <a:ext uri="{FF2B5EF4-FFF2-40B4-BE49-F238E27FC236}">
                <a16:creationId id="{F0D1CEC7-A9BA-48E4-A0A4-41DC286239E9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5C68772E-5FEB-48D8-B729-F12D2DE9E404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תשלום</a:t>
            </a:r>
          </a:p>
        </p:txBody>
      </p:sp>
      <p:sp>
        <p:nvSpPr>
          <p:cNvPr id="30" name="">
            <a:extLst>
              <a:ext uri="{FF2B5EF4-FFF2-40B4-BE49-F238E27FC236}">
                <a16:creationId id="{714D16CD-C4ED-4E18-8A04-F24AB5ADDCD9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אישור, החזר, ייצוא חשבונאי</a:t>
            </a:r>
          </a:p>
        </p:txBody>
      </p:sp>
      <p:sp>
        <p:nvSpPr>
          <p:cNvPr id="31" name="">
            <a:extLst>
              <a:ext uri="{FF2B5EF4-FFF2-40B4-BE49-F238E27FC236}">
                <a16:creationId id="{7A0A6CC1-08D2-4B86-981B-BB7FC619AD8E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5950C2F3-F46B-460D-8DDD-F8EBE53C597E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האם ניתן לשלם?</a:t>
            </a:r>
          </a:p>
        </p:txBody>
      </p:sp>
      <p:sp>
        <p:nvSpPr>
          <p:cNvPr id="33" name="">
            <a:extLst>
              <a:ext uri="{FF2B5EF4-FFF2-40B4-BE49-F238E27FC236}">
                <a16:creationId id="{76B52B2C-5564-472B-914B-F418C1460AF3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C9ED2AB-A18F-4B65-8FAC-63DE02247553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חריגים מסוננים</a:t>
            </a:r>
          </a:p>
        </p:txBody>
      </p:sp>
      <p:sp>
        <p:nvSpPr>
          <p:cNvPr id="35" name="">
            <a:extLst>
              <a:ext uri="{FF2B5EF4-FFF2-40B4-BE49-F238E27FC236}">
                <a16:creationId id="{BE95DF54-5194-4D66-BE48-1A4F8BEAEFF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5421BF01-08C0-478C-B4A7-12BFE475E0D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פיננסית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982DEC09-2868-45AD-9E60-A03348E6A53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462323780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7495524-EF6A-43AE-B15D-26487D3DE2E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5607573-F68F-4C8D-9F45-64DB24B4C0F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A56C842-4371-4BE4-9C44-AA974A7A20CB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נתיב ממשל</a:t>
            </a:r>
          </a:p>
        </p:txBody>
      </p:sp>
      <p:sp>
        <p:nvSpPr>
          <p:cNvPr id="4" name="">
            <a:extLst>
              <a:ext uri="{FF2B5EF4-FFF2-40B4-BE49-F238E27FC236}">
                <a16:creationId id="{0E1F22C4-C7F8-4E1E-92D8-13BD8CB64A31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החומרה קובעת את הנתיב, הבעלים ותגובת השליטה.</a:t>
            </a:r>
          </a:p>
        </p:txBody>
      </p:sp>
      <p:sp>
        <p:nvSpPr>
          <p:cNvPr id="5" name="">
            <a:extLst>
              <a:ext uri="{FF2B5EF4-FFF2-40B4-BE49-F238E27FC236}">
                <a16:creationId id="{033AE185-FC02-4B5C-90B6-725FAEC374DC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F1D69951-FB39-4EFF-AEEC-797B97A90283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אישור אוטומטי</a:t>
            </a:r>
          </a:p>
        </p:txBody>
      </p:sp>
      <p:sp>
        <p:nvSpPr>
          <p:cNvPr id="7" name="">
            <a:extLst>
              <a:ext uri="{FF2B5EF4-FFF2-40B4-BE49-F238E27FC236}">
                <a16:creationId id="{5BD2EC93-3906-483D-8FEF-881DFC96C9F3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קבלה מלאה ותאמת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טענה</a:t>
            </a:r>
          </a:p>
        </p:txBody>
      </p:sp>
      <p:sp>
        <p:nvSpPr>
          <p:cNvPr id="8" name="">
            <a:extLst>
              <a:ext uri="{FF2B5EF4-FFF2-40B4-BE49-F238E27FC236}">
                <a16:creationId id="{B7371E26-9DF4-425E-99C0-9E3177CA9C1C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89A42A50-CCA9-4265-8ACE-4F42E68ACBEF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מסלול</a:t>
            </a:r>
          </a:p>
        </p:txBody>
      </p:sp>
      <p:sp>
        <p:nvSpPr>
          <p:cNvPr id="10" name="">
            <a:extLst>
              <a:ext uri="{FF2B5EF4-FFF2-40B4-BE49-F238E27FC236}">
                <a16:creationId id="{9298E552-C3CC-4FFC-8221-A44D3EE4A06E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תור להחזרים</a:t>
            </a:r>
          </a:p>
        </p:txBody>
      </p:sp>
      <p:sp>
        <p:nvSpPr>
          <p:cNvPr id="11" name="">
            <a:extLst>
              <a:ext uri="{FF2B5EF4-FFF2-40B4-BE49-F238E27FC236}">
                <a16:creationId id="{A553DA8B-A682-45E4-9C37-514B5929F760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8258A827-4978-46B0-B398-0069B86452BA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סקירת מנהל</a:t>
            </a:r>
          </a:p>
        </p:txBody>
      </p:sp>
      <p:sp>
        <p:nvSpPr>
          <p:cNvPr id="13" name="">
            <a:extLst>
              <a:ext uri="{FF2B5EF4-FFF2-40B4-BE49-F238E27FC236}">
                <a16:creationId id="{5624C0A6-A902-417E-9DD8-D3D196C721A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תקציב, פרויקט או קטגוריה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צריך אישור</a:t>
            </a:r>
          </a:p>
        </p:txBody>
      </p:sp>
      <p:sp>
        <p:nvSpPr>
          <p:cNvPr id="14" name="">
            <a:extLst>
              <a:ext uri="{FF2B5EF4-FFF2-40B4-BE49-F238E27FC236}">
                <a16:creationId id="{CFE10304-2953-427B-A167-CB4248623F50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B630ABA3-4B44-48F8-B0C2-00979DA9AD84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מסלול</a:t>
            </a:r>
          </a:p>
        </p:txBody>
      </p:sp>
      <p:sp>
        <p:nvSpPr>
          <p:cNvPr id="16" name="">
            <a:extLst>
              <a:ext uri="{FF2B5EF4-FFF2-40B4-BE49-F238E27FC236}">
                <a16:creationId id="{342F5C83-2400-43CD-A28C-255EB35CB80C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מנהל קו</a:t>
            </a:r>
          </a:p>
        </p:txBody>
      </p:sp>
      <p:sp>
        <p:nvSpPr>
          <p:cNvPr id="17" name="">
            <a:extLst>
              <a:ext uri="{FF2B5EF4-FFF2-40B4-BE49-F238E27FC236}">
                <a16:creationId id="{0F8B0092-4C77-40CB-A07B-D7AB79BE4BC3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675CEEA-08CB-484C-892C-C540B7277B90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ביקורת</a:t>
            </a:r>
          </a:p>
        </p:txBody>
      </p:sp>
      <p:sp>
        <p:nvSpPr>
          <p:cNvPr id="19" name="">
            <a:extLst>
              <a:ext uri="{FF2B5EF4-FFF2-40B4-BE49-F238E27FC236}">
                <a16:creationId id="{F841702E-2F94-4A72-8BA6-42A66953797C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שכפול, הוכחה חסרה, או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דפוס יוצא דופן</a:t>
            </a:r>
          </a:p>
        </p:txBody>
      </p:sp>
      <p:sp>
        <p:nvSpPr>
          <p:cNvPr id="20" name="">
            <a:extLst>
              <a:ext uri="{FF2B5EF4-FFF2-40B4-BE49-F238E27FC236}">
                <a16:creationId id="{99E6EFEB-31E3-4BC3-A8AF-7A44AB5F6B0F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CBCBE46-2327-4692-ABBB-9A41376A414B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מסלול</a:t>
            </a:r>
          </a:p>
        </p:txBody>
      </p:sp>
      <p:sp>
        <p:nvSpPr>
          <p:cNvPr id="22" name="">
            <a:extLst>
              <a:ext uri="{FF2B5EF4-FFF2-40B4-BE49-F238E27FC236}">
                <a16:creationId id="{39D051C8-3301-4731-92FB-7E35659CD20B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בקרת כספים</a:t>
            </a:r>
          </a:p>
        </p:txBody>
      </p:sp>
      <p:sp>
        <p:nvSpPr>
          <p:cNvPr id="23" name="">
            <a:extLst>
              <a:ext uri="{FF2B5EF4-FFF2-40B4-BE49-F238E27FC236}">
                <a16:creationId id="{11BA314F-9772-4C09-9C79-0F078CD05D26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ניתוב עקבי שומר על בקרות חזקות מבלי להאט את העבודה הנקייה.</a:t>
            </a:r>
          </a:p>
        </p:txBody>
      </p:sp>
      <p:sp>
        <p:nvSpPr>
          <p:cNvPr id="24" name="">
            <a:extLst>
              <a:ext uri="{FF2B5EF4-FFF2-40B4-BE49-F238E27FC236}">
                <a16:creationId id="{5504D117-8C00-4EDB-96FF-46B1A5DFBB4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D668542D-6E39-4AF9-88D9-0D6137BFC74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פיננסית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AB102ECB-9275-4DA4-9A4A-AD0ABAAD2DD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2109563403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97455328-7916-4F6F-8CBC-47E6223788C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EFACB3D-2395-4908-B342-BB42CB3FB99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93D8260-53B4-4E0E-B187-9B27D0C03B8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חבילת החלטות</a:t>
            </a:r>
          </a:p>
        </p:txBody>
      </p:sp>
      <p:sp>
        <p:nvSpPr>
          <p:cNvPr id="4" name="">
            <a:extLst>
              <a:ext uri="{FF2B5EF4-FFF2-40B4-BE49-F238E27FC236}">
                <a16:creationId id="{0A97807C-1458-49E3-A2CF-5A1640A496B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חבילת הכספים מעניקה לבודקים את ההקשר הדרוש כדי לפעול במהירות.</a:t>
            </a:r>
          </a:p>
        </p:txBody>
      </p:sp>
      <p:sp>
        <p:nvSpPr>
          <p:cNvPr id="5" name="">
            <a:extLst>
              <a:ext uri="{FF2B5EF4-FFF2-40B4-BE49-F238E27FC236}">
                <a16:creationId id="{5AF8A8C7-BBB4-4B9E-BD91-9D22CA5C03FC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B12F3192-B817-4E45-BC10-094826BBA158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חבילת החלטות פיננסיות</a:t>
            </a:r>
          </a:p>
        </p:txBody>
      </p:sp>
      <p:sp>
        <p:nvSpPr>
          <p:cNvPr id="7" name="">
            <a:extLst>
              <a:ext uri="{FF2B5EF4-FFF2-40B4-BE49-F238E27FC236}">
                <a16:creationId id="{E49A686E-2B7A-4300-8951-0D253C5A0D8C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59836BB-681F-4B12-978E-90874503583C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סיכום תביעה</a:t>
            </a:r>
          </a:p>
        </p:txBody>
      </p:sp>
      <p:sp>
        <p:nvSpPr>
          <p:cNvPr id="9" name="">
            <a:extLst>
              <a:ext uri="{FF2B5EF4-FFF2-40B4-BE49-F238E27FC236}">
                <a16:creationId id="{B24FD102-EA72-4A55-9B80-423CF69DFC3C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עובד, קטגוריה, סוחר, סכום ו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פּרוֹיֶקט</a:t>
            </a:r>
          </a:p>
        </p:txBody>
      </p:sp>
      <p:sp>
        <p:nvSpPr>
          <p:cNvPr id="10" name="">
            <a:extLst>
              <a:ext uri="{FF2B5EF4-FFF2-40B4-BE49-F238E27FC236}">
                <a16:creationId id="{E5E4641D-63BE-4E4A-B43B-DD3BF0466C8B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9968AE6B-C6E8-4404-8025-7D7B09766E1B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תוצאת מדיניות</a:t>
            </a:r>
          </a:p>
        </p:txBody>
      </p:sp>
      <p:sp>
        <p:nvSpPr>
          <p:cNvPr id="12" name="">
            <a:extLst>
              <a:ext uri="{FF2B5EF4-FFF2-40B4-BE49-F238E27FC236}">
                <a16:creationId id="{CF5BE2C3-BB58-40D1-9B45-4BA5E92C64FF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הוחל כלל, סף, חריג ו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ביטחון</a:t>
            </a:r>
          </a:p>
        </p:txBody>
      </p:sp>
      <p:sp>
        <p:nvSpPr>
          <p:cNvPr id="13" name="">
            <a:extLst>
              <a:ext uri="{FF2B5EF4-FFF2-40B4-BE49-F238E27FC236}">
                <a16:creationId id="{64FEC44D-E444-43D1-88D1-C7D2E6735D18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DFAE4B39-91CA-4B61-A998-66D3D6B43487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עדות</a:t>
            </a:r>
          </a:p>
        </p:txBody>
      </p:sp>
      <p:sp>
        <p:nvSpPr>
          <p:cNvPr id="15" name="">
            <a:extLst>
              <a:ext uri="{FF2B5EF4-FFF2-40B4-BE49-F238E27FC236}">
                <a16:creationId id="{AF387B1B-866B-4951-8A31-3E1C563ADEE7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תמונת קבלה, הזנת כרטיס, אישור והערות</a:t>
            </a:r>
          </a:p>
        </p:txBody>
      </p:sp>
      <p:sp>
        <p:nvSpPr>
          <p:cNvPr id="16" name="">
            <a:extLst>
              <a:ext uri="{FF2B5EF4-FFF2-40B4-BE49-F238E27FC236}">
                <a16:creationId id="{9CC42B2A-D51B-4497-9BDA-EECC20C3134F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87CCE6C0-C0AB-4A58-A25E-9808B9E5F206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פעולת תשלום</a:t>
            </a:r>
          </a:p>
        </p:txBody>
      </p:sp>
      <p:sp>
        <p:nvSpPr>
          <p:cNvPr id="18" name="">
            <a:extLst>
              <a:ext uri="{FF2B5EF4-FFF2-40B4-BE49-F238E27FC236}">
                <a16:creationId id="{E5AD21EF-FC07-46C2-A479-01B9072EEAB1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אשר, דחה, תקן, החזר או ביקורת</a:t>
            </a:r>
          </a:p>
        </p:txBody>
      </p:sp>
      <p:sp>
        <p:nvSpPr>
          <p:cNvPr id="19" name="">
            <a:extLst>
              <a:ext uri="{FF2B5EF4-FFF2-40B4-BE49-F238E27FC236}">
                <a16:creationId id="{EAE957F2-8D5B-498B-AFCB-BA6DADCA5C6B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4F057F5C-52F7-4554-A0FE-CEAC02E664FE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עדשת מבקר</a:t>
            </a:r>
          </a:p>
        </p:txBody>
      </p:sp>
      <p:sp>
        <p:nvSpPr>
          <p:cNvPr id="21" name="">
            <a:extLst>
              <a:ext uri="{FF2B5EF4-FFF2-40B4-BE49-F238E27FC236}">
                <a16:creationId id="{DC3E28FF-F76C-4E9D-AEC9-E3CB867F1A91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269666EC-9404-4872-BD5A-B0C1C8E42480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השפעה</a:t>
            </a:r>
          </a:p>
        </p:txBody>
      </p:sp>
      <p:sp>
        <p:nvSpPr>
          <p:cNvPr id="23" name="">
            <a:extLst>
              <a:ext uri="{FF2B5EF4-FFF2-40B4-BE49-F238E27FC236}">
                <a16:creationId id="{8B941CB2-0FF9-4EC6-A550-D5F4EC97114C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ידוע</a:t>
            </a:r>
          </a:p>
        </p:txBody>
      </p:sp>
      <p:sp>
        <p:nvSpPr>
          <p:cNvPr id="24" name="">
            <a:extLst>
              <a:ext uri="{FF2B5EF4-FFF2-40B4-BE49-F238E27FC236}">
                <a16:creationId id="{CC73665F-6B25-47DE-9A4B-A7EF7BC0A11F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CB80D2D1-3A4F-4096-97D2-09288EE0D1C5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בעלים</a:t>
            </a:r>
          </a:p>
        </p:txBody>
      </p:sp>
      <p:sp>
        <p:nvSpPr>
          <p:cNvPr id="26" name="">
            <a:extLst>
              <a:ext uri="{FF2B5EF4-FFF2-40B4-BE49-F238E27FC236}">
                <a16:creationId id="{6F4BF0AB-5A07-4660-A678-745896DA8EB5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בשם</a:t>
            </a:r>
          </a:p>
        </p:txBody>
      </p:sp>
      <p:sp>
        <p:nvSpPr>
          <p:cNvPr id="27" name="">
            <a:extLst>
              <a:ext uri="{FF2B5EF4-FFF2-40B4-BE49-F238E27FC236}">
                <a16:creationId id="{6DB10458-D6C9-453B-A3A9-34539A944895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708D0990-8E01-450A-ADB4-AE4114263B2E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עדות</a:t>
            </a:r>
          </a:p>
        </p:txBody>
      </p:sp>
      <p:sp>
        <p:nvSpPr>
          <p:cNvPr id="29" name="">
            <a:extLst>
              <a:ext uri="{FF2B5EF4-FFF2-40B4-BE49-F238E27FC236}">
                <a16:creationId id="{F376FD3E-7C51-4FD4-9375-3969046BD33C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מקושר</a:t>
            </a:r>
          </a:p>
        </p:txBody>
      </p:sp>
      <p:sp>
        <p:nvSpPr>
          <p:cNvPr id="30" name="">
            <a:extLst>
              <a:ext uri="{FF2B5EF4-FFF2-40B4-BE49-F238E27FC236}">
                <a16:creationId id="{9ED04829-CEC8-43B2-8A95-1E47663FC17A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FB5ECD5-CCF9-43F9-AFA5-F50E15A8132F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החלטה</a:t>
            </a:r>
          </a:p>
        </p:txBody>
      </p:sp>
      <p:sp>
        <p:nvSpPr>
          <p:cNvPr id="32" name="">
            <a:extLst>
              <a:ext uri="{FF2B5EF4-FFF2-40B4-BE49-F238E27FC236}">
                <a16:creationId id="{0C4A0AA9-0B79-44DF-9BA7-3A188C757BE9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נדרש</a:t>
            </a:r>
          </a:p>
        </p:txBody>
      </p:sp>
      <p:sp>
        <p:nvSpPr>
          <p:cNvPr id="33" name="">
            <a:extLst>
              <a:ext uri="{FF2B5EF4-FFF2-40B4-BE49-F238E27FC236}">
                <a16:creationId id="{C3DE0566-4F50-4CA7-AB11-345DF18B29C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ED1F5FF7-B7BB-44E6-B55B-8FB2C544A4F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פיננסית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5FF46F33-F1CE-46D7-9828-46C80D0F024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546819091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D3C51BD-1292-4BEA-842A-0D2CA5807B9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BFBA6F1-1171-4291-8C9E-A00024129E2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B135D99-9E57-4D7B-A14F-D18FCF9D1CF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נתיב קנה מידה</a:t>
            </a:r>
          </a:p>
        </p:txBody>
      </p:sp>
      <p:sp>
        <p:nvSpPr>
          <p:cNvPr id="4" name="">
            <a:extLst>
              <a:ext uri="{FF2B5EF4-FFF2-40B4-BE49-F238E27FC236}">
                <a16:creationId id="{7AFFB5F3-66EE-49D3-9CE8-E75182E51C7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קנה מידה מזרימת עבודה פיננסית אחת לבקרת תפעול רציפה.</a:t>
            </a:r>
          </a:p>
        </p:txBody>
      </p:sp>
      <p:sp>
        <p:nvSpPr>
          <p:cNvPr id="5" name="">
            <a:extLst>
              <a:ext uri="{FF2B5EF4-FFF2-40B4-BE49-F238E27FC236}">
                <a16:creationId id="{795FA031-AA5E-4A25-8970-B5B528DA4019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C63E133E-94D0-4F00-B891-8D7293DDAB7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052C854A-72E4-46B4-B0A9-BEFEFCE8F5BB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B222AEB-8168-4D08-A6C9-78A103BA0DB2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התחבר</a:t>
            </a:r>
          </a:p>
        </p:txBody>
      </p:sp>
      <p:sp>
        <p:nvSpPr>
          <p:cNvPr id="9" name="">
            <a:extLst>
              <a:ext uri="{FF2B5EF4-FFF2-40B4-BE49-F238E27FC236}">
                <a16:creationId id="{1EB7BA4E-2391-41F1-804A-291844665746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כלי הוצאות, הזנת כרטיסים,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HRIS, ERP, נסיעות</a:t>
            </a:r>
          </a:p>
        </p:txBody>
      </p:sp>
      <p:sp>
        <p:nvSpPr>
          <p:cNvPr id="10" name="">
            <a:extLst>
              <a:ext uri="{FF2B5EF4-FFF2-40B4-BE49-F238E27FC236}">
                <a16:creationId id="{6BB2A269-7465-47D4-A411-B658D298B8C8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7B2382AD-08D9-4A8B-8437-F65B6A21803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A593E5B-D6A8-4C1C-A564-B9EFD87EA8CB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402F6CB6-4BB7-4853-8492-DB1B7D97DF97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EA3B1545-302B-4254-84FA-5631EBE7FC35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אימות</a:t>
            </a:r>
          </a:p>
        </p:txBody>
      </p:sp>
      <p:sp>
        <p:nvSpPr>
          <p:cNvPr id="15" name="">
            <a:extLst>
              <a:ext uri="{FF2B5EF4-FFF2-40B4-BE49-F238E27FC236}">
                <a16:creationId id="{333013AB-1EB0-46A2-AD42-7B693D0450CA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קבלות, קטגוריות,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מגבלות מדיניות, כפילויות</a:t>
            </a:r>
          </a:p>
        </p:txBody>
      </p:sp>
      <p:sp>
        <p:nvSpPr>
          <p:cNvPr id="16" name="">
            <a:extLst>
              <a:ext uri="{FF2B5EF4-FFF2-40B4-BE49-F238E27FC236}">
                <a16:creationId id="{AC89E35E-5A29-4AD3-848C-84592427F695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15E65773-8ABA-450C-A9B1-C35AAF0FC1C7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2048A034-596C-4450-AEB9-4EB5B3F94D02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3911F209-7680-416C-A09E-FD5F429D28C2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3280E67F-1473-40C6-B8AB-5E35F9BD3F4C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מסלול</a:t>
            </a:r>
          </a:p>
        </p:txBody>
      </p:sp>
      <p:sp>
        <p:nvSpPr>
          <p:cNvPr id="21" name="">
            <a:extLst>
              <a:ext uri="{FF2B5EF4-FFF2-40B4-BE49-F238E27FC236}">
                <a16:creationId id="{09958838-E52C-4CFD-B3FB-EF45733F0093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אישור אוטומטי, מנהלים,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בקרות כספים</a:t>
            </a:r>
          </a:p>
        </p:txBody>
      </p:sp>
      <p:sp>
        <p:nvSpPr>
          <p:cNvPr id="22" name="">
            <a:extLst>
              <a:ext uri="{FF2B5EF4-FFF2-40B4-BE49-F238E27FC236}">
                <a16:creationId id="{352CC434-0B15-4DAD-90D3-150BD2822EB9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17E54EAE-8273-4B01-B37D-6DCC8D1CC34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0AAAAB87-817A-4C8B-B58D-59D4977351C3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A130E19D-C93F-4761-A25B-1463B8D5B491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3D273EA1-82AE-4A36-A4CE-DAD9FF80711D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בצע אופטימיזציה</a:t>
            </a:r>
          </a:p>
        </p:txBody>
      </p:sp>
      <p:sp>
        <p:nvSpPr>
          <p:cNvPr id="27" name="">
            <a:extLst>
              <a:ext uri="{FF2B5EF4-FFF2-40B4-BE49-F238E27FC236}">
                <a16:creationId id="{68C1A5B3-73D9-4A5A-8ADA-135A6491CDD4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זמן מחזור, דליפה,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ציות, ועובד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ניסיון</a:t>
            </a:r>
          </a:p>
        </p:txBody>
      </p:sp>
      <p:sp>
        <p:nvSpPr>
          <p:cNvPr id="28" name="">
            <a:extLst>
              <a:ext uri="{FF2B5EF4-FFF2-40B4-BE49-F238E27FC236}">
                <a16:creationId id="{87DD8595-1881-4B23-8B2A-B7BDE9FE0D29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3B632A86-DB55-4655-B794-0C9DD423DD80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תוצאה: החזר מהיר יותר, פחות דליפה ואכיפת מדיניות עקבית</a:t>
            </a:r>
          </a:p>
        </p:txBody>
      </p:sp>
      <p:sp>
        <p:nvSpPr>
          <p:cNvPr id="30" name="">
            <a:extLst>
              <a:ext uri="{FF2B5EF4-FFF2-40B4-BE49-F238E27FC236}">
                <a16:creationId id="{30909C98-E525-4A48-9188-A45B755DE50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2C49F624-CDCD-4092-B47E-9AAB74E9850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פיננסית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E865BAD0-D39F-4B1C-815F-2E501C22668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942379356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2026-05-08T17:28:55.9750000Z</dcterms:created>
  <dcterms:modified xsi:type="dcterms:W3CDTF">2026-05-08T17:28:55.9750000Z</dcterms:modified>
</coreProperties>
</file>