
<file path=[Content_Types].xml><?xml version="1.0" encoding="utf-8"?>
<Types xmlns="http://schemas.openxmlformats.org/package/2006/content-types">
  <Default Extension="xml" ContentType="application/vnd.openxmlformats-package.core-properties+xml"/>
  <Default Extension="rels" ContentType="application/vnd.openxmlformats-package.relationship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notesMasters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</Types>
</file>

<file path=_rels/.rels>&#65279;<?xml version="1.0" encoding="utf-8"?><Relationships xmlns="http://schemas.openxmlformats.org/package/2006/relationships"><Relationship Type="http://schemas.openxmlformats.org/package/2006/relationships/metadata/core-properties" Target="/docProps/core.xml" Id="Rd5287a71ffd44595" /><Relationship Type="http://schemas.openxmlformats.org/officeDocument/2006/relationships/extended-properties" Target="/docProps/app.xml" Id="R6c4c1d35b3ec4297" /><Relationship Type="http://schemas.openxmlformats.org/officeDocument/2006/relationships/officeDocument" Target="/ppt/presentation.xml" Id="Rd13402667def4d4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14fe8be568e4c01"/>
  </p:sldMasterIdLst>
  <p:notesMasterIdLst>
    <p:notesMasterId xmlns:r="http://schemas.openxmlformats.org/officeDocument/2006/relationships" r:id="Rea00c838c658405e"/>
  </p:notesMasterIdLst>
  <p:sldIdLst>
    <p:sldId xmlns:r="http://schemas.openxmlformats.org/officeDocument/2006/relationships" id="256" r:id="R774f971353d4468f"/>
    <p:sldId xmlns:r="http://schemas.openxmlformats.org/officeDocument/2006/relationships" id="257" r:id="R47a1f47b1bcc4fb9"/>
    <p:sldId xmlns:r="http://schemas.openxmlformats.org/officeDocument/2006/relationships" id="258" r:id="R6df0e146db8948a2"/>
    <p:sldId xmlns:r="http://schemas.openxmlformats.org/officeDocument/2006/relationships" id="259" r:id="Rb38861cde8d94bbd"/>
    <p:sldId xmlns:r="http://schemas.openxmlformats.org/officeDocument/2006/relationships" id="260" r:id="Re6d5b72e85b44519"/>
    <p:sldId xmlns:r="http://schemas.openxmlformats.org/officeDocument/2006/relationships" id="261" r:id="R21d248782b764b90"/>
  </p:sldIdLst>
  <p:sldSz cx="12192000" cy="6858000"/>
  <p:notesSz cx="6858000" cy="9144000"/>
  <p:defaultTextStyle>
    <a:defPPr xmlns:a="http://schemas.openxmlformats.org/drawingml/2006/main">
      <a:defRPr lang="en-US"/>
    </a:defPPr>
    <a:lvl1pPr xmlns:a="http://schemas.openxmlformats.org/drawingml/2006/main" marL="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1pPr>
    <a:lvl2pPr xmlns:a="http://schemas.openxmlformats.org/drawingml/2006/main" marL="457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2pPr>
    <a:lvl3pPr xmlns:a="http://schemas.openxmlformats.org/drawingml/2006/main" marL="914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3pPr>
    <a:lvl4pPr xmlns:a="http://schemas.openxmlformats.org/drawingml/2006/main" marL="1371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4pPr>
    <a:lvl5pPr xmlns:a="http://schemas.openxmlformats.org/drawingml/2006/main" marL="18288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5pPr>
    <a:lvl6pPr xmlns:a="http://schemas.openxmlformats.org/drawingml/2006/main" marL="22860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6pPr>
    <a:lvl7pPr xmlns:a="http://schemas.openxmlformats.org/drawingml/2006/main" marL="2743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7pPr>
    <a:lvl8pPr xmlns:a="http://schemas.openxmlformats.org/drawingml/2006/main" marL="3200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8pPr>
    <a:lvl9pPr xmlns:a="http://schemas.openxmlformats.org/drawingml/2006/main" marL="3657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p="http://schemas.openxmlformats.org/presentationml/2006/main">
  <p:extLst>
    <p:ext xmlns:p14="http://schemas.microsoft.com/office/powerpoint/2010/main" uri="{E76CE94A-603C-4142-B9EB-6D1370010A27}">
      <p14:discardImageEditData val="0"/>
    </p:ext>
    <p:ext xmlns:p14="http://schemas.microsoft.com/office/powerpoint/2010/main" uri="{D31A062A-798A-4329-ABDD-BBA856620510}">
      <p14:defaultImageDpi val="32767"/>
    </p:ext>
    <p:ext xmlns:p15="http://schemas.microsoft.com/office/powerpoint/2012/main" uri="{FD5EFAAD-0ECE-453E-9831-46B23BE46B34}">
      <p15:chartTrackingRefBased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p="http://schemas.openxmlformats.org/presentationml/2006/main">
  <p:normalViewPr>
    <p:restoredLeft sz="15611"/>
    <p:restoredTop sz="94658"/>
  </p:normalViewPr>
  <p:slideViewPr>
    <p:cSldViewPr snapToGrid="0">
      <p:cViewPr varScale="1">
        <p:scale>
          <a:sx xmlns:a="http://schemas.openxmlformats.org/drawingml/2006/main" n="120" d="100"/>
          <a:sy xmlns:a="http://schemas.openxmlformats.org/drawingml/2006/main" n="120" d="100"/>
        </p:scale>
        <p:origin x="800" y="184"/>
      </p:cViewPr>
      <p:guideLst/>
    </p:cSldViewPr>
  </p:slideViewPr>
  <p:notesTextViewPr>
    <p:cViewPr>
      <p:scale>
        <a:sx xmlns:a="http://schemas.openxmlformats.org/drawingml/2006/main" n="1" d="1"/>
        <a:sy xmlns:a="http://schemas.openxmlformats.org/drawingml/2006/main" n="1" d="1"/>
      </p:scale>
      <p:origin x="0" y="0"/>
    </p:cViewPr>
  </p:notesTextViewPr>
  <p:gridSpacing cx="76200" cy="76200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14fe8be568e4c01" /><Relationship Type="http://schemas.openxmlformats.org/officeDocument/2006/relationships/theme" Target="/ppt/theme/theme1.xml" Id="R4e53aa9924614a33" /><Relationship Type="http://schemas.openxmlformats.org/officeDocument/2006/relationships/notesMaster" Target="/ppt/notesMasters/notesMaster1.xml" Id="Rea00c838c658405e" /><Relationship Type="http://schemas.openxmlformats.org/officeDocument/2006/relationships/presProps" Target="/ppt/presProps.xml" Id="R0d177db3702645ad" /><Relationship Type="http://schemas.openxmlformats.org/officeDocument/2006/relationships/viewProps" Target="/ppt/viewProps.xml" Id="R4280cb54cfba4f23" /><Relationship Type="http://schemas.openxmlformats.org/officeDocument/2006/relationships/tableStyles" Target="/ppt/tableStyles.xml" Id="R49107a684fce4eb7" /><Relationship Type="http://schemas.openxmlformats.org/officeDocument/2006/relationships/slide" Target="/ppt/slides/slide1.xml" Id="R774f971353d4468f" /><Relationship Type="http://schemas.openxmlformats.org/officeDocument/2006/relationships/slide" Target="/ppt/slides/slide2.xml" Id="R47a1f47b1bcc4fb9" /><Relationship Type="http://schemas.openxmlformats.org/officeDocument/2006/relationships/slide" Target="/ppt/slides/slide3.xml" Id="R6df0e146db8948a2" /><Relationship Type="http://schemas.openxmlformats.org/officeDocument/2006/relationships/slide" Target="/ppt/slides/slide4.xml" Id="Rb38861cde8d94bbd" /><Relationship Type="http://schemas.openxmlformats.org/officeDocument/2006/relationships/slide" Target="/ppt/slides/slide5.xml" Id="Re6d5b72e85b44519" /><Relationship Type="http://schemas.openxmlformats.org/officeDocument/2006/relationships/slide" Target="/ppt/slides/slide6.xml" Id="R21d248782b764b90" /></Relationships>
</file>

<file path=ppt/notesMasters/_rels/notesMaster1.xml.rels>&#65279;<?xml version="1.0" encoding="utf-8"?><Relationships xmlns="http://schemas.openxmlformats.org/package/2006/relationships"><Relationship Type="http://schemas.openxmlformats.org/officeDocument/2006/relationships/theme" Target="/ppt/notesMasters/theme/theme2.xml" Id="Rceac601227294383" /></Relationships>
</file>

<file path=ppt/notesMasters/notesMaster1.xml><?xml version="1.0" encoding="utf-8"?>
<p:notesMaster xmlns:p="http://schemas.openxmlformats.org/presentationml/2006/main">
  <p:cSld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Header Placeholder"/>
          <p:cNvSpPr/>
          <p:nvPr>
            <p:ph type="hdr" sz="quarter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3" name="Date Placeholder"/>
          <p:cNvSpPr/>
          <p:nvPr>
            <p:ph type="dt" sz="quarter" idx="1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Image Placeholder"/>
          <p:cNvSpPr/>
          <p:nvPr>
            <p:ph type="sldImg" idx="2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5" name="Notes Placeholder"/>
          <p:cNvSpPr/>
          <p:nvPr>
            <p:ph type="body" sz="quarter" idx="3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6" name="Footer Placeholder"/>
          <p:cNvSpPr/>
          <p:nvPr>
            <p:ph type="ftr" sz="quarter" idx="4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7" name="Slide Number Placeholder"/>
          <p:cNvSpPr/>
          <p:nvPr>
            <p:ph type="sldNum" sz="quarter" idx="5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xmlns:a="http://schemas.openxmlformats.org/drawingml/2006/main" marL="0" algn="l" defTabSz="914400" rtl="0" eaLnBrk="1" latinLnBrk="0" hangingPunct="1">
      <a:defRPr sz="1200" kern="1200"/>
    </a:lvl1pPr>
  </p:notesStyle>
</p:notesMaster>
</file>

<file path=ppt/notesMasters/theme/theme2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/notesSlides/_rels/notesSlide1.xml.rels>&#65279;<?xml version="1.0" encoding="utf-8"?><Relationships xmlns="http://schemas.openxmlformats.org/package/2006/relationships"><Relationship Type="http://schemas.openxmlformats.org/officeDocument/2006/relationships/slide" Target="/ppt/slides/slide1.xml" Id="R9d78e12ad7b94200" /><Relationship Type="http://schemas.openxmlformats.org/officeDocument/2006/relationships/notesMaster" Target="/ppt/notesMasters/notesMaster1.xml" Id="R6afa2854e5494536" /></Relationships>
</file>

<file path=ppt/notesSlides/_rels/notesSlide2.xml.rels>&#65279;<?xml version="1.0" encoding="utf-8"?><Relationships xmlns="http://schemas.openxmlformats.org/package/2006/relationships"><Relationship Type="http://schemas.openxmlformats.org/officeDocument/2006/relationships/slide" Target="/ppt/slides/slide2.xml" Id="R3b1b2efde9ff43ca" /><Relationship Type="http://schemas.openxmlformats.org/officeDocument/2006/relationships/notesMaster" Target="/ppt/notesMasters/notesMaster1.xml" Id="Re62a5df8db494f87" /></Relationships>
</file>

<file path=ppt/notesSlides/_rels/notesSlide3.xml.rels>&#65279;<?xml version="1.0" encoding="utf-8"?><Relationships xmlns="http://schemas.openxmlformats.org/package/2006/relationships"><Relationship Type="http://schemas.openxmlformats.org/officeDocument/2006/relationships/slide" Target="/ppt/slides/slide3.xml" Id="Raa377189a0f340bb" /><Relationship Type="http://schemas.openxmlformats.org/officeDocument/2006/relationships/notesMaster" Target="/ppt/notesMasters/notesMaster1.xml" Id="R492157a03ff94c59" /></Relationships>
</file>

<file path=ppt/notesSlides/_rels/notesSlide4.xml.rels>&#65279;<?xml version="1.0" encoding="utf-8"?><Relationships xmlns="http://schemas.openxmlformats.org/package/2006/relationships"><Relationship Type="http://schemas.openxmlformats.org/officeDocument/2006/relationships/slide" Target="/ppt/slides/slide4.xml" Id="Rcdf0cc1cca434439" /><Relationship Type="http://schemas.openxmlformats.org/officeDocument/2006/relationships/notesMaster" Target="/ppt/notesMasters/notesMaster1.xml" Id="R57d650a1d61b494b" /></Relationships>
</file>

<file path=ppt/notesSlides/_rels/notesSlide5.xml.rels>&#65279;<?xml version="1.0" encoding="utf-8"?><Relationships xmlns="http://schemas.openxmlformats.org/package/2006/relationships"><Relationship Type="http://schemas.openxmlformats.org/officeDocument/2006/relationships/slide" Target="/ppt/slides/slide5.xml" Id="Rf8968ef5c524407d" /><Relationship Type="http://schemas.openxmlformats.org/officeDocument/2006/relationships/notesMaster" Target="/ppt/notesMasters/notesMaster1.xml" Id="R58b6c832083e4ec0" /></Relationships>
</file>

<file path=ppt/notesSlides/_rels/notesSlide6.xml.rels>&#65279;<?xml version="1.0" encoding="utf-8"?><Relationships xmlns="http://schemas.openxmlformats.org/package/2006/relationships"><Relationship Type="http://schemas.openxmlformats.org/officeDocument/2006/relationships/slide" Target="/ppt/slides/slide6.xml" Id="R2669285b3c0144bf" /><Relationship Type="http://schemas.openxmlformats.org/officeDocument/2006/relationships/notesMaster" Target="/ppt/notesMasters/notesMaster1.xml" Id="Reb06c5859e764efd" /></Relationships>
</file>

<file path=ppt/notesSlides/notesSlide1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2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3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4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5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6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slideLayouts/_rels/slideLayout2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23386dc84b14b5b" /></Relationships>
</file>

<file path=ppt/slideLayouts/slideLayout2.xml><?xml version="1.0" encoding="utf-8"?>
<p:sldLayout xmlns:p="http://schemas.openxmlformats.org/presentationml/2006/main" type="title">
  <p:cSld name="Title Slide"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theme" Target="/ppt/theme/theme1.xml" Id="R8288799ff3d84b2c" /><Relationship Type="http://schemas.openxmlformats.org/officeDocument/2006/relationships/slideLayout" Target="/ppt/slideLayouts/slideLayout2.xml" Id="Rcde82c1b40794859" /></Relationships>
</file>

<file path=ppt/slideMasters/slideMaster1.xml><?xml version="1.0" encoding="utf-8"?>
<p:sldMaster xmlns:p="http://schemas.openxmlformats.org/presentationml/2006/main">
  <p:cSld name="Master"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de82c1b40794859"/>
  </p:sldLayoutIdLst>
  <p:txStyles>
    <p:titleStyle>
      <a:lvl1pPr xmlns:a="http://schemas.openxmlformats.org/drawingml/2006/main" algn="l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lt"/>
          <a:cs typeface="+mj-lt"/>
        </a:defRPr>
      </a:lvl1pPr>
    </p:titleStyle>
    <p:bodyStyle>
      <a:lvl1pPr xmlns:a="http://schemas.openxmlformats.org/drawingml/2006/main" marL="228600" indent="-228600" algn="l">
        <a:lnSpc>
          <a:spcPct val="90000"/>
        </a:lnSpc>
        <a:spcBef>
          <a:spcPts val="1000"/>
        </a:spcBef>
        <a:buChar char="•"/>
        <a:defRPr sz="2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685800" indent="-228600" algn="l">
        <a:lnSpc>
          <a:spcPct val="90000"/>
        </a:lnSpc>
        <a:spcBef>
          <a:spcPts val="500"/>
        </a:spcBef>
        <a:buChar char="•"/>
        <a:defRPr sz="24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1143000" indent="-228600" algn="l">
        <a:lnSpc>
          <a:spcPct val="90000"/>
        </a:lnSpc>
        <a:spcBef>
          <a:spcPts val="500"/>
        </a:spcBef>
        <a:buChar char="•"/>
        <a:defRPr sz="20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600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20574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5146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9718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4290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886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9pPr>
    </p:bodyStyle>
    <p:otherStyle>
      <a:lvl1pPr xmlns:a="http://schemas.openxmlformats.org/drawingml/2006/main" marL="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457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914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371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18288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2860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743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200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657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9pPr>
    </p:otherStyle>
  </p:txStyles>
</p:sldMaster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e649d00e87f94b35" /><Relationship Type="http://schemas.openxmlformats.org/officeDocument/2006/relationships/notesSlide" Target="/ppt/notesSlides/notesSlide1.xml" Id="R1d6c7f914b78485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78955836dc64432c" /><Relationship Type="http://schemas.openxmlformats.org/officeDocument/2006/relationships/notesSlide" Target="/ppt/notesSlides/notesSlide2.xml" Id="R2b1ceccfdef0447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40f8e31595f64bd3" /><Relationship Type="http://schemas.openxmlformats.org/officeDocument/2006/relationships/notesSlide" Target="/ppt/notesSlides/notesSlide3.xml" Id="R27f71c6bc1d6497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9333fc3f02ff46aa" /><Relationship Type="http://schemas.openxmlformats.org/officeDocument/2006/relationships/notesSlide" Target="/ppt/notesSlides/notesSlide4.xml" Id="Ra1de523c984048e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f768ef16fb584756" /><Relationship Type="http://schemas.openxmlformats.org/officeDocument/2006/relationships/notesSlide" Target="/ppt/notesSlides/notesSlide5.xml" Id="Ra473079fd3e1447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f4330ed0ccf74a3f" /><Relationship Type="http://schemas.openxmlformats.org/officeDocument/2006/relationships/notesSlide" Target="/ppt/notesSlides/notesSlide6.xml" Id="Radcb3bdcc85e45d1" /></Relationships>
</file>

<file path=ppt/slides/slide1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DDAD7CC0-2461-451E-BDFC-56E38D926216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09BA5D98-A365-4592-8B78-CF0EFC8823EC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843FB62A-D2E6-4C32-BCFC-98D03DEE6857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334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ZARZĄDZANIE WYDATKAMI</a:t>
            </a:r>
          </a:p>
        </p:txBody>
      </p:sp>
      <p:sp>
        <p:nvSpPr>
          <p:cNvPr id="4" name="">
            <a:extLst>
              <a:ext uri="{FF2B5EF4-FFF2-40B4-BE49-F238E27FC236}">
                <a16:creationId id="{2D7F55D9-39A3-4AA0-9771-72DDC9E107AB}"/>
              </a:ext>
            </a:extLst>
          </p:cNvPr>
          <p:cNvSpPr>
            <a:spLocks noGrp="1"/>
          </p:cNvSpPr>
          <p:nvPr/>
        </p:nvSpPr>
        <p:spPr>
          <a:xfrm>
            <a:off x="590550" y="1104900"/>
            <a:ext cx="7048500" cy="12001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315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315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Automatyzacja wydatków zapewnia szybki zwrot kosztów, jednocześnie egzekwując zasady na brzegu sieci.</a:t>
            </a:r>
          </a:p>
        </p:txBody>
      </p:sp>
      <p:sp>
        <p:nvSpPr>
          <p:cNvPr id="5" name="">
            <a:extLst>
              <a:ext uri="{FF2B5EF4-FFF2-40B4-BE49-F238E27FC236}">
                <a16:creationId id="{C3579673-850B-4644-8B6A-3D281EBDF0B5}"/>
              </a:ext>
            </a:extLst>
          </p:cNvPr>
          <p:cNvSpPr>
            <a:spLocks noGrp="1"/>
          </p:cNvSpPr>
          <p:nvPr/>
        </p:nvSpPr>
        <p:spPr>
          <a:xfrm>
            <a:off x="609600" y="2628900"/>
            <a:ext cx="5905500" cy="8382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12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Agenci czytają rachunki, kategoryzują wydatki, sprawdzają zasady, wykrywają duplikaty, wyznaczają wyjątki i przygotowują zwrot kosztów wraz z dowodami.</a:t>
            </a:r>
          </a:p>
        </p:txBody>
      </p:sp>
      <p:sp>
        <p:nvSpPr>
          <p:cNvPr id="6" name="">
            <a:extLst>
              <a:ext uri="{FF2B5EF4-FFF2-40B4-BE49-F238E27FC236}">
                <a16:creationId id="{3E3BAF0B-92F0-4970-AAD5-6B87A6149D43}"/>
              </a:ext>
            </a:extLst>
          </p:cNvPr>
          <p:cNvSpPr>
            <a:spLocks noGrp="1"/>
          </p:cNvSpPr>
          <p:nvPr/>
        </p:nvSpPr>
        <p:spPr>
          <a:xfrm>
            <a:off x="609600" y="3943350"/>
            <a:ext cx="5619750" cy="28575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a16:creationId id="{BA574080-3A3F-4F97-9E25-30627CF11904}"/>
              </a:ext>
            </a:extLst>
          </p:cNvPr>
          <p:cNvSpPr>
            <a:spLocks noGrp="1"/>
          </p:cNvSpPr>
          <p:nvPr/>
        </p:nvSpPr>
        <p:spPr>
          <a:xfrm>
            <a:off x="60960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Przechwytywanie</a:t>
            </a:r>
          </a:p>
        </p:txBody>
      </p:sp>
      <p:sp>
        <p:nvSpPr>
          <p:cNvPr id="8" name="">
            <a:extLst>
              <a:ext uri="{FF2B5EF4-FFF2-40B4-BE49-F238E27FC236}">
                <a16:creationId id="{D68EE865-62BE-4ED9-B3DA-00DF4A0001A9}"/>
              </a:ext>
            </a:extLst>
          </p:cNvPr>
          <p:cNvSpPr>
            <a:spLocks noGrp="1"/>
          </p:cNvSpPr>
          <p:nvPr/>
        </p:nvSpPr>
        <p:spPr>
          <a:xfrm>
            <a:off x="609600" y="4591050"/>
            <a:ext cx="1047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Soczewka finansowa</a:t>
            </a:r>
          </a:p>
        </p:txBody>
      </p:sp>
      <p:sp>
        <p:nvSpPr>
          <p:cNvPr id="9" name="">
            <a:extLst>
              <a:ext uri="{FF2B5EF4-FFF2-40B4-BE49-F238E27FC236}">
                <a16:creationId id="{FEFA356E-FE92-4F77-AEAE-5730A4B14D5B}"/>
              </a:ext>
            </a:extLst>
          </p:cNvPr>
          <p:cNvSpPr>
            <a:spLocks noGrp="1"/>
          </p:cNvSpPr>
          <p:nvPr/>
        </p:nvSpPr>
        <p:spPr>
          <a:xfrm>
            <a:off x="203835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Zatwierdź</a:t>
            </a:r>
          </a:p>
        </p:txBody>
      </p:sp>
      <p:sp>
        <p:nvSpPr>
          <p:cNvPr id="10" name="">
            <a:extLst>
              <a:ext uri="{FF2B5EF4-FFF2-40B4-BE49-F238E27FC236}">
                <a16:creationId id="{42D3D010-403A-4880-BD44-662D8586630D}"/>
              </a:ext>
            </a:extLst>
          </p:cNvPr>
          <p:cNvSpPr>
            <a:spLocks noGrp="1"/>
          </p:cNvSpPr>
          <p:nvPr/>
        </p:nvSpPr>
        <p:spPr>
          <a:xfrm>
            <a:off x="2038350" y="4591050"/>
            <a:ext cx="1047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Soczewka finansowa</a:t>
            </a:r>
          </a:p>
        </p:txBody>
      </p:sp>
      <p:sp>
        <p:nvSpPr>
          <p:cNvPr id="11" name="">
            <a:extLst>
              <a:ext uri="{FF2B5EF4-FFF2-40B4-BE49-F238E27FC236}">
                <a16:creationId id="{B9CF6114-6B90-45E8-A083-3BD04EF23A69}"/>
              </a:ext>
            </a:extLst>
          </p:cNvPr>
          <p:cNvSpPr>
            <a:spLocks noGrp="1"/>
          </p:cNvSpPr>
          <p:nvPr/>
        </p:nvSpPr>
        <p:spPr>
          <a:xfrm>
            <a:off x="346710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Trasa</a:t>
            </a:r>
          </a:p>
        </p:txBody>
      </p:sp>
      <p:sp>
        <p:nvSpPr>
          <p:cNvPr id="12" name="">
            <a:extLst>
              <a:ext uri="{FF2B5EF4-FFF2-40B4-BE49-F238E27FC236}">
                <a16:creationId id="{D66BD2EB-C4EA-4CCB-BB7A-D8FD5DE980A7}"/>
              </a:ext>
            </a:extLst>
          </p:cNvPr>
          <p:cNvSpPr>
            <a:spLocks noGrp="1"/>
          </p:cNvSpPr>
          <p:nvPr/>
        </p:nvSpPr>
        <p:spPr>
          <a:xfrm>
            <a:off x="3467100" y="4591050"/>
            <a:ext cx="1047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Soczewka finansowa</a:t>
            </a:r>
          </a:p>
        </p:txBody>
      </p:sp>
      <p:sp>
        <p:nvSpPr>
          <p:cNvPr id="13" name="">
            <a:extLst>
              <a:ext uri="{FF2B5EF4-FFF2-40B4-BE49-F238E27FC236}">
                <a16:creationId id="{D47A6FED-70C8-4E99-9652-38A0848D1989}"/>
              </a:ext>
            </a:extLst>
          </p:cNvPr>
          <p:cNvSpPr>
            <a:spLocks noGrp="1"/>
          </p:cNvSpPr>
          <p:nvPr/>
        </p:nvSpPr>
        <p:spPr>
          <a:xfrm>
            <a:off x="489585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Dowody</a:t>
            </a:r>
          </a:p>
        </p:txBody>
      </p:sp>
      <p:sp>
        <p:nvSpPr>
          <p:cNvPr id="14" name="">
            <a:extLst>
              <a:ext uri="{FF2B5EF4-FFF2-40B4-BE49-F238E27FC236}">
                <a16:creationId id="{B260EB60-570F-4F5C-9BAC-B359A9A48B7D}"/>
              </a:ext>
            </a:extLst>
          </p:cNvPr>
          <p:cNvSpPr>
            <a:spLocks noGrp="1"/>
          </p:cNvSpPr>
          <p:nvPr/>
        </p:nvSpPr>
        <p:spPr>
          <a:xfrm>
            <a:off x="4895850" y="4591050"/>
            <a:ext cx="1047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Soczewka finansowa</a:t>
            </a:r>
          </a:p>
        </p:txBody>
      </p:sp>
      <p:sp>
        <p:nvSpPr>
          <p:cNvPr id="15" name="">
            <a:extLst>
              <a:ext uri="{FF2B5EF4-FFF2-40B4-BE49-F238E27FC236}">
                <a16:creationId id="{0CE3A560-2B69-4C62-9EBC-EDB9048BCD8C}"/>
              </a:ext>
            </a:extLst>
          </p:cNvPr>
          <p:cNvSpPr>
            <a:spLocks noGrp="1"/>
          </p:cNvSpPr>
          <p:nvPr/>
        </p:nvSpPr>
        <p:spPr>
          <a:xfrm>
            <a:off x="7524750" y="914400"/>
            <a:ext cx="3486150" cy="4514850"/>
          </a:xfrm>
          <a:prstGeom prst="rect">
            <a:avLst/>
          </a:prstGeom>
          <a:solidFill>
            <a:srgbClr val="171614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6" name="">
            <a:extLst>
              <a:ext uri="{FF2B5EF4-FFF2-40B4-BE49-F238E27FC236}">
                <a16:creationId id="{FEB9E20B-0292-480E-A5BC-211B66F6E98C}"/>
              </a:ext>
            </a:extLst>
          </p:cNvPr>
          <p:cNvSpPr>
            <a:spLocks noGrp="1"/>
          </p:cNvSpPr>
          <p:nvPr/>
        </p:nvSpPr>
        <p:spPr>
          <a:xfrm>
            <a:off x="7848600" y="1219200"/>
            <a:ext cx="20955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EDE7DD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EDE7DD"/>
                </a:solidFill>
                <a:latin typeface="Aptos"/>
                <a:ea typeface="Aptos"/>
                <a:cs typeface="Aptos"/>
              </a:rPr>
              <a:t>Kokpit automatyki</a:t>
            </a:r>
          </a:p>
        </p:txBody>
      </p:sp>
      <p:sp>
        <p:nvSpPr>
          <p:cNvPr id="17" name="">
            <a:extLst>
              <a:ext uri="{FF2B5EF4-FFF2-40B4-BE49-F238E27FC236}">
                <a16:creationId id="{E88245DE-D69E-46AA-B9C5-0DC27267C51C}"/>
              </a:ext>
            </a:extLst>
          </p:cNvPr>
          <p:cNvSpPr>
            <a:spLocks noGrp="1"/>
          </p:cNvSpPr>
          <p:nvPr/>
        </p:nvSpPr>
        <p:spPr>
          <a:xfrm>
            <a:off x="7848600" y="179070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CB4E2757-3ABE-45F8-AB8C-852B81ACDFC6}"/>
              </a:ext>
            </a:extLst>
          </p:cNvPr>
          <p:cNvSpPr>
            <a:spLocks noGrp="1"/>
          </p:cNvSpPr>
          <p:nvPr/>
        </p:nvSpPr>
        <p:spPr>
          <a:xfrm>
            <a:off x="8020050" y="188595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Odbiór</a:t>
            </a:r>
          </a:p>
        </p:txBody>
      </p:sp>
      <p:sp>
        <p:nvSpPr>
          <p:cNvPr id="19" name="">
            <a:extLst>
              <a:ext uri="{FF2B5EF4-FFF2-40B4-BE49-F238E27FC236}">
                <a16:creationId id="{6E672DF1-EBB0-4EA9-A1FE-5AF71F5D7A3B}"/>
              </a:ext>
            </a:extLst>
          </p:cNvPr>
          <p:cNvSpPr>
            <a:spLocks noGrp="1"/>
          </p:cNvSpPr>
          <p:nvPr/>
        </p:nvSpPr>
        <p:spPr>
          <a:xfrm>
            <a:off x="9353550" y="188595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2563EB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2563EB"/>
                </a:solidFill>
                <a:latin typeface="Aptos"/>
                <a:ea typeface="Aptos"/>
                <a:cs typeface="Aptos"/>
              </a:rPr>
              <a:t>Schwytany</a:t>
            </a:r>
          </a:p>
        </p:txBody>
      </p:sp>
      <p:sp>
        <p:nvSpPr>
          <p:cNvPr id="20" name="">
            <a:extLst>
              <a:ext uri="{FF2B5EF4-FFF2-40B4-BE49-F238E27FC236}">
                <a16:creationId id="{13276784-88D1-4088-85A4-FFFD8C5B9377}"/>
              </a:ext>
            </a:extLst>
          </p:cNvPr>
          <p:cNvSpPr>
            <a:spLocks noGrp="1"/>
          </p:cNvSpPr>
          <p:nvPr/>
        </p:nvSpPr>
        <p:spPr>
          <a:xfrm>
            <a:off x="7848600" y="257175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21" name="">
            <a:extLst>
              <a:ext uri="{FF2B5EF4-FFF2-40B4-BE49-F238E27FC236}">
                <a16:creationId id="{A2D3D557-C79C-49EC-930F-00F72BC05F54}"/>
              </a:ext>
            </a:extLst>
          </p:cNvPr>
          <p:cNvSpPr>
            <a:spLocks noGrp="1"/>
          </p:cNvSpPr>
          <p:nvPr/>
        </p:nvSpPr>
        <p:spPr>
          <a:xfrm>
            <a:off x="8020050" y="266700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Polityka</a:t>
            </a:r>
          </a:p>
        </p:txBody>
      </p:sp>
      <p:sp>
        <p:nvSpPr>
          <p:cNvPr id="22" name="">
            <a:extLst>
              <a:ext uri="{FF2B5EF4-FFF2-40B4-BE49-F238E27FC236}">
                <a16:creationId id="{347E0FCA-6F79-4944-A6B7-59BD68522F73}"/>
              </a:ext>
            </a:extLst>
          </p:cNvPr>
          <p:cNvSpPr>
            <a:spLocks noGrp="1"/>
          </p:cNvSpPr>
          <p:nvPr/>
        </p:nvSpPr>
        <p:spPr>
          <a:xfrm>
            <a:off x="9353550" y="266700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15803D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15803D"/>
                </a:solidFill>
                <a:latin typeface="Aptos"/>
                <a:ea typeface="Aptos"/>
                <a:cs typeface="Aptos"/>
              </a:rPr>
              <a:t>Zgodny</a:t>
            </a:r>
          </a:p>
        </p:txBody>
      </p:sp>
      <p:sp>
        <p:nvSpPr>
          <p:cNvPr id="23" name="">
            <a:extLst>
              <a:ext uri="{FF2B5EF4-FFF2-40B4-BE49-F238E27FC236}">
                <a16:creationId id="{927EE131-F17B-40D5-8DA6-8478D54E4E2C}"/>
              </a:ext>
            </a:extLst>
          </p:cNvPr>
          <p:cNvSpPr>
            <a:spLocks noGrp="1"/>
          </p:cNvSpPr>
          <p:nvPr/>
        </p:nvSpPr>
        <p:spPr>
          <a:xfrm>
            <a:off x="7848600" y="335280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24" name="">
            <a:extLst>
              <a:ext uri="{FF2B5EF4-FFF2-40B4-BE49-F238E27FC236}">
                <a16:creationId id="{A2C0874E-9A79-4EC2-BBD4-A54C74614102}"/>
              </a:ext>
            </a:extLst>
          </p:cNvPr>
          <p:cNvSpPr>
            <a:spLocks noGrp="1"/>
          </p:cNvSpPr>
          <p:nvPr/>
        </p:nvSpPr>
        <p:spPr>
          <a:xfrm>
            <a:off x="8020050" y="344805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Duplikat</a:t>
            </a:r>
          </a:p>
        </p:txBody>
      </p:sp>
      <p:sp>
        <p:nvSpPr>
          <p:cNvPr id="25" name="">
            <a:extLst>
              <a:ext uri="{FF2B5EF4-FFF2-40B4-BE49-F238E27FC236}">
                <a16:creationId id="{F5C075FF-B19B-469E-A97C-2F976DE358B8}"/>
              </a:ext>
            </a:extLst>
          </p:cNvPr>
          <p:cNvSpPr>
            <a:spLocks noGrp="1"/>
          </p:cNvSpPr>
          <p:nvPr/>
        </p:nvSpPr>
        <p:spPr>
          <a:xfrm>
            <a:off x="9353550" y="344805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Jasne</a:t>
            </a:r>
          </a:p>
        </p:txBody>
      </p:sp>
      <p:sp>
        <p:nvSpPr>
          <p:cNvPr id="26" name="">
            <a:extLst>
              <a:ext uri="{FF2B5EF4-FFF2-40B4-BE49-F238E27FC236}">
                <a16:creationId id="{31475BEE-DAA0-493F-B458-645CFA01B507}"/>
              </a:ext>
            </a:extLst>
          </p:cNvPr>
          <p:cNvSpPr>
            <a:spLocks noGrp="1"/>
          </p:cNvSpPr>
          <p:nvPr/>
        </p:nvSpPr>
        <p:spPr>
          <a:xfrm>
            <a:off x="7848600" y="413385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27" name="">
            <a:extLst>
              <a:ext uri="{FF2B5EF4-FFF2-40B4-BE49-F238E27FC236}">
                <a16:creationId id="{965F9F73-7221-4379-9544-973EEAF8DC2C}"/>
              </a:ext>
            </a:extLst>
          </p:cNvPr>
          <p:cNvSpPr>
            <a:spLocks noGrp="1"/>
          </p:cNvSpPr>
          <p:nvPr/>
        </p:nvSpPr>
        <p:spPr>
          <a:xfrm>
            <a:off x="8020050" y="422910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Zwrot pieniędzy</a:t>
            </a:r>
          </a:p>
        </p:txBody>
      </p:sp>
      <p:sp>
        <p:nvSpPr>
          <p:cNvPr id="28" name="">
            <a:extLst>
              <a:ext uri="{FF2B5EF4-FFF2-40B4-BE49-F238E27FC236}">
                <a16:creationId id="{3980082D-9CB9-4031-A70B-8F35867BCBF6}"/>
              </a:ext>
            </a:extLst>
          </p:cNvPr>
          <p:cNvSpPr>
            <a:spLocks noGrp="1"/>
          </p:cNvSpPr>
          <p:nvPr/>
        </p:nvSpPr>
        <p:spPr>
          <a:xfrm>
            <a:off x="9353550" y="422910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Gotowe</a:t>
            </a:r>
          </a:p>
        </p:txBody>
      </p:sp>
      <p:sp>
        <p:nvSpPr>
          <p:cNvPr id="29" name="">
            <a:extLst>
              <a:ext uri="{FF2B5EF4-FFF2-40B4-BE49-F238E27FC236}">
                <a16:creationId id="{1F7F3191-F8B2-4E30-8925-E27D4B71FB1F}"/>
              </a:ext>
            </a:extLst>
          </p:cNvPr>
          <p:cNvSpPr>
            <a:spLocks noGrp="1"/>
          </p:cNvSpPr>
          <p:nvPr/>
        </p:nvSpPr>
        <p:spPr>
          <a:xfrm>
            <a:off x="8172450" y="4857750"/>
            <a:ext cx="203835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F97316"/>
            </a:solidFill>
            <a:prstDash val="solid"/>
          </a:ln>
        </p:spPr>
      </p:sp>
      <p:sp>
        <p:nvSpPr>
          <p:cNvPr id="30" name="">
            <a:extLst>
              <a:ext uri="{FF2B5EF4-FFF2-40B4-BE49-F238E27FC236}">
                <a16:creationId id="{C6ED0EF5-6FA2-4133-86F1-E9B16EEC634D}"/>
              </a:ext>
            </a:extLst>
          </p:cNvPr>
          <p:cNvSpPr>
            <a:spLocks noGrp="1"/>
          </p:cNvSpPr>
          <p:nvPr/>
        </p:nvSpPr>
        <p:spPr>
          <a:xfrm>
            <a:off x="8286750" y="4933950"/>
            <a:ext cx="1809750" cy="12382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60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60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Przygotowane na podstawie dowodów</a:t>
            </a:r>
          </a:p>
        </p:txBody>
      </p:sp>
      <p:sp>
        <p:nvSpPr>
          <p:cNvPr id="31" name="">
            <a:extLst>
              <a:ext uri="{FF2B5EF4-FFF2-40B4-BE49-F238E27FC236}">
                <a16:creationId id="{3EB78095-77ED-43A8-B861-AF0DEF13D831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2" name="">
            <a:extLst>
              <a:ext uri="{FF2B5EF4-FFF2-40B4-BE49-F238E27FC236}">
                <a16:creationId id="{14638F23-8967-41CB-87EE-DF0635CF0FF2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Automatyzacja finansów | ActiveMotion.ai</a:t>
            </a:r>
          </a:p>
        </p:txBody>
      </p:sp>
      <p:sp>
        <p:nvSpPr>
          <p:cNvPr id="33" name="">
            <a:extLst>
              <a:ext uri="{FF2B5EF4-FFF2-40B4-BE49-F238E27FC236}">
                <a16:creationId id="{8978444F-C29B-4F27-BD61-A335D0775E4A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</p:spTree>
    <p:extLst>
      <p:ext uri="{BB962C8B-B14F-4D97-AF65-F5344CB8AC3E}">
        <p14:creationId val="1508884299"/>
      </p:ext>
    </p:extLst>
  </p:cSld>
</p:sld>
</file>

<file path=ppt/slides/slide2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D2280DDE-156D-4A23-A67C-AE385C0A2829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DD3B0BE5-88B6-4C0F-9E6D-7AC1254D1131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9084F58F-743E-4A24-9CD3-B3E62630355D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334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MODEL PRZEPŁYWU PRACY</a:t>
            </a:r>
          </a:p>
        </p:txBody>
      </p:sp>
      <p:sp>
        <p:nvSpPr>
          <p:cNvPr id="4" name="">
            <a:extLst>
              <a:ext uri="{FF2B5EF4-FFF2-40B4-BE49-F238E27FC236}">
                <a16:creationId id="{81AFD735-BF65-44ED-B126-643BFA724E43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8572500" cy="990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Czysty przepływ finansów oddziela prostą pracę od wyjątków.</a:t>
            </a:r>
          </a:p>
        </p:txBody>
      </p:sp>
      <p:sp>
        <p:nvSpPr>
          <p:cNvPr id="5" name="">
            <a:extLst>
              <a:ext uri="{FF2B5EF4-FFF2-40B4-BE49-F238E27FC236}">
                <a16:creationId id="{E35D93B8-2A3B-442D-8F19-E5FD1817A196}"/>
              </a:ext>
            </a:extLst>
          </p:cNvPr>
          <p:cNvSpPr>
            <a:spLocks noGrp="1"/>
          </p:cNvSpPr>
          <p:nvPr/>
        </p:nvSpPr>
        <p:spPr>
          <a:xfrm>
            <a:off x="7429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67BDA8A8-9E00-4F9E-B7FD-99D57B1C4D16}"/>
              </a:ext>
            </a:extLst>
          </p:cNvPr>
          <p:cNvSpPr>
            <a:spLocks noGrp="1"/>
          </p:cNvSpPr>
          <p:nvPr/>
        </p:nvSpPr>
        <p:spPr>
          <a:xfrm>
            <a:off x="742950" y="2647950"/>
            <a:ext cx="2190750" cy="7620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a16:creationId id="{303B3CC6-B127-42E3-BD25-4501E6CF9DA9}"/>
              </a:ext>
            </a:extLst>
          </p:cNvPr>
          <p:cNvSpPr>
            <a:spLocks noGrp="1"/>
          </p:cNvSpPr>
          <p:nvPr/>
        </p:nvSpPr>
        <p:spPr>
          <a:xfrm>
            <a:off x="9144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8" name="">
            <a:extLst>
              <a:ext uri="{FF2B5EF4-FFF2-40B4-BE49-F238E27FC236}">
                <a16:creationId id="{3AA6391F-C70B-4331-AED9-4084BF937425}"/>
              </a:ext>
            </a:extLst>
          </p:cNvPr>
          <p:cNvSpPr>
            <a:spLocks noGrp="1"/>
          </p:cNvSpPr>
          <p:nvPr/>
        </p:nvSpPr>
        <p:spPr>
          <a:xfrm>
            <a:off x="14097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Prześlij</a:t>
            </a:r>
          </a:p>
        </p:txBody>
      </p:sp>
      <p:sp>
        <p:nvSpPr>
          <p:cNvPr id="9" name="">
            <a:extLst>
              <a:ext uri="{FF2B5EF4-FFF2-40B4-BE49-F238E27FC236}">
                <a16:creationId id="{76CAE809-C8C8-4CEA-8CA1-A13C7534B9E0}"/>
              </a:ext>
            </a:extLst>
          </p:cNvPr>
          <p:cNvSpPr>
            <a:spLocks noGrp="1"/>
          </p:cNvSpPr>
          <p:nvPr/>
        </p:nvSpPr>
        <p:spPr>
          <a:xfrm>
            <a:off x="9334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Pracownik przesyła paragon,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podawanie kart lub podróż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wydatek.</a:t>
            </a:r>
          </a:p>
        </p:txBody>
      </p:sp>
      <p:sp>
        <p:nvSpPr>
          <p:cNvPr id="10" name="">
            <a:extLst>
              <a:ext uri="{FF2B5EF4-FFF2-40B4-BE49-F238E27FC236}">
                <a16:creationId id="{89B1D5B3-691A-4581-93EF-869E2F9AE615}"/>
              </a:ext>
            </a:extLst>
          </p:cNvPr>
          <p:cNvSpPr>
            <a:spLocks noGrp="1"/>
          </p:cNvSpPr>
          <p:nvPr/>
        </p:nvSpPr>
        <p:spPr>
          <a:xfrm>
            <a:off x="2952750" y="3467100"/>
            <a:ext cx="552450" cy="1905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1" name="">
            <a:extLst>
              <a:ext uri="{FF2B5EF4-FFF2-40B4-BE49-F238E27FC236}">
                <a16:creationId id="{73A996D2-73E0-4471-A5BF-B1A020151E5A}"/>
              </a:ext>
            </a:extLst>
          </p:cNvPr>
          <p:cNvSpPr>
            <a:spLocks noGrp="1"/>
          </p:cNvSpPr>
          <p:nvPr/>
        </p:nvSpPr>
        <p:spPr>
          <a:xfrm>
            <a:off x="3390900" y="3409950"/>
            <a:ext cx="114300" cy="114300"/>
          </a:xfrm>
          <a:prstGeom prst="triangle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CEC9621C-4B9A-4D46-ACB8-D02AAE5061A1}"/>
              </a:ext>
            </a:extLst>
          </p:cNvPr>
          <p:cNvSpPr>
            <a:spLocks noGrp="1"/>
          </p:cNvSpPr>
          <p:nvPr/>
        </p:nvSpPr>
        <p:spPr>
          <a:xfrm>
            <a:off x="35242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3" name="">
            <a:extLst>
              <a:ext uri="{FF2B5EF4-FFF2-40B4-BE49-F238E27FC236}">
                <a16:creationId id="{CDBB20AF-D9F3-474F-9DC9-B47AA449A056}"/>
              </a:ext>
            </a:extLst>
          </p:cNvPr>
          <p:cNvSpPr>
            <a:spLocks noGrp="1"/>
          </p:cNvSpPr>
          <p:nvPr/>
        </p:nvSpPr>
        <p:spPr>
          <a:xfrm>
            <a:off x="3524250" y="2647950"/>
            <a:ext cx="2190750" cy="7620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4" name="">
            <a:extLst>
              <a:ext uri="{FF2B5EF4-FFF2-40B4-BE49-F238E27FC236}">
                <a16:creationId id="{FD3E016C-D0D0-41E4-A302-E2856BFCD06D}"/>
              </a:ext>
            </a:extLst>
          </p:cNvPr>
          <p:cNvSpPr>
            <a:spLocks noGrp="1"/>
          </p:cNvSpPr>
          <p:nvPr/>
        </p:nvSpPr>
        <p:spPr>
          <a:xfrm>
            <a:off x="36957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5" name="">
            <a:extLst>
              <a:ext uri="{FF2B5EF4-FFF2-40B4-BE49-F238E27FC236}">
                <a16:creationId id="{A86D4835-6691-4876-811E-AA0DF851CEEA}"/>
              </a:ext>
            </a:extLst>
          </p:cNvPr>
          <p:cNvSpPr>
            <a:spLocks noGrp="1"/>
          </p:cNvSpPr>
          <p:nvPr/>
        </p:nvSpPr>
        <p:spPr>
          <a:xfrm>
            <a:off x="41910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Klasyfikuj</a:t>
            </a:r>
          </a:p>
        </p:txBody>
      </p:sp>
      <p:sp>
        <p:nvSpPr>
          <p:cNvPr id="16" name="">
            <a:extLst>
              <a:ext uri="{FF2B5EF4-FFF2-40B4-BE49-F238E27FC236}">
                <a16:creationId id="{697AE348-E426-4D40-9D68-21A281FB5005}"/>
              </a:ext>
            </a:extLst>
          </p:cNvPr>
          <p:cNvSpPr>
            <a:spLocks noGrp="1"/>
          </p:cNvSpPr>
          <p:nvPr/>
        </p:nvSpPr>
        <p:spPr>
          <a:xfrm>
            <a:off x="37147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Kategoria, sprzedawca, podatek,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projektu i dane pracowników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są analizowane.</a:t>
            </a:r>
          </a:p>
        </p:txBody>
      </p:sp>
      <p:sp>
        <p:nvSpPr>
          <p:cNvPr id="17" name="">
            <a:extLst>
              <a:ext uri="{FF2B5EF4-FFF2-40B4-BE49-F238E27FC236}">
                <a16:creationId id="{78DD1FCC-65C9-432F-B6E8-6294BE6131E4}"/>
              </a:ext>
            </a:extLst>
          </p:cNvPr>
          <p:cNvSpPr>
            <a:spLocks noGrp="1"/>
          </p:cNvSpPr>
          <p:nvPr/>
        </p:nvSpPr>
        <p:spPr>
          <a:xfrm>
            <a:off x="5734050" y="3467100"/>
            <a:ext cx="552450" cy="190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7B1890B7-36AD-4965-8A6F-095CF157996C}"/>
              </a:ext>
            </a:extLst>
          </p:cNvPr>
          <p:cNvSpPr>
            <a:spLocks noGrp="1"/>
          </p:cNvSpPr>
          <p:nvPr/>
        </p:nvSpPr>
        <p:spPr>
          <a:xfrm>
            <a:off x="6172200" y="3409950"/>
            <a:ext cx="114300" cy="114300"/>
          </a:xfrm>
          <a:prstGeom prst="triangle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a16:creationId id="{77D2B4F5-38C9-499F-999F-B45EBD80E98E}"/>
              </a:ext>
            </a:extLst>
          </p:cNvPr>
          <p:cNvSpPr>
            <a:spLocks noGrp="1"/>
          </p:cNvSpPr>
          <p:nvPr/>
        </p:nvSpPr>
        <p:spPr>
          <a:xfrm>
            <a:off x="63055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0" name="">
            <a:extLst>
              <a:ext uri="{FF2B5EF4-FFF2-40B4-BE49-F238E27FC236}">
                <a16:creationId id="{1F0160BF-9898-4A42-A267-FC1DA02B3442}"/>
              </a:ext>
            </a:extLst>
          </p:cNvPr>
          <p:cNvSpPr>
            <a:spLocks noGrp="1"/>
          </p:cNvSpPr>
          <p:nvPr/>
        </p:nvSpPr>
        <p:spPr>
          <a:xfrm>
            <a:off x="6305550" y="2647950"/>
            <a:ext cx="2190750" cy="7620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1" name="">
            <a:extLst>
              <a:ext uri="{FF2B5EF4-FFF2-40B4-BE49-F238E27FC236}">
                <a16:creationId id="{34BCEC23-C083-4992-82F0-A9D800E649C6}"/>
              </a:ext>
            </a:extLst>
          </p:cNvPr>
          <p:cNvSpPr>
            <a:spLocks noGrp="1"/>
          </p:cNvSpPr>
          <p:nvPr/>
        </p:nvSpPr>
        <p:spPr>
          <a:xfrm>
            <a:off x="64770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22" name="">
            <a:extLst>
              <a:ext uri="{FF2B5EF4-FFF2-40B4-BE49-F238E27FC236}">
                <a16:creationId id="{14BFDFFB-9DA7-4AA0-BC8C-20E33F65BF06}"/>
              </a:ext>
            </a:extLst>
          </p:cNvPr>
          <p:cNvSpPr>
            <a:spLocks noGrp="1"/>
          </p:cNvSpPr>
          <p:nvPr/>
        </p:nvSpPr>
        <p:spPr>
          <a:xfrm>
            <a:off x="69723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Sprawdź</a:t>
            </a:r>
          </a:p>
        </p:txBody>
      </p:sp>
      <p:sp>
        <p:nvSpPr>
          <p:cNvPr id="23" name="">
            <a:extLst>
              <a:ext uri="{FF2B5EF4-FFF2-40B4-BE49-F238E27FC236}">
                <a16:creationId id="{FEF1AD9A-5557-44EE-891E-21972D45EC73}"/>
              </a:ext>
            </a:extLst>
          </p:cNvPr>
          <p:cNvSpPr>
            <a:spLocks noGrp="1"/>
          </p:cNvSpPr>
          <p:nvPr/>
        </p:nvSpPr>
        <p:spPr>
          <a:xfrm>
            <a:off x="64960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Limity zasad, duplikat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ryzyko i zasady zatwierdzania są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zastosowano.</a:t>
            </a:r>
          </a:p>
        </p:txBody>
      </p:sp>
      <p:sp>
        <p:nvSpPr>
          <p:cNvPr id="24" name="">
            <a:extLst>
              <a:ext uri="{FF2B5EF4-FFF2-40B4-BE49-F238E27FC236}">
                <a16:creationId id="{CF9DD9B9-56D0-4EEA-B094-54C42EE56A8B}"/>
              </a:ext>
            </a:extLst>
          </p:cNvPr>
          <p:cNvSpPr>
            <a:spLocks noGrp="1"/>
          </p:cNvSpPr>
          <p:nvPr/>
        </p:nvSpPr>
        <p:spPr>
          <a:xfrm>
            <a:off x="8515350" y="3467100"/>
            <a:ext cx="552450" cy="1905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69F7B800-71B8-4F7C-8DC6-9EC87225EF7D}"/>
              </a:ext>
            </a:extLst>
          </p:cNvPr>
          <p:cNvSpPr>
            <a:spLocks noGrp="1"/>
          </p:cNvSpPr>
          <p:nvPr/>
        </p:nvSpPr>
        <p:spPr>
          <a:xfrm>
            <a:off x="8953500" y="3409950"/>
            <a:ext cx="114300" cy="114300"/>
          </a:xfrm>
          <a:prstGeom prst="triangle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6" name="">
            <a:extLst>
              <a:ext uri="{FF2B5EF4-FFF2-40B4-BE49-F238E27FC236}">
                <a16:creationId id="{6E0A8555-859D-4FAB-9B3F-444148FEF5F5}"/>
              </a:ext>
            </a:extLst>
          </p:cNvPr>
          <p:cNvSpPr>
            <a:spLocks noGrp="1"/>
          </p:cNvSpPr>
          <p:nvPr/>
        </p:nvSpPr>
        <p:spPr>
          <a:xfrm>
            <a:off x="90868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7" name="">
            <a:extLst>
              <a:ext uri="{FF2B5EF4-FFF2-40B4-BE49-F238E27FC236}">
                <a16:creationId id="{47DEACCA-A468-473A-AE49-F4D98E660EFA}"/>
              </a:ext>
            </a:extLst>
          </p:cNvPr>
          <p:cNvSpPr>
            <a:spLocks noGrp="1"/>
          </p:cNvSpPr>
          <p:nvPr/>
        </p:nvSpPr>
        <p:spPr>
          <a:xfrm>
            <a:off x="9086850" y="2647950"/>
            <a:ext cx="2190750" cy="76200"/>
          </a:xfrm>
          <a:prstGeom prst="rect">
            <a:avLst/>
          </a:prstGeom>
          <a:solidFill>
            <a:srgbClr val="7C3AED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8" name="">
            <a:extLst>
              <a:ext uri="{FF2B5EF4-FFF2-40B4-BE49-F238E27FC236}">
                <a16:creationId id="{B919D208-D68C-4D04-B5C4-7E4FB539800B}"/>
              </a:ext>
            </a:extLst>
          </p:cNvPr>
          <p:cNvSpPr>
            <a:spLocks noGrp="1"/>
          </p:cNvSpPr>
          <p:nvPr/>
        </p:nvSpPr>
        <p:spPr>
          <a:xfrm>
            <a:off x="92583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  <p:sp>
        <p:nvSpPr>
          <p:cNvPr id="29" name="">
            <a:extLst>
              <a:ext uri="{FF2B5EF4-FFF2-40B4-BE49-F238E27FC236}">
                <a16:creationId id="{04A9685C-7615-4FAB-90CD-E8BB9CD1605C}"/>
              </a:ext>
            </a:extLst>
          </p:cNvPr>
          <p:cNvSpPr>
            <a:spLocks noGrp="1"/>
          </p:cNvSpPr>
          <p:nvPr/>
        </p:nvSpPr>
        <p:spPr>
          <a:xfrm>
            <a:off x="97536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Zwrot pieniędzy</a:t>
            </a:r>
          </a:p>
        </p:txBody>
      </p:sp>
      <p:sp>
        <p:nvSpPr>
          <p:cNvPr id="30" name="">
            <a:extLst>
              <a:ext uri="{FF2B5EF4-FFF2-40B4-BE49-F238E27FC236}">
                <a16:creationId id="{56538D5C-5006-46E1-980D-0A7CA5A32886}"/>
              </a:ext>
            </a:extLst>
          </p:cNvPr>
          <p:cNvSpPr>
            <a:spLocks noGrp="1"/>
          </p:cNvSpPr>
          <p:nvPr/>
        </p:nvSpPr>
        <p:spPr>
          <a:xfrm>
            <a:off x="92773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Czyste roszczenia przechodzą do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płatność; wyjątki idą do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właścicieli.</a:t>
            </a:r>
          </a:p>
        </p:txBody>
      </p:sp>
      <p:sp>
        <p:nvSpPr>
          <p:cNvPr id="31" name="">
            <a:extLst>
              <a:ext uri="{FF2B5EF4-FFF2-40B4-BE49-F238E27FC236}">
                <a16:creationId id="{6105350D-F4E9-4CBE-8870-A1A7998F31DE}"/>
              </a:ext>
            </a:extLst>
          </p:cNvPr>
          <p:cNvSpPr>
            <a:spLocks noGrp="1"/>
          </p:cNvSpPr>
          <p:nvPr/>
        </p:nvSpPr>
        <p:spPr>
          <a:xfrm>
            <a:off x="1676400" y="4991100"/>
            <a:ext cx="8858250" cy="4000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15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15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Dane wyjściowe to zarządzany pakiet roboczy, a nie kolejna kolejka, którą należy ręcznie ścigać.</a:t>
            </a:r>
          </a:p>
        </p:txBody>
      </p:sp>
      <p:sp>
        <p:nvSpPr>
          <p:cNvPr id="32" name="">
            <a:extLst>
              <a:ext uri="{FF2B5EF4-FFF2-40B4-BE49-F238E27FC236}">
                <a16:creationId id="{2E5C680B-5F7A-465E-82C1-B12F597A5B7F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3" name="">
            <a:extLst>
              <a:ext uri="{FF2B5EF4-FFF2-40B4-BE49-F238E27FC236}">
                <a16:creationId id="{D6EBF07F-EB6F-4E0F-82E8-983597B0883E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Automatyzacja finansów | ActiveMotion.ai</a:t>
            </a:r>
          </a:p>
        </p:txBody>
      </p:sp>
      <p:sp>
        <p:nvSpPr>
          <p:cNvPr id="34" name="">
            <a:extLst>
              <a:ext uri="{FF2B5EF4-FFF2-40B4-BE49-F238E27FC236}">
                <a16:creationId id="{FC0B9863-7780-46F2-83AF-9AE88045D03B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</p:spTree>
    <p:extLst>
      <p:ext uri="{BB962C8B-B14F-4D97-AF65-F5344CB8AC3E}">
        <p14:creationId val="749995912"/>
      </p:ext>
    </p:extLst>
  </p:cSld>
</p:sld>
</file>

<file path=ppt/slides/slide3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237BDC50-DF9C-4AEF-8116-ECEF14F237B9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06168405-4A89-4452-9A64-F600EF99F085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77887B6A-F3B8-4487-98D3-7894088DFED5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334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MAPA DOWODÓW</a:t>
            </a:r>
          </a:p>
        </p:txBody>
      </p:sp>
      <p:sp>
        <p:nvSpPr>
          <p:cNvPr id="4" name="">
            <a:extLst>
              <a:ext uri="{FF2B5EF4-FFF2-40B4-BE49-F238E27FC236}">
                <a16:creationId id="{120F49B5-97E7-4A00-83FD-2B4F5FDACCAB}"/>
              </a:ext>
            </a:extLst>
          </p:cNvPr>
          <p:cNvSpPr>
            <a:spLocks noGrp="1"/>
          </p:cNvSpPr>
          <p:nvPr/>
        </p:nvSpPr>
        <p:spPr>
          <a:xfrm>
            <a:off x="590550" y="857250"/>
            <a:ext cx="8096250" cy="952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Agenci monitorują dowody transakcji leżące u podstaw każdej decyzji.</a:t>
            </a:r>
          </a:p>
        </p:txBody>
      </p:sp>
      <p:sp>
        <p:nvSpPr>
          <p:cNvPr id="5" name="">
            <a:extLst>
              <a:ext uri="{FF2B5EF4-FFF2-40B4-BE49-F238E27FC236}">
                <a16:creationId id="{8F481C87-56C1-450A-B4F8-40C3853E1000}"/>
              </a:ext>
            </a:extLst>
          </p:cNvPr>
          <p:cNvSpPr>
            <a:spLocks noGrp="1"/>
          </p:cNvSpPr>
          <p:nvPr/>
        </p:nvSpPr>
        <p:spPr>
          <a:xfrm>
            <a:off x="876300" y="2133600"/>
            <a:ext cx="1524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Sygnał</a:t>
            </a:r>
          </a:p>
        </p:txBody>
      </p:sp>
      <p:sp>
        <p:nvSpPr>
          <p:cNvPr id="6" name="">
            <a:extLst>
              <a:ext uri="{FF2B5EF4-FFF2-40B4-BE49-F238E27FC236}">
                <a16:creationId id="{AE38C619-1392-4418-8716-03EA22EA9750}"/>
              </a:ext>
            </a:extLst>
          </p:cNvPr>
          <p:cNvSpPr>
            <a:spLocks noGrp="1"/>
          </p:cNvSpPr>
          <p:nvPr/>
        </p:nvSpPr>
        <p:spPr>
          <a:xfrm>
            <a:off x="3257550" y="2133600"/>
            <a:ext cx="2952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Dowody monitorowane</a:t>
            </a:r>
          </a:p>
        </p:txBody>
      </p:sp>
      <p:sp>
        <p:nvSpPr>
          <p:cNvPr id="7" name="">
            <a:extLst>
              <a:ext uri="{FF2B5EF4-FFF2-40B4-BE49-F238E27FC236}">
                <a16:creationId id="{14919B8E-1BB9-47A4-B00E-D600B7761D0D}"/>
              </a:ext>
            </a:extLst>
          </p:cNvPr>
          <p:cNvSpPr>
            <a:spLocks noGrp="1"/>
          </p:cNvSpPr>
          <p:nvPr/>
        </p:nvSpPr>
        <p:spPr>
          <a:xfrm>
            <a:off x="7639050" y="2133600"/>
            <a:ext cx="2667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Pytanie decyzyjne</a:t>
            </a:r>
          </a:p>
        </p:txBody>
      </p:sp>
      <p:sp>
        <p:nvSpPr>
          <p:cNvPr id="8" name="">
            <a:extLst>
              <a:ext uri="{FF2B5EF4-FFF2-40B4-BE49-F238E27FC236}">
                <a16:creationId id="{40DC1D7E-B0E9-4039-8D82-5CE6D27CB873}"/>
              </a:ext>
            </a:extLst>
          </p:cNvPr>
          <p:cNvSpPr>
            <a:spLocks noGrp="1"/>
          </p:cNvSpPr>
          <p:nvPr/>
        </p:nvSpPr>
        <p:spPr>
          <a:xfrm>
            <a:off x="819150" y="232410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9" name="">
            <a:extLst>
              <a:ext uri="{FF2B5EF4-FFF2-40B4-BE49-F238E27FC236}">
                <a16:creationId id="{872A28FC-AFA7-454F-AEBD-786FF4A65118}"/>
              </a:ext>
            </a:extLst>
          </p:cNvPr>
          <p:cNvSpPr>
            <a:spLocks noGrp="1"/>
          </p:cNvSpPr>
          <p:nvPr/>
        </p:nvSpPr>
        <p:spPr>
          <a:xfrm>
            <a:off x="876300" y="247650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Pracownik</a:t>
            </a:r>
          </a:p>
        </p:txBody>
      </p:sp>
      <p:sp>
        <p:nvSpPr>
          <p:cNvPr id="10" name="">
            <a:extLst>
              <a:ext uri="{FF2B5EF4-FFF2-40B4-BE49-F238E27FC236}">
                <a16:creationId id="{211FCBD9-E55D-49E1-841E-BE423047CD5D}"/>
              </a:ext>
            </a:extLst>
          </p:cNvPr>
          <p:cNvSpPr>
            <a:spLocks noGrp="1"/>
          </p:cNvSpPr>
          <p:nvPr/>
        </p:nvSpPr>
        <p:spPr>
          <a:xfrm>
            <a:off x="3257550" y="247650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rola, lokalizacja, centrum kosztów, projekt</a:t>
            </a:r>
          </a:p>
        </p:txBody>
      </p:sp>
      <p:sp>
        <p:nvSpPr>
          <p:cNvPr id="11" name="">
            <a:extLst>
              <a:ext uri="{FF2B5EF4-FFF2-40B4-BE49-F238E27FC236}">
                <a16:creationId id="{002F86C6-E6BF-404F-829C-6C7FD874E6DF}"/>
              </a:ext>
            </a:extLst>
          </p:cNvPr>
          <p:cNvSpPr>
            <a:spLocks noGrp="1"/>
          </p:cNvSpPr>
          <p:nvPr/>
        </p:nvSpPr>
        <p:spPr>
          <a:xfrm>
            <a:off x="7620000" y="2419350"/>
            <a:ext cx="2857500" cy="3238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BC2215F0-6999-470D-9176-2DE1F4DC247D}"/>
              </a:ext>
            </a:extLst>
          </p:cNvPr>
          <p:cNvSpPr>
            <a:spLocks noGrp="1"/>
          </p:cNvSpPr>
          <p:nvPr/>
        </p:nvSpPr>
        <p:spPr>
          <a:xfrm>
            <a:off x="7810500" y="251460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Kto jest właścicielem wydatków?</a:t>
            </a:r>
          </a:p>
        </p:txBody>
      </p:sp>
      <p:sp>
        <p:nvSpPr>
          <p:cNvPr id="13" name="">
            <a:extLst>
              <a:ext uri="{FF2B5EF4-FFF2-40B4-BE49-F238E27FC236}">
                <a16:creationId id="{5EA4893C-0E7B-48B3-9387-32DF1375BCDC}"/>
              </a:ext>
            </a:extLst>
          </p:cNvPr>
          <p:cNvSpPr>
            <a:spLocks noGrp="1"/>
          </p:cNvSpPr>
          <p:nvPr/>
        </p:nvSpPr>
        <p:spPr>
          <a:xfrm>
            <a:off x="819150" y="295275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4" name="">
            <a:extLst>
              <a:ext uri="{FF2B5EF4-FFF2-40B4-BE49-F238E27FC236}">
                <a16:creationId id="{4A328791-5DCD-472C-A101-3CFC1691E569}"/>
              </a:ext>
            </a:extLst>
          </p:cNvPr>
          <p:cNvSpPr>
            <a:spLocks noGrp="1"/>
          </p:cNvSpPr>
          <p:nvPr/>
        </p:nvSpPr>
        <p:spPr>
          <a:xfrm>
            <a:off x="876300" y="310515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Odbiór</a:t>
            </a:r>
          </a:p>
        </p:txBody>
      </p:sp>
      <p:sp>
        <p:nvSpPr>
          <p:cNvPr id="15" name="">
            <a:extLst>
              <a:ext uri="{FF2B5EF4-FFF2-40B4-BE49-F238E27FC236}">
                <a16:creationId id="{C54A22EB-A376-449F-AFAC-BA4BBA505207}"/>
              </a:ext>
            </a:extLst>
          </p:cNvPr>
          <p:cNvSpPr>
            <a:spLocks noGrp="1"/>
          </p:cNvSpPr>
          <p:nvPr/>
        </p:nvSpPr>
        <p:spPr>
          <a:xfrm>
            <a:off x="3257550" y="310515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kupiec, data, kwota, podatek, waluta</a:t>
            </a:r>
          </a:p>
        </p:txBody>
      </p:sp>
      <p:sp>
        <p:nvSpPr>
          <p:cNvPr id="16" name="">
            <a:extLst>
              <a:ext uri="{FF2B5EF4-FFF2-40B4-BE49-F238E27FC236}">
                <a16:creationId id="{E4C4E1FA-7D95-48D6-8315-B0247FA60472}"/>
              </a:ext>
            </a:extLst>
          </p:cNvPr>
          <p:cNvSpPr>
            <a:spLocks noGrp="1"/>
          </p:cNvSpPr>
          <p:nvPr/>
        </p:nvSpPr>
        <p:spPr>
          <a:xfrm>
            <a:off x="7620000" y="3048000"/>
            <a:ext cx="2857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7" name="">
            <a:extLst>
              <a:ext uri="{FF2B5EF4-FFF2-40B4-BE49-F238E27FC236}">
                <a16:creationId id="{2D765AAD-23EB-41CC-A60A-7B199DAC207E}"/>
              </a:ext>
            </a:extLst>
          </p:cNvPr>
          <p:cNvSpPr>
            <a:spLocks noGrp="1"/>
          </p:cNvSpPr>
          <p:nvPr/>
        </p:nvSpPr>
        <p:spPr>
          <a:xfrm>
            <a:off x="7810500" y="314325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Czy można temu ufać?</a:t>
            </a:r>
          </a:p>
        </p:txBody>
      </p:sp>
      <p:sp>
        <p:nvSpPr>
          <p:cNvPr id="18" name="">
            <a:extLst>
              <a:ext uri="{FF2B5EF4-FFF2-40B4-BE49-F238E27FC236}">
                <a16:creationId id="{B2654920-F5CB-4724-A475-94113AB338A6}"/>
              </a:ext>
            </a:extLst>
          </p:cNvPr>
          <p:cNvSpPr>
            <a:spLocks noGrp="1"/>
          </p:cNvSpPr>
          <p:nvPr/>
        </p:nvSpPr>
        <p:spPr>
          <a:xfrm>
            <a:off x="819150" y="358140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a16:creationId id="{211CA514-D377-4B3A-AFC9-AAE4AD48AC94}"/>
              </a:ext>
            </a:extLst>
          </p:cNvPr>
          <p:cNvSpPr>
            <a:spLocks noGrp="1"/>
          </p:cNvSpPr>
          <p:nvPr/>
        </p:nvSpPr>
        <p:spPr>
          <a:xfrm>
            <a:off x="876300" y="373380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Polityka</a:t>
            </a:r>
          </a:p>
        </p:txBody>
      </p:sp>
      <p:sp>
        <p:nvSpPr>
          <p:cNvPr id="20" name="">
            <a:extLst>
              <a:ext uri="{FF2B5EF4-FFF2-40B4-BE49-F238E27FC236}">
                <a16:creationId id="{9C273DD9-1237-490B-896A-6FD0D7B11065}"/>
              </a:ext>
            </a:extLst>
          </p:cNvPr>
          <p:cNvSpPr>
            <a:spLocks noGrp="1"/>
          </p:cNvSpPr>
          <p:nvPr/>
        </p:nvSpPr>
        <p:spPr>
          <a:xfrm>
            <a:off x="3257550" y="373380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limity, kategoria, zasady podróżowania, zezwolenia</a:t>
            </a:r>
          </a:p>
        </p:txBody>
      </p:sp>
      <p:sp>
        <p:nvSpPr>
          <p:cNvPr id="21" name="">
            <a:extLst>
              <a:ext uri="{FF2B5EF4-FFF2-40B4-BE49-F238E27FC236}">
                <a16:creationId id="{0AD63D1A-4A8F-4A75-B9E2-37CD7750BC29}"/>
              </a:ext>
            </a:extLst>
          </p:cNvPr>
          <p:cNvSpPr>
            <a:spLocks noGrp="1"/>
          </p:cNvSpPr>
          <p:nvPr/>
        </p:nvSpPr>
        <p:spPr>
          <a:xfrm>
            <a:off x="7620000" y="3676650"/>
            <a:ext cx="2857500" cy="3238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2" name="">
            <a:extLst>
              <a:ext uri="{FF2B5EF4-FFF2-40B4-BE49-F238E27FC236}">
                <a16:creationId id="{70514293-CD0F-4060-92AD-C712B4FD3A51}"/>
              </a:ext>
            </a:extLst>
          </p:cNvPr>
          <p:cNvSpPr>
            <a:spLocks noGrp="1"/>
          </p:cNvSpPr>
          <p:nvPr/>
        </p:nvSpPr>
        <p:spPr>
          <a:xfrm>
            <a:off x="7810500" y="377190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Czy wolno?</a:t>
            </a:r>
          </a:p>
        </p:txBody>
      </p:sp>
      <p:sp>
        <p:nvSpPr>
          <p:cNvPr id="23" name="">
            <a:extLst>
              <a:ext uri="{FF2B5EF4-FFF2-40B4-BE49-F238E27FC236}">
                <a16:creationId id="{B1C1A48D-FC7D-4D1F-AE37-EE91D2401226}"/>
              </a:ext>
            </a:extLst>
          </p:cNvPr>
          <p:cNvSpPr>
            <a:spLocks noGrp="1"/>
          </p:cNvSpPr>
          <p:nvPr/>
        </p:nvSpPr>
        <p:spPr>
          <a:xfrm>
            <a:off x="819150" y="421005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4" name="">
            <a:extLst>
              <a:ext uri="{FF2B5EF4-FFF2-40B4-BE49-F238E27FC236}">
                <a16:creationId id="{97303531-923B-4A60-B0D7-4244C7946BFA}"/>
              </a:ext>
            </a:extLst>
          </p:cNvPr>
          <p:cNvSpPr>
            <a:spLocks noGrp="1"/>
          </p:cNvSpPr>
          <p:nvPr/>
        </p:nvSpPr>
        <p:spPr>
          <a:xfrm>
            <a:off x="876300" y="436245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Wyjątek</a:t>
            </a:r>
          </a:p>
        </p:txBody>
      </p:sp>
      <p:sp>
        <p:nvSpPr>
          <p:cNvPr id="25" name="">
            <a:extLst>
              <a:ext uri="{FF2B5EF4-FFF2-40B4-BE49-F238E27FC236}">
                <a16:creationId id="{F2BABE67-7C52-4CD8-B432-DA129221584A}"/>
              </a:ext>
            </a:extLst>
          </p:cNvPr>
          <p:cNvSpPr>
            <a:spLocks noGrp="1"/>
          </p:cNvSpPr>
          <p:nvPr/>
        </p:nvSpPr>
        <p:spPr>
          <a:xfrm>
            <a:off x="3257550" y="436245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duplikat, brak paragonu, opłata podzielona</a:t>
            </a:r>
          </a:p>
        </p:txBody>
      </p:sp>
      <p:sp>
        <p:nvSpPr>
          <p:cNvPr id="26" name="">
            <a:extLst>
              <a:ext uri="{FF2B5EF4-FFF2-40B4-BE49-F238E27FC236}">
                <a16:creationId id="{61B26D72-D623-4FDE-9E29-8FFF84628CBB}"/>
              </a:ext>
            </a:extLst>
          </p:cNvPr>
          <p:cNvSpPr>
            <a:spLocks noGrp="1"/>
          </p:cNvSpPr>
          <p:nvPr/>
        </p:nvSpPr>
        <p:spPr>
          <a:xfrm>
            <a:off x="7620000" y="4305300"/>
            <a:ext cx="2857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7" name="">
            <a:extLst>
              <a:ext uri="{FF2B5EF4-FFF2-40B4-BE49-F238E27FC236}">
                <a16:creationId id="{D66DBB00-B578-45B9-96B9-E4387B7235B6}"/>
              </a:ext>
            </a:extLst>
          </p:cNvPr>
          <p:cNvSpPr>
            <a:spLocks noGrp="1"/>
          </p:cNvSpPr>
          <p:nvPr/>
        </p:nvSpPr>
        <p:spPr>
          <a:xfrm>
            <a:off x="7810500" y="440055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Co wymaga przeglądu?</a:t>
            </a:r>
          </a:p>
        </p:txBody>
      </p:sp>
      <p:sp>
        <p:nvSpPr>
          <p:cNvPr id="28" name="">
            <a:extLst>
              <a:ext uri="{FF2B5EF4-FFF2-40B4-BE49-F238E27FC236}">
                <a16:creationId id="{F0D1CEC7-A9BA-48E4-A0A4-41DC286239E9}"/>
              </a:ext>
            </a:extLst>
          </p:cNvPr>
          <p:cNvSpPr>
            <a:spLocks noGrp="1"/>
          </p:cNvSpPr>
          <p:nvPr/>
        </p:nvSpPr>
        <p:spPr>
          <a:xfrm>
            <a:off x="819150" y="483870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9" name="">
            <a:extLst>
              <a:ext uri="{FF2B5EF4-FFF2-40B4-BE49-F238E27FC236}">
                <a16:creationId id="{5C68772E-5FEB-48D8-B729-F12D2DE9E404}"/>
              </a:ext>
            </a:extLst>
          </p:cNvPr>
          <p:cNvSpPr>
            <a:spLocks noGrp="1"/>
          </p:cNvSpPr>
          <p:nvPr/>
        </p:nvSpPr>
        <p:spPr>
          <a:xfrm>
            <a:off x="876300" y="499110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Płatność</a:t>
            </a:r>
          </a:p>
        </p:txBody>
      </p:sp>
      <p:sp>
        <p:nvSpPr>
          <p:cNvPr id="30" name="">
            <a:extLst>
              <a:ext uri="{FF2B5EF4-FFF2-40B4-BE49-F238E27FC236}">
                <a16:creationId id="{714D16CD-C4ED-4E18-8A04-F24AB5ADDCD9}"/>
              </a:ext>
            </a:extLst>
          </p:cNvPr>
          <p:cNvSpPr>
            <a:spLocks noGrp="1"/>
          </p:cNvSpPr>
          <p:nvPr/>
        </p:nvSpPr>
        <p:spPr>
          <a:xfrm>
            <a:off x="3257550" y="499110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zatwierdzenie, zwrot kosztów, eksport księgowy</a:t>
            </a:r>
          </a:p>
        </p:txBody>
      </p:sp>
      <p:sp>
        <p:nvSpPr>
          <p:cNvPr id="31" name="">
            <a:extLst>
              <a:ext uri="{FF2B5EF4-FFF2-40B4-BE49-F238E27FC236}">
                <a16:creationId id="{7A0A6CC1-08D2-4B86-981B-BB7FC619AD8E}"/>
              </a:ext>
            </a:extLst>
          </p:cNvPr>
          <p:cNvSpPr>
            <a:spLocks noGrp="1"/>
          </p:cNvSpPr>
          <p:nvPr/>
        </p:nvSpPr>
        <p:spPr>
          <a:xfrm>
            <a:off x="7620000" y="4933950"/>
            <a:ext cx="2857500" cy="3238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32" name="">
            <a:extLst>
              <a:ext uri="{FF2B5EF4-FFF2-40B4-BE49-F238E27FC236}">
                <a16:creationId id="{5950C2F3-F46B-460D-8DDD-F8EBE53C597E}"/>
              </a:ext>
            </a:extLst>
          </p:cNvPr>
          <p:cNvSpPr>
            <a:spLocks noGrp="1"/>
          </p:cNvSpPr>
          <p:nvPr/>
        </p:nvSpPr>
        <p:spPr>
          <a:xfrm>
            <a:off x="7810500" y="502920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Czy można to opłacić?</a:t>
            </a:r>
          </a:p>
        </p:txBody>
      </p:sp>
      <p:sp>
        <p:nvSpPr>
          <p:cNvPr id="33" name="">
            <a:extLst>
              <a:ext uri="{FF2B5EF4-FFF2-40B4-BE49-F238E27FC236}">
                <a16:creationId id="{76B52B2C-5564-472B-914B-F418C1460AF3}"/>
              </a:ext>
            </a:extLst>
          </p:cNvPr>
          <p:cNvSpPr>
            <a:spLocks noGrp="1"/>
          </p:cNvSpPr>
          <p:nvPr/>
        </p:nvSpPr>
        <p:spPr>
          <a:xfrm>
            <a:off x="10668000" y="2476500"/>
            <a:ext cx="171450" cy="28384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4" name="">
            <a:extLst>
              <a:ext uri="{FF2B5EF4-FFF2-40B4-BE49-F238E27FC236}">
                <a16:creationId id="{FC9ED2AB-A18F-4B65-8FAC-63DE02247553}"/>
              </a:ext>
            </a:extLst>
          </p:cNvPr>
          <p:cNvSpPr>
            <a:spLocks noGrp="1"/>
          </p:cNvSpPr>
          <p:nvPr/>
        </p:nvSpPr>
        <p:spPr>
          <a:xfrm>
            <a:off x="10972800" y="3200400"/>
            <a:ext cx="323850" cy="12573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75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Filtrowane wyjątki</a:t>
            </a:r>
          </a:p>
        </p:txBody>
      </p:sp>
      <p:sp>
        <p:nvSpPr>
          <p:cNvPr id="35" name="">
            <a:extLst>
              <a:ext uri="{FF2B5EF4-FFF2-40B4-BE49-F238E27FC236}">
                <a16:creationId id="{BE95DF54-5194-4D66-BE48-1A4F8BEAEFFF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6" name="">
            <a:extLst>
              <a:ext uri="{FF2B5EF4-FFF2-40B4-BE49-F238E27FC236}">
                <a16:creationId id="{5421BF01-08C0-478C-B4A7-12BFE475E0DA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Automatyzacja finansów | ActiveMotion.ai</a:t>
            </a:r>
          </a:p>
        </p:txBody>
      </p:sp>
      <p:sp>
        <p:nvSpPr>
          <p:cNvPr id="37" name="">
            <a:extLst>
              <a:ext uri="{FF2B5EF4-FFF2-40B4-BE49-F238E27FC236}">
                <a16:creationId id="{982DEC09-2868-45AD-9E60-A03348E6A534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</p:spTree>
    <p:extLst>
      <p:ext uri="{BB962C8B-B14F-4D97-AF65-F5344CB8AC3E}">
        <p14:creationId val="1462323780"/>
      </p:ext>
    </p:extLst>
  </p:cSld>
</p:sld>
</file>

<file path=ppt/slides/slide4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77495524-EF6A-43AE-B15D-26487D3DE2EB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A5607573-F68F-4C8D-9F45-64DB24B4C0F1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5A56C842-4371-4BE4-9C44-AA974A7A20CB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334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ŚCIEŻKA ZARZĄDZANIA</a:t>
            </a:r>
          </a:p>
        </p:txBody>
      </p:sp>
      <p:sp>
        <p:nvSpPr>
          <p:cNvPr id="4" name="">
            <a:extLst>
              <a:ext uri="{FF2B5EF4-FFF2-40B4-BE49-F238E27FC236}">
                <a16:creationId id="{0E1F22C4-C7F8-4E1E-92D8-13BD8CB64A31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8572500" cy="933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Ważność określa ścieżkę, właściciela i reakcję sterowania.</a:t>
            </a:r>
          </a:p>
        </p:txBody>
      </p:sp>
      <p:sp>
        <p:nvSpPr>
          <p:cNvPr id="5" name="">
            <a:extLst>
              <a:ext uri="{FF2B5EF4-FFF2-40B4-BE49-F238E27FC236}">
                <a16:creationId id="{033AE185-FC02-4B5C-90B6-725FAEC374DC}"/>
              </a:ext>
            </a:extLst>
          </p:cNvPr>
          <p:cNvSpPr>
            <a:spLocks noGrp="1"/>
          </p:cNvSpPr>
          <p:nvPr/>
        </p:nvSpPr>
        <p:spPr>
          <a:xfrm>
            <a:off x="876300" y="2324100"/>
            <a:ext cx="2781300" cy="2724150"/>
          </a:xfrm>
          <a:prstGeom prst="rect">
            <a:avLst/>
          </a:prstGeom>
          <a:solidFill>
            <a:srgbClr val="FFFDF8"/>
          </a:solidFill>
          <a:ln w="19050">
            <a:solidFill>
              <a:srgbClr val="15803D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F1D69951-FB39-4EFF-AEEC-797B97A90283}"/>
              </a:ext>
            </a:extLst>
          </p:cNvPr>
          <p:cNvSpPr>
            <a:spLocks noGrp="1"/>
          </p:cNvSpPr>
          <p:nvPr/>
        </p:nvSpPr>
        <p:spPr>
          <a:xfrm>
            <a:off x="1143000" y="2647950"/>
            <a:ext cx="2095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15803D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15803D"/>
                </a:solidFill>
                <a:latin typeface="Georgia"/>
                <a:ea typeface="Georgia"/>
                <a:cs typeface="Georgia"/>
              </a:rPr>
              <a:t>Automatyczne zatwierdzanie</a:t>
            </a:r>
          </a:p>
        </p:txBody>
      </p:sp>
      <p:sp>
        <p:nvSpPr>
          <p:cNvPr id="7" name="">
            <a:extLst>
              <a:ext uri="{FF2B5EF4-FFF2-40B4-BE49-F238E27FC236}">
                <a16:creationId id="{5BD2EC93-3906-483D-8FEF-881DFC96C9F3}"/>
              </a:ext>
            </a:extLst>
          </p:cNvPr>
          <p:cNvSpPr>
            <a:spLocks noGrp="1"/>
          </p:cNvSpPr>
          <p:nvPr/>
        </p:nvSpPr>
        <p:spPr>
          <a:xfrm>
            <a:off x="1162050" y="3257550"/>
            <a:ext cx="2133600" cy="4762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Kompletny paragon i zgodny</a:t>
            </a:r>
          </a:p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roszczenie</a:t>
            </a:r>
          </a:p>
        </p:txBody>
      </p:sp>
      <p:sp>
        <p:nvSpPr>
          <p:cNvPr id="8" name="">
            <a:extLst>
              <a:ext uri="{FF2B5EF4-FFF2-40B4-BE49-F238E27FC236}">
                <a16:creationId id="{B7371E26-9DF4-425E-99C0-9E3177CA9C1C}"/>
              </a:ext>
            </a:extLst>
          </p:cNvPr>
          <p:cNvSpPr>
            <a:spLocks noGrp="1"/>
          </p:cNvSpPr>
          <p:nvPr/>
        </p:nvSpPr>
        <p:spPr>
          <a:xfrm>
            <a:off x="1162050" y="4038600"/>
            <a:ext cx="21907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9" name="">
            <a:extLst>
              <a:ext uri="{FF2B5EF4-FFF2-40B4-BE49-F238E27FC236}">
                <a16:creationId id="{89A42A50-CCA9-4265-8ACE-4F42E68ACBEF}"/>
              </a:ext>
            </a:extLst>
          </p:cNvPr>
          <p:cNvSpPr>
            <a:spLocks noGrp="1"/>
          </p:cNvSpPr>
          <p:nvPr/>
        </p:nvSpPr>
        <p:spPr>
          <a:xfrm>
            <a:off x="1162050" y="4286250"/>
            <a:ext cx="1524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38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38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Trasa</a:t>
            </a:r>
          </a:p>
        </p:txBody>
      </p:sp>
      <p:sp>
        <p:nvSpPr>
          <p:cNvPr id="10" name="">
            <a:extLst>
              <a:ext uri="{FF2B5EF4-FFF2-40B4-BE49-F238E27FC236}">
                <a16:creationId id="{9298E552-C3CC-4FFC-8221-A44D3EE4A06E}"/>
              </a:ext>
            </a:extLst>
          </p:cNvPr>
          <p:cNvSpPr>
            <a:spLocks noGrp="1"/>
          </p:cNvSpPr>
          <p:nvPr/>
        </p:nvSpPr>
        <p:spPr>
          <a:xfrm>
            <a:off x="1162050" y="4514850"/>
            <a:ext cx="20955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Kolejka do zwrotu pieniędzy</a:t>
            </a:r>
          </a:p>
        </p:txBody>
      </p:sp>
      <p:sp>
        <p:nvSpPr>
          <p:cNvPr id="11" name="">
            <a:extLst>
              <a:ext uri="{FF2B5EF4-FFF2-40B4-BE49-F238E27FC236}">
                <a16:creationId id="{A553DA8B-A682-45E4-9C37-514B5929F760}"/>
              </a:ext>
            </a:extLst>
          </p:cNvPr>
          <p:cNvSpPr>
            <a:spLocks noGrp="1"/>
          </p:cNvSpPr>
          <p:nvPr/>
        </p:nvSpPr>
        <p:spPr>
          <a:xfrm>
            <a:off x="4324350" y="2324100"/>
            <a:ext cx="2781300" cy="2724150"/>
          </a:xfrm>
          <a:prstGeom prst="rect">
            <a:avLst/>
          </a:prstGeom>
          <a:solidFill>
            <a:srgbClr val="FFFDF8"/>
          </a:solidFill>
          <a:ln w="19050">
            <a:solidFill>
              <a:srgbClr val="F97316"/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8258A827-4978-46B0-B398-0069B86452BA}"/>
              </a:ext>
            </a:extLst>
          </p:cNvPr>
          <p:cNvSpPr>
            <a:spLocks noGrp="1"/>
          </p:cNvSpPr>
          <p:nvPr/>
        </p:nvSpPr>
        <p:spPr>
          <a:xfrm>
            <a:off x="4591050" y="2647950"/>
            <a:ext cx="2095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Recenzja menedżera</a:t>
            </a:r>
          </a:p>
        </p:txBody>
      </p:sp>
      <p:sp>
        <p:nvSpPr>
          <p:cNvPr id="13" name="">
            <a:extLst>
              <a:ext uri="{FF2B5EF4-FFF2-40B4-BE49-F238E27FC236}">
                <a16:creationId id="{5624C0A6-A902-417E-9DD8-D3D196C721A0}"/>
              </a:ext>
            </a:extLst>
          </p:cNvPr>
          <p:cNvSpPr>
            <a:spLocks noGrp="1"/>
          </p:cNvSpPr>
          <p:nvPr/>
        </p:nvSpPr>
        <p:spPr>
          <a:xfrm>
            <a:off x="4610100" y="3257550"/>
            <a:ext cx="2133600" cy="4762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Budżet, projekt lub kategoria</a:t>
            </a:r>
          </a:p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wymaga zgody</a:t>
            </a:r>
          </a:p>
        </p:txBody>
      </p:sp>
      <p:sp>
        <p:nvSpPr>
          <p:cNvPr id="14" name="">
            <a:extLst>
              <a:ext uri="{FF2B5EF4-FFF2-40B4-BE49-F238E27FC236}">
                <a16:creationId id="{CFE10304-2953-427B-A167-CB4248623F50}"/>
              </a:ext>
            </a:extLst>
          </p:cNvPr>
          <p:cNvSpPr>
            <a:spLocks noGrp="1"/>
          </p:cNvSpPr>
          <p:nvPr/>
        </p:nvSpPr>
        <p:spPr>
          <a:xfrm>
            <a:off x="4610100" y="4038600"/>
            <a:ext cx="21907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5" name="">
            <a:extLst>
              <a:ext uri="{FF2B5EF4-FFF2-40B4-BE49-F238E27FC236}">
                <a16:creationId id="{B630ABA3-4B44-48F8-B0C2-00979DA9AD84}"/>
              </a:ext>
            </a:extLst>
          </p:cNvPr>
          <p:cNvSpPr>
            <a:spLocks noGrp="1"/>
          </p:cNvSpPr>
          <p:nvPr/>
        </p:nvSpPr>
        <p:spPr>
          <a:xfrm>
            <a:off x="4610100" y="4286250"/>
            <a:ext cx="1524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38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38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Trasa</a:t>
            </a:r>
          </a:p>
        </p:txBody>
      </p:sp>
      <p:sp>
        <p:nvSpPr>
          <p:cNvPr id="16" name="">
            <a:extLst>
              <a:ext uri="{FF2B5EF4-FFF2-40B4-BE49-F238E27FC236}">
                <a16:creationId id="{342F5C83-2400-43CD-A28C-255EB35CB80C}"/>
              </a:ext>
            </a:extLst>
          </p:cNvPr>
          <p:cNvSpPr>
            <a:spLocks noGrp="1"/>
          </p:cNvSpPr>
          <p:nvPr/>
        </p:nvSpPr>
        <p:spPr>
          <a:xfrm>
            <a:off x="4610100" y="4514850"/>
            <a:ext cx="20955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Menedżer liniowy</a:t>
            </a:r>
          </a:p>
        </p:txBody>
      </p:sp>
      <p:sp>
        <p:nvSpPr>
          <p:cNvPr id="17" name="">
            <a:extLst>
              <a:ext uri="{FF2B5EF4-FFF2-40B4-BE49-F238E27FC236}">
                <a16:creationId id="{0F8B0092-4C77-40CB-A07B-D7AB79BE4BC3}"/>
              </a:ext>
            </a:extLst>
          </p:cNvPr>
          <p:cNvSpPr>
            <a:spLocks noGrp="1"/>
          </p:cNvSpPr>
          <p:nvPr/>
        </p:nvSpPr>
        <p:spPr>
          <a:xfrm>
            <a:off x="7772400" y="2324100"/>
            <a:ext cx="2781300" cy="2724150"/>
          </a:xfrm>
          <a:prstGeom prst="rect">
            <a:avLst/>
          </a:prstGeom>
          <a:solidFill>
            <a:srgbClr val="FFFDF8"/>
          </a:solidFill>
          <a:ln w="19050">
            <a:solidFill>
              <a:srgbClr val="B91C1C"/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C675CEEA-08CB-484C-892C-C540B7277B90}"/>
              </a:ext>
            </a:extLst>
          </p:cNvPr>
          <p:cNvSpPr>
            <a:spLocks noGrp="1"/>
          </p:cNvSpPr>
          <p:nvPr/>
        </p:nvSpPr>
        <p:spPr>
          <a:xfrm>
            <a:off x="8039100" y="2647950"/>
            <a:ext cx="2095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B91C1C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B91C1C"/>
                </a:solidFill>
                <a:latin typeface="Georgia"/>
                <a:ea typeface="Georgia"/>
                <a:cs typeface="Georgia"/>
              </a:rPr>
              <a:t>Audyt</a:t>
            </a:r>
          </a:p>
        </p:txBody>
      </p:sp>
      <p:sp>
        <p:nvSpPr>
          <p:cNvPr id="19" name="">
            <a:extLst>
              <a:ext uri="{FF2B5EF4-FFF2-40B4-BE49-F238E27FC236}">
                <a16:creationId id="{F841702E-2F94-4A72-8BA6-42A66953797C}"/>
              </a:ext>
            </a:extLst>
          </p:cNvPr>
          <p:cNvSpPr>
            <a:spLocks noGrp="1"/>
          </p:cNvSpPr>
          <p:nvPr/>
        </p:nvSpPr>
        <p:spPr>
          <a:xfrm>
            <a:off x="8058150" y="3257550"/>
            <a:ext cx="2133600" cy="4762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Duplikat, brakujący dowód lub</a:t>
            </a:r>
          </a:p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nietypowy wzór</a:t>
            </a:r>
          </a:p>
        </p:txBody>
      </p:sp>
      <p:sp>
        <p:nvSpPr>
          <p:cNvPr id="20" name="">
            <a:extLst>
              <a:ext uri="{FF2B5EF4-FFF2-40B4-BE49-F238E27FC236}">
                <a16:creationId id="{99E6EFEB-31E3-4BC3-A8AF-7A44AB5F6B0F}"/>
              </a:ext>
            </a:extLst>
          </p:cNvPr>
          <p:cNvSpPr>
            <a:spLocks noGrp="1"/>
          </p:cNvSpPr>
          <p:nvPr/>
        </p:nvSpPr>
        <p:spPr>
          <a:xfrm>
            <a:off x="8058150" y="4038600"/>
            <a:ext cx="21907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1" name="">
            <a:extLst>
              <a:ext uri="{FF2B5EF4-FFF2-40B4-BE49-F238E27FC236}">
                <a16:creationId id="{FCBCBE46-2327-4692-ABBB-9A41376A414B}"/>
              </a:ext>
            </a:extLst>
          </p:cNvPr>
          <p:cNvSpPr>
            <a:spLocks noGrp="1"/>
          </p:cNvSpPr>
          <p:nvPr/>
        </p:nvSpPr>
        <p:spPr>
          <a:xfrm>
            <a:off x="8058150" y="4286250"/>
            <a:ext cx="1524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38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38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Trasa</a:t>
            </a:r>
          </a:p>
        </p:txBody>
      </p:sp>
      <p:sp>
        <p:nvSpPr>
          <p:cNvPr id="22" name="">
            <a:extLst>
              <a:ext uri="{FF2B5EF4-FFF2-40B4-BE49-F238E27FC236}">
                <a16:creationId id="{39D051C8-3301-4731-92FB-7E35659CD20B}"/>
              </a:ext>
            </a:extLst>
          </p:cNvPr>
          <p:cNvSpPr>
            <a:spLocks noGrp="1"/>
          </p:cNvSpPr>
          <p:nvPr/>
        </p:nvSpPr>
        <p:spPr>
          <a:xfrm>
            <a:off x="8058150" y="4514850"/>
            <a:ext cx="20955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Kontrola finansów</a:t>
            </a:r>
          </a:p>
        </p:txBody>
      </p:sp>
      <p:sp>
        <p:nvSpPr>
          <p:cNvPr id="23" name="">
            <a:extLst>
              <a:ext uri="{FF2B5EF4-FFF2-40B4-BE49-F238E27FC236}">
                <a16:creationId id="{11BA314F-9772-4C09-9C79-0F078CD05D26}"/>
              </a:ext>
            </a:extLst>
          </p:cNvPr>
          <p:cNvSpPr>
            <a:spLocks noGrp="1"/>
          </p:cNvSpPr>
          <p:nvPr/>
        </p:nvSpPr>
        <p:spPr>
          <a:xfrm>
            <a:off x="1695450" y="5562600"/>
            <a:ext cx="87630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135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Spójne trasowanie zapewnia dobrą kontrolę bez spowalniania czystej pracy.</a:t>
            </a:r>
          </a:p>
        </p:txBody>
      </p:sp>
      <p:sp>
        <p:nvSpPr>
          <p:cNvPr id="24" name="">
            <a:extLst>
              <a:ext uri="{FF2B5EF4-FFF2-40B4-BE49-F238E27FC236}">
                <a16:creationId id="{5504D117-8C00-4EDB-96FF-46B1A5DFBB4B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D668542D-6E39-4AF9-88D9-0D6137BFC74A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Automatyzacja finansów | ActiveMotion.ai</a:t>
            </a:r>
          </a:p>
        </p:txBody>
      </p:sp>
      <p:sp>
        <p:nvSpPr>
          <p:cNvPr id="26" name="">
            <a:extLst>
              <a:ext uri="{FF2B5EF4-FFF2-40B4-BE49-F238E27FC236}">
                <a16:creationId id="{AB102ECB-9275-4DA4-9A4A-AD0ABAAD2DDB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</p:spTree>
    <p:extLst>
      <p:ext uri="{BB962C8B-B14F-4D97-AF65-F5344CB8AC3E}">
        <p14:creationId val="2109563403"/>
      </p:ext>
    </p:extLst>
  </p:cSld>
</p:sld>
</file>

<file path=ppt/slides/slide5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97455328-7916-4F6F-8CBC-47E6223788C4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BEFACB3D-2395-4908-B342-BB42CB3FB999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393D8260-53B4-4E0E-B187-9B27D0C03B8C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334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PAKIET DECYZJI</a:t>
            </a:r>
          </a:p>
        </p:txBody>
      </p:sp>
      <p:sp>
        <p:nvSpPr>
          <p:cNvPr id="4" name="">
            <a:extLst>
              <a:ext uri="{FF2B5EF4-FFF2-40B4-BE49-F238E27FC236}">
                <a16:creationId id="{0A97807C-1458-49E3-A2CF-5A1640A496B3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8572500" cy="933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Pakiet finansowy zapewnia recenzentom kontekst niezbędny do szybkiego działania.</a:t>
            </a:r>
          </a:p>
        </p:txBody>
      </p:sp>
      <p:sp>
        <p:nvSpPr>
          <p:cNvPr id="5" name="">
            <a:extLst>
              <a:ext uri="{FF2B5EF4-FFF2-40B4-BE49-F238E27FC236}">
                <a16:creationId id="{5AF8A8C7-BBB4-4B9E-BD91-9D22CA5C03FC}"/>
              </a:ext>
            </a:extLst>
          </p:cNvPr>
          <p:cNvSpPr>
            <a:spLocks noGrp="1"/>
          </p:cNvSpPr>
          <p:nvPr/>
        </p:nvSpPr>
        <p:spPr>
          <a:xfrm>
            <a:off x="876300" y="2247900"/>
            <a:ext cx="6438900" cy="323850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B12F3192-B817-4E45-BC10-094826BBA158}"/>
              </a:ext>
            </a:extLst>
          </p:cNvPr>
          <p:cNvSpPr>
            <a:spLocks noGrp="1"/>
          </p:cNvSpPr>
          <p:nvPr/>
        </p:nvSpPr>
        <p:spPr>
          <a:xfrm>
            <a:off x="1181100" y="2552700"/>
            <a:ext cx="28575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3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Pakiet decyzji finansowych</a:t>
            </a:r>
          </a:p>
        </p:txBody>
      </p:sp>
      <p:sp>
        <p:nvSpPr>
          <p:cNvPr id="7" name="">
            <a:extLst>
              <a:ext uri="{FF2B5EF4-FFF2-40B4-BE49-F238E27FC236}">
                <a16:creationId id="{E49A686E-2B7A-4300-8951-0D253C5A0D8C}"/>
              </a:ext>
            </a:extLst>
          </p:cNvPr>
          <p:cNvSpPr>
            <a:spLocks noGrp="1"/>
          </p:cNvSpPr>
          <p:nvPr/>
        </p:nvSpPr>
        <p:spPr>
          <a:xfrm>
            <a:off x="1200150" y="31242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8" name="">
            <a:extLst>
              <a:ext uri="{FF2B5EF4-FFF2-40B4-BE49-F238E27FC236}">
                <a16:creationId id="{159836BB-681F-4B12-978E-90874503583C}"/>
              </a:ext>
            </a:extLst>
          </p:cNvPr>
          <p:cNvSpPr>
            <a:spLocks noGrp="1"/>
          </p:cNvSpPr>
          <p:nvPr/>
        </p:nvSpPr>
        <p:spPr>
          <a:xfrm>
            <a:off x="1695450" y="31242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Podsumowanie roszczenia</a:t>
            </a:r>
          </a:p>
        </p:txBody>
      </p:sp>
      <p:sp>
        <p:nvSpPr>
          <p:cNvPr id="9" name="">
            <a:extLst>
              <a:ext uri="{FF2B5EF4-FFF2-40B4-BE49-F238E27FC236}">
                <a16:creationId id="{B24FD102-EA72-4A55-9B80-423CF69DFC3C}"/>
              </a:ext>
            </a:extLst>
          </p:cNvPr>
          <p:cNvSpPr>
            <a:spLocks noGrp="1"/>
          </p:cNvSpPr>
          <p:nvPr/>
        </p:nvSpPr>
        <p:spPr>
          <a:xfrm>
            <a:off x="3524250" y="31242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Pracownik, kategoria, sprzedawca, kwota i</a:t>
            </a:r>
          </a:p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projekt</a:t>
            </a:r>
          </a:p>
        </p:txBody>
      </p:sp>
      <p:sp>
        <p:nvSpPr>
          <p:cNvPr id="10" name="">
            <a:extLst>
              <a:ext uri="{FF2B5EF4-FFF2-40B4-BE49-F238E27FC236}">
                <a16:creationId id="{E5E4641D-63BE-4E4A-B43B-DD3BF0466C8B}"/>
              </a:ext>
            </a:extLst>
          </p:cNvPr>
          <p:cNvSpPr>
            <a:spLocks noGrp="1"/>
          </p:cNvSpPr>
          <p:nvPr/>
        </p:nvSpPr>
        <p:spPr>
          <a:xfrm>
            <a:off x="1200150" y="36195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1" name="">
            <a:extLst>
              <a:ext uri="{FF2B5EF4-FFF2-40B4-BE49-F238E27FC236}">
                <a16:creationId id="{9968AE6B-C6E8-4404-8025-7D7B09766E1B}"/>
              </a:ext>
            </a:extLst>
          </p:cNvPr>
          <p:cNvSpPr>
            <a:spLocks noGrp="1"/>
          </p:cNvSpPr>
          <p:nvPr/>
        </p:nvSpPr>
        <p:spPr>
          <a:xfrm>
            <a:off x="1695450" y="36195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Wynik polityki</a:t>
            </a:r>
          </a:p>
        </p:txBody>
      </p:sp>
      <p:sp>
        <p:nvSpPr>
          <p:cNvPr id="12" name="">
            <a:extLst>
              <a:ext uri="{FF2B5EF4-FFF2-40B4-BE49-F238E27FC236}">
                <a16:creationId id="{CF5BE2C3-BB58-40D1-9B45-4BA5E92C64FF}"/>
              </a:ext>
            </a:extLst>
          </p:cNvPr>
          <p:cNvSpPr>
            <a:spLocks noGrp="1"/>
          </p:cNvSpPr>
          <p:nvPr/>
        </p:nvSpPr>
        <p:spPr>
          <a:xfrm>
            <a:off x="3524250" y="36195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Zastosowano regułę, próg, wyjątek i</a:t>
            </a:r>
          </a:p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pewność siebie</a:t>
            </a:r>
          </a:p>
        </p:txBody>
      </p:sp>
      <p:sp>
        <p:nvSpPr>
          <p:cNvPr id="13" name="">
            <a:extLst>
              <a:ext uri="{FF2B5EF4-FFF2-40B4-BE49-F238E27FC236}">
                <a16:creationId id="{64FEC44D-E444-43D1-88D1-C7D2E6735D18}"/>
              </a:ext>
            </a:extLst>
          </p:cNvPr>
          <p:cNvSpPr>
            <a:spLocks noGrp="1"/>
          </p:cNvSpPr>
          <p:nvPr/>
        </p:nvSpPr>
        <p:spPr>
          <a:xfrm>
            <a:off x="1200150" y="41148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15803D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15803D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14" name="">
            <a:extLst>
              <a:ext uri="{FF2B5EF4-FFF2-40B4-BE49-F238E27FC236}">
                <a16:creationId id="{DFAE4B39-91CA-4B61-A998-66D3D6B43487}"/>
              </a:ext>
            </a:extLst>
          </p:cNvPr>
          <p:cNvSpPr>
            <a:spLocks noGrp="1"/>
          </p:cNvSpPr>
          <p:nvPr/>
        </p:nvSpPr>
        <p:spPr>
          <a:xfrm>
            <a:off x="1695450" y="41148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Dowody</a:t>
            </a:r>
          </a:p>
        </p:txBody>
      </p:sp>
      <p:sp>
        <p:nvSpPr>
          <p:cNvPr id="15" name="">
            <a:extLst>
              <a:ext uri="{FF2B5EF4-FFF2-40B4-BE49-F238E27FC236}">
                <a16:creationId id="{AF387B1B-866B-4951-8A31-3E1C563ADEE7}"/>
              </a:ext>
            </a:extLst>
          </p:cNvPr>
          <p:cNvSpPr>
            <a:spLocks noGrp="1"/>
          </p:cNvSpPr>
          <p:nvPr/>
        </p:nvSpPr>
        <p:spPr>
          <a:xfrm>
            <a:off x="3524250" y="41148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Obraz paragonu, podawanie karty, zatwierdzenie i notatki</a:t>
            </a:r>
          </a:p>
        </p:txBody>
      </p:sp>
      <p:sp>
        <p:nvSpPr>
          <p:cNvPr id="16" name="">
            <a:extLst>
              <a:ext uri="{FF2B5EF4-FFF2-40B4-BE49-F238E27FC236}">
                <a16:creationId id="{9CC42B2A-D51B-4497-9BDA-EECC20C3134F}"/>
              </a:ext>
            </a:extLst>
          </p:cNvPr>
          <p:cNvSpPr>
            <a:spLocks noGrp="1"/>
          </p:cNvSpPr>
          <p:nvPr/>
        </p:nvSpPr>
        <p:spPr>
          <a:xfrm>
            <a:off x="1200150" y="46101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  <p:sp>
        <p:nvSpPr>
          <p:cNvPr id="17" name="">
            <a:extLst>
              <a:ext uri="{FF2B5EF4-FFF2-40B4-BE49-F238E27FC236}">
                <a16:creationId id="{87CCE6C0-C0AB-4A58-A25E-9808B9E5F206}"/>
              </a:ext>
            </a:extLst>
          </p:cNvPr>
          <p:cNvSpPr>
            <a:spLocks noGrp="1"/>
          </p:cNvSpPr>
          <p:nvPr/>
        </p:nvSpPr>
        <p:spPr>
          <a:xfrm>
            <a:off x="1695450" y="46101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Akcja płatnicza</a:t>
            </a:r>
          </a:p>
        </p:txBody>
      </p:sp>
      <p:sp>
        <p:nvSpPr>
          <p:cNvPr id="18" name="">
            <a:extLst>
              <a:ext uri="{FF2B5EF4-FFF2-40B4-BE49-F238E27FC236}">
                <a16:creationId id="{E5AD21EF-FC07-46C2-A479-01B9072EEAB1}"/>
              </a:ext>
            </a:extLst>
          </p:cNvPr>
          <p:cNvSpPr>
            <a:spLocks noGrp="1"/>
          </p:cNvSpPr>
          <p:nvPr/>
        </p:nvSpPr>
        <p:spPr>
          <a:xfrm>
            <a:off x="3524250" y="46101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Zatwierdzanie, odrzucanie, poprawianie, zwracanie kosztów lub audytowanie</a:t>
            </a:r>
          </a:p>
        </p:txBody>
      </p:sp>
      <p:sp>
        <p:nvSpPr>
          <p:cNvPr id="19" name="">
            <a:extLst>
              <a:ext uri="{FF2B5EF4-FFF2-40B4-BE49-F238E27FC236}">
                <a16:creationId id="{EAE957F2-8D5B-498B-AFCB-BA6DADCA5C6B}"/>
              </a:ext>
            </a:extLst>
          </p:cNvPr>
          <p:cNvSpPr>
            <a:spLocks noGrp="1"/>
          </p:cNvSpPr>
          <p:nvPr/>
        </p:nvSpPr>
        <p:spPr>
          <a:xfrm>
            <a:off x="7772400" y="2247900"/>
            <a:ext cx="2705100" cy="3238500"/>
          </a:xfrm>
          <a:prstGeom prst="rect">
            <a:avLst/>
          </a:prstGeom>
          <a:solidFill>
            <a:srgbClr val="171614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0" name="">
            <a:extLst>
              <a:ext uri="{FF2B5EF4-FFF2-40B4-BE49-F238E27FC236}">
                <a16:creationId id="{4F057F5C-52F7-4554-A0FE-CEAC02E664FE}"/>
              </a:ext>
            </a:extLst>
          </p:cNvPr>
          <p:cNvSpPr>
            <a:spLocks noGrp="1"/>
          </p:cNvSpPr>
          <p:nvPr/>
        </p:nvSpPr>
        <p:spPr>
          <a:xfrm>
            <a:off x="8077200" y="2571750"/>
            <a:ext cx="1524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Obiektyw recenzenta</a:t>
            </a:r>
          </a:p>
        </p:txBody>
      </p:sp>
      <p:sp>
        <p:nvSpPr>
          <p:cNvPr id="21" name="">
            <a:extLst>
              <a:ext uri="{FF2B5EF4-FFF2-40B4-BE49-F238E27FC236}">
                <a16:creationId id="{DC3E28FF-F76C-4E9D-AEC9-E3CB867F1A91}"/>
              </a:ext>
            </a:extLst>
          </p:cNvPr>
          <p:cNvSpPr>
            <a:spLocks noGrp="1"/>
          </p:cNvSpPr>
          <p:nvPr/>
        </p:nvSpPr>
        <p:spPr>
          <a:xfrm>
            <a:off x="8077200" y="300990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2" name="">
            <a:extLst>
              <a:ext uri="{FF2B5EF4-FFF2-40B4-BE49-F238E27FC236}">
                <a16:creationId id="{269666EC-9404-4872-BD5A-B0C1C8E42480}"/>
              </a:ext>
            </a:extLst>
          </p:cNvPr>
          <p:cNvSpPr>
            <a:spLocks noGrp="1"/>
          </p:cNvSpPr>
          <p:nvPr/>
        </p:nvSpPr>
        <p:spPr>
          <a:xfrm>
            <a:off x="8077200" y="310515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Uderzenie</a:t>
            </a:r>
          </a:p>
        </p:txBody>
      </p:sp>
      <p:sp>
        <p:nvSpPr>
          <p:cNvPr id="23" name="">
            <a:extLst>
              <a:ext uri="{FF2B5EF4-FFF2-40B4-BE49-F238E27FC236}">
                <a16:creationId id="{8B941CB2-0FF9-4EC6-A550-D5F4EC97114C}"/>
              </a:ext>
            </a:extLst>
          </p:cNvPr>
          <p:cNvSpPr>
            <a:spLocks noGrp="1"/>
          </p:cNvSpPr>
          <p:nvPr/>
        </p:nvSpPr>
        <p:spPr>
          <a:xfrm>
            <a:off x="9144000" y="310515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Znane</a:t>
            </a:r>
          </a:p>
        </p:txBody>
      </p:sp>
      <p:sp>
        <p:nvSpPr>
          <p:cNvPr id="24" name="">
            <a:extLst>
              <a:ext uri="{FF2B5EF4-FFF2-40B4-BE49-F238E27FC236}">
                <a16:creationId id="{CC73665F-6B25-47DE-9A4B-A7EF7BC0A11F}"/>
              </a:ext>
            </a:extLst>
          </p:cNvPr>
          <p:cNvSpPr>
            <a:spLocks noGrp="1"/>
          </p:cNvSpPr>
          <p:nvPr/>
        </p:nvSpPr>
        <p:spPr>
          <a:xfrm>
            <a:off x="8077200" y="344805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CB80D2D1-3A4F-4096-97D2-09288EE0D1C5}"/>
              </a:ext>
            </a:extLst>
          </p:cNvPr>
          <p:cNvSpPr>
            <a:spLocks noGrp="1"/>
          </p:cNvSpPr>
          <p:nvPr/>
        </p:nvSpPr>
        <p:spPr>
          <a:xfrm>
            <a:off x="8077200" y="354330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Właściciel</a:t>
            </a:r>
          </a:p>
        </p:txBody>
      </p:sp>
      <p:sp>
        <p:nvSpPr>
          <p:cNvPr id="26" name="">
            <a:extLst>
              <a:ext uri="{FF2B5EF4-FFF2-40B4-BE49-F238E27FC236}">
                <a16:creationId id="{6F4BF0AB-5A07-4660-A678-745896DA8EB5}"/>
              </a:ext>
            </a:extLst>
          </p:cNvPr>
          <p:cNvSpPr>
            <a:spLocks noGrp="1"/>
          </p:cNvSpPr>
          <p:nvPr/>
        </p:nvSpPr>
        <p:spPr>
          <a:xfrm>
            <a:off x="9144000" y="354330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Nazwany</a:t>
            </a:r>
          </a:p>
        </p:txBody>
      </p:sp>
      <p:sp>
        <p:nvSpPr>
          <p:cNvPr id="27" name="">
            <a:extLst>
              <a:ext uri="{FF2B5EF4-FFF2-40B4-BE49-F238E27FC236}">
                <a16:creationId id="{6DB10458-D6C9-453B-A3A9-34539A944895}"/>
              </a:ext>
            </a:extLst>
          </p:cNvPr>
          <p:cNvSpPr>
            <a:spLocks noGrp="1"/>
          </p:cNvSpPr>
          <p:nvPr/>
        </p:nvSpPr>
        <p:spPr>
          <a:xfrm>
            <a:off x="8077200" y="388620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8" name="">
            <a:extLst>
              <a:ext uri="{FF2B5EF4-FFF2-40B4-BE49-F238E27FC236}">
                <a16:creationId id="{708D0990-8E01-450A-ADB4-AE4114263B2E}"/>
              </a:ext>
            </a:extLst>
          </p:cNvPr>
          <p:cNvSpPr>
            <a:spLocks noGrp="1"/>
          </p:cNvSpPr>
          <p:nvPr/>
        </p:nvSpPr>
        <p:spPr>
          <a:xfrm>
            <a:off x="8077200" y="398145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Dowody</a:t>
            </a:r>
          </a:p>
        </p:txBody>
      </p:sp>
      <p:sp>
        <p:nvSpPr>
          <p:cNvPr id="29" name="">
            <a:extLst>
              <a:ext uri="{FF2B5EF4-FFF2-40B4-BE49-F238E27FC236}">
                <a16:creationId id="{F376FD3E-7C51-4FD4-9375-3969046BD33C}"/>
              </a:ext>
            </a:extLst>
          </p:cNvPr>
          <p:cNvSpPr>
            <a:spLocks noGrp="1"/>
          </p:cNvSpPr>
          <p:nvPr/>
        </p:nvSpPr>
        <p:spPr>
          <a:xfrm>
            <a:off x="9144000" y="398145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Powiązane</a:t>
            </a:r>
          </a:p>
        </p:txBody>
      </p:sp>
      <p:sp>
        <p:nvSpPr>
          <p:cNvPr id="30" name="">
            <a:extLst>
              <a:ext uri="{FF2B5EF4-FFF2-40B4-BE49-F238E27FC236}">
                <a16:creationId id="{9ED04829-CEC8-43B2-8A95-1E47663FC17A}"/>
              </a:ext>
            </a:extLst>
          </p:cNvPr>
          <p:cNvSpPr>
            <a:spLocks noGrp="1"/>
          </p:cNvSpPr>
          <p:nvPr/>
        </p:nvSpPr>
        <p:spPr>
          <a:xfrm>
            <a:off x="8077200" y="432435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1" name="">
            <a:extLst>
              <a:ext uri="{FF2B5EF4-FFF2-40B4-BE49-F238E27FC236}">
                <a16:creationId id="{BFB5ECD5-CCF9-43F9-AFA5-F50E15A8132F}"/>
              </a:ext>
            </a:extLst>
          </p:cNvPr>
          <p:cNvSpPr>
            <a:spLocks noGrp="1"/>
          </p:cNvSpPr>
          <p:nvPr/>
        </p:nvSpPr>
        <p:spPr>
          <a:xfrm>
            <a:off x="8077200" y="441960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Decyzja</a:t>
            </a:r>
          </a:p>
        </p:txBody>
      </p:sp>
      <p:sp>
        <p:nvSpPr>
          <p:cNvPr id="32" name="">
            <a:extLst>
              <a:ext uri="{FF2B5EF4-FFF2-40B4-BE49-F238E27FC236}">
                <a16:creationId id="{0C4A0AA9-0B79-44DF-9BA7-3A188C757BE9}"/>
              </a:ext>
            </a:extLst>
          </p:cNvPr>
          <p:cNvSpPr>
            <a:spLocks noGrp="1"/>
          </p:cNvSpPr>
          <p:nvPr/>
        </p:nvSpPr>
        <p:spPr>
          <a:xfrm>
            <a:off x="9144000" y="441960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Wymagane</a:t>
            </a:r>
          </a:p>
        </p:txBody>
      </p:sp>
      <p:sp>
        <p:nvSpPr>
          <p:cNvPr id="33" name="">
            <a:extLst>
              <a:ext uri="{FF2B5EF4-FFF2-40B4-BE49-F238E27FC236}">
                <a16:creationId id="{C3DE0566-4F50-4CA7-AB11-345DF18B29CF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4" name="">
            <a:extLst>
              <a:ext uri="{FF2B5EF4-FFF2-40B4-BE49-F238E27FC236}">
                <a16:creationId id="{ED1F5FF7-B7BB-44E6-B55B-8FB2C544A4F7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Automatyzacja finansów | ActiveMotion.ai</a:t>
            </a:r>
          </a:p>
        </p:txBody>
      </p:sp>
      <p:sp>
        <p:nvSpPr>
          <p:cNvPr id="35" name="">
            <a:extLst>
              <a:ext uri="{FF2B5EF4-FFF2-40B4-BE49-F238E27FC236}">
                <a16:creationId id="{5FF46F33-F1CE-46D7-9828-46C80D0F024C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05</a:t>
            </a:r>
          </a:p>
        </p:txBody>
      </p:sp>
    </p:spTree>
    <p:extLst>
      <p:ext uri="{BB962C8B-B14F-4D97-AF65-F5344CB8AC3E}">
        <p14:creationId val="546819091"/>
      </p:ext>
    </p:extLst>
  </p:cSld>
</p:sld>
</file>

<file path=ppt/slides/slide6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2D3C51BD-1292-4BEA-842A-0D2CA5807B9A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4BFBA6F1-1171-4291-8C9E-A00024129E2F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7B135D99-9E57-4D7B-A14F-D18FCF9D1CFC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334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ŚCIEŻKA SKALI</a:t>
            </a:r>
          </a:p>
        </p:txBody>
      </p:sp>
      <p:sp>
        <p:nvSpPr>
          <p:cNvPr id="4" name="">
            <a:extLst>
              <a:ext uri="{FF2B5EF4-FFF2-40B4-BE49-F238E27FC236}">
                <a16:creationId id="{7AFFB5F3-66EE-49D3-9CE8-E75182E51C75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9048750" cy="933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Skalowanie od jednego przepływu pracy w finansach do ciągłej kontroli operacji.</a:t>
            </a:r>
          </a:p>
        </p:txBody>
      </p:sp>
      <p:sp>
        <p:nvSpPr>
          <p:cNvPr id="5" name="">
            <a:extLst>
              <a:ext uri="{FF2B5EF4-FFF2-40B4-BE49-F238E27FC236}">
                <a16:creationId id="{795FA031-AA5E-4A25-8970-B5B528DA4019}"/>
              </a:ext>
            </a:extLst>
          </p:cNvPr>
          <p:cNvSpPr>
            <a:spLocks noGrp="1"/>
          </p:cNvSpPr>
          <p:nvPr/>
        </p:nvSpPr>
        <p:spPr>
          <a:xfrm>
            <a:off x="87630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C63E133E-94D0-4F00-B891-8D7293DDAB7A}"/>
              </a:ext>
            </a:extLst>
          </p:cNvPr>
          <p:cNvSpPr>
            <a:spLocks noGrp="1"/>
          </p:cNvSpPr>
          <p:nvPr/>
        </p:nvSpPr>
        <p:spPr>
          <a:xfrm>
            <a:off x="876300" y="2628900"/>
            <a:ext cx="2038350" cy="5715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a16:creationId id="{052C854A-72E4-46B4-B0A9-BEFEFCE8F5BB}"/>
              </a:ext>
            </a:extLst>
          </p:cNvPr>
          <p:cNvSpPr>
            <a:spLocks noGrp="1"/>
          </p:cNvSpPr>
          <p:nvPr/>
        </p:nvSpPr>
        <p:spPr>
          <a:xfrm>
            <a:off x="106680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8" name="">
            <a:extLst>
              <a:ext uri="{FF2B5EF4-FFF2-40B4-BE49-F238E27FC236}">
                <a16:creationId id="{1B222AEB-8168-4D08-A6C9-78A103BA0DB2}"/>
              </a:ext>
            </a:extLst>
          </p:cNvPr>
          <p:cNvSpPr>
            <a:spLocks noGrp="1"/>
          </p:cNvSpPr>
          <p:nvPr/>
        </p:nvSpPr>
        <p:spPr>
          <a:xfrm>
            <a:off x="106680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Połącz</a:t>
            </a:r>
          </a:p>
        </p:txBody>
      </p:sp>
      <p:sp>
        <p:nvSpPr>
          <p:cNvPr id="9" name="">
            <a:extLst>
              <a:ext uri="{FF2B5EF4-FFF2-40B4-BE49-F238E27FC236}">
                <a16:creationId id="{1EB7BA4E-2391-41F1-804A-291844665746}"/>
              </a:ext>
            </a:extLst>
          </p:cNvPr>
          <p:cNvSpPr>
            <a:spLocks noGrp="1"/>
          </p:cNvSpPr>
          <p:nvPr/>
        </p:nvSpPr>
        <p:spPr>
          <a:xfrm>
            <a:off x="106680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Narzędzie wydatków, podawanie kart,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HRIS, ERP, podróże</a:t>
            </a:r>
          </a:p>
        </p:txBody>
      </p:sp>
      <p:sp>
        <p:nvSpPr>
          <p:cNvPr id="10" name="">
            <a:extLst>
              <a:ext uri="{FF2B5EF4-FFF2-40B4-BE49-F238E27FC236}">
                <a16:creationId id="{6BB2A269-7465-47D4-A411-B658D298B8C8}"/>
              </a:ext>
            </a:extLst>
          </p:cNvPr>
          <p:cNvSpPr>
            <a:spLocks noGrp="1"/>
          </p:cNvSpPr>
          <p:nvPr/>
        </p:nvSpPr>
        <p:spPr>
          <a:xfrm>
            <a:off x="2914650" y="3638550"/>
            <a:ext cx="609600" cy="1905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1" name="">
            <a:extLst>
              <a:ext uri="{FF2B5EF4-FFF2-40B4-BE49-F238E27FC236}">
                <a16:creationId id="{7B2382AD-08D9-4A8B-8437-F65B6A218035}"/>
              </a:ext>
            </a:extLst>
          </p:cNvPr>
          <p:cNvSpPr>
            <a:spLocks noGrp="1"/>
          </p:cNvSpPr>
          <p:nvPr/>
        </p:nvSpPr>
        <p:spPr>
          <a:xfrm>
            <a:off x="352425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6A593E5B-D6A8-4C1C-A564-B9EFD87EA8CB}"/>
              </a:ext>
            </a:extLst>
          </p:cNvPr>
          <p:cNvSpPr>
            <a:spLocks noGrp="1"/>
          </p:cNvSpPr>
          <p:nvPr/>
        </p:nvSpPr>
        <p:spPr>
          <a:xfrm>
            <a:off x="3524250" y="2628900"/>
            <a:ext cx="2038350" cy="571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3" name="">
            <a:extLst>
              <a:ext uri="{FF2B5EF4-FFF2-40B4-BE49-F238E27FC236}">
                <a16:creationId id="{402F6CB6-4BB7-4853-8492-DB1B7D97DF97}"/>
              </a:ext>
            </a:extLst>
          </p:cNvPr>
          <p:cNvSpPr>
            <a:spLocks noGrp="1"/>
          </p:cNvSpPr>
          <p:nvPr/>
        </p:nvSpPr>
        <p:spPr>
          <a:xfrm>
            <a:off x="371475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4" name="">
            <a:extLst>
              <a:ext uri="{FF2B5EF4-FFF2-40B4-BE49-F238E27FC236}">
                <a16:creationId id="{EA3B1545-302B-4254-84FA-5631EBE7FC35}"/>
              </a:ext>
            </a:extLst>
          </p:cNvPr>
          <p:cNvSpPr>
            <a:spLocks noGrp="1"/>
          </p:cNvSpPr>
          <p:nvPr/>
        </p:nvSpPr>
        <p:spPr>
          <a:xfrm>
            <a:off x="371475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Zatwierdź</a:t>
            </a:r>
          </a:p>
        </p:txBody>
      </p:sp>
      <p:sp>
        <p:nvSpPr>
          <p:cNvPr id="15" name="">
            <a:extLst>
              <a:ext uri="{FF2B5EF4-FFF2-40B4-BE49-F238E27FC236}">
                <a16:creationId id="{333013AB-1EB0-46A2-AD42-7B693D0450CA}"/>
              </a:ext>
            </a:extLst>
          </p:cNvPr>
          <p:cNvSpPr>
            <a:spLocks noGrp="1"/>
          </p:cNvSpPr>
          <p:nvPr/>
        </p:nvSpPr>
        <p:spPr>
          <a:xfrm>
            <a:off x="371475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Paragony, kategorie,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limity polis, duplikaty</a:t>
            </a:r>
          </a:p>
        </p:txBody>
      </p:sp>
      <p:sp>
        <p:nvSpPr>
          <p:cNvPr id="16" name="">
            <a:extLst>
              <a:ext uri="{FF2B5EF4-FFF2-40B4-BE49-F238E27FC236}">
                <a16:creationId id="{AC89E35E-5A29-4AD3-848C-84592427F695}"/>
              </a:ext>
            </a:extLst>
          </p:cNvPr>
          <p:cNvSpPr>
            <a:spLocks noGrp="1"/>
          </p:cNvSpPr>
          <p:nvPr/>
        </p:nvSpPr>
        <p:spPr>
          <a:xfrm>
            <a:off x="5562600" y="3638550"/>
            <a:ext cx="609600" cy="190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7" name="">
            <a:extLst>
              <a:ext uri="{FF2B5EF4-FFF2-40B4-BE49-F238E27FC236}">
                <a16:creationId id="{15E65773-8ABA-450C-A9B1-C35AAF0FC1C7}"/>
              </a:ext>
            </a:extLst>
          </p:cNvPr>
          <p:cNvSpPr>
            <a:spLocks noGrp="1"/>
          </p:cNvSpPr>
          <p:nvPr/>
        </p:nvSpPr>
        <p:spPr>
          <a:xfrm>
            <a:off x="617220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2048A034-596C-4450-AEB9-4EB5B3F94D02}"/>
              </a:ext>
            </a:extLst>
          </p:cNvPr>
          <p:cNvSpPr>
            <a:spLocks noGrp="1"/>
          </p:cNvSpPr>
          <p:nvPr/>
        </p:nvSpPr>
        <p:spPr>
          <a:xfrm>
            <a:off x="6172200" y="2628900"/>
            <a:ext cx="2038350" cy="5715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a16:creationId id="{3911F209-7680-416C-A09E-FD5F429D28C2}"/>
              </a:ext>
            </a:extLst>
          </p:cNvPr>
          <p:cNvSpPr>
            <a:spLocks noGrp="1"/>
          </p:cNvSpPr>
          <p:nvPr/>
        </p:nvSpPr>
        <p:spPr>
          <a:xfrm>
            <a:off x="636270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20" name="">
            <a:extLst>
              <a:ext uri="{FF2B5EF4-FFF2-40B4-BE49-F238E27FC236}">
                <a16:creationId id="{3280E67F-1473-40C6-B8AB-5E35F9BD3F4C}"/>
              </a:ext>
            </a:extLst>
          </p:cNvPr>
          <p:cNvSpPr>
            <a:spLocks noGrp="1"/>
          </p:cNvSpPr>
          <p:nvPr/>
        </p:nvSpPr>
        <p:spPr>
          <a:xfrm>
            <a:off x="636270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Trasa</a:t>
            </a:r>
          </a:p>
        </p:txBody>
      </p:sp>
      <p:sp>
        <p:nvSpPr>
          <p:cNvPr id="21" name="">
            <a:extLst>
              <a:ext uri="{FF2B5EF4-FFF2-40B4-BE49-F238E27FC236}">
                <a16:creationId id="{09958838-E52C-4CFD-B3FB-EF45733F0093}"/>
              </a:ext>
            </a:extLst>
          </p:cNvPr>
          <p:cNvSpPr>
            <a:spLocks noGrp="1"/>
          </p:cNvSpPr>
          <p:nvPr/>
        </p:nvSpPr>
        <p:spPr>
          <a:xfrm>
            <a:off x="636270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Automatyczne zatwierdzanie, menedżerowie,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kontrole finansowe</a:t>
            </a:r>
          </a:p>
        </p:txBody>
      </p:sp>
      <p:sp>
        <p:nvSpPr>
          <p:cNvPr id="22" name="">
            <a:extLst>
              <a:ext uri="{FF2B5EF4-FFF2-40B4-BE49-F238E27FC236}">
                <a16:creationId id="{352CC434-0B15-4DAD-90D3-150BD2822EB9}"/>
              </a:ext>
            </a:extLst>
          </p:cNvPr>
          <p:cNvSpPr>
            <a:spLocks noGrp="1"/>
          </p:cNvSpPr>
          <p:nvPr/>
        </p:nvSpPr>
        <p:spPr>
          <a:xfrm>
            <a:off x="8210550" y="3638550"/>
            <a:ext cx="609600" cy="1905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3" name="">
            <a:extLst>
              <a:ext uri="{FF2B5EF4-FFF2-40B4-BE49-F238E27FC236}">
                <a16:creationId id="{17E54EAE-8273-4B01-B37D-6DCC8D1CC342}"/>
              </a:ext>
            </a:extLst>
          </p:cNvPr>
          <p:cNvSpPr>
            <a:spLocks noGrp="1"/>
          </p:cNvSpPr>
          <p:nvPr/>
        </p:nvSpPr>
        <p:spPr>
          <a:xfrm>
            <a:off x="882015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4" name="">
            <a:extLst>
              <a:ext uri="{FF2B5EF4-FFF2-40B4-BE49-F238E27FC236}">
                <a16:creationId id="{0AAAAB87-817A-4C8B-B58D-59D4977351C3}"/>
              </a:ext>
            </a:extLst>
          </p:cNvPr>
          <p:cNvSpPr>
            <a:spLocks noGrp="1"/>
          </p:cNvSpPr>
          <p:nvPr/>
        </p:nvSpPr>
        <p:spPr>
          <a:xfrm>
            <a:off x="8820150" y="2628900"/>
            <a:ext cx="2038350" cy="57150"/>
          </a:xfrm>
          <a:prstGeom prst="rect">
            <a:avLst/>
          </a:prstGeom>
          <a:solidFill>
            <a:srgbClr val="7C3AED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A130E19D-C93F-4761-A25B-1463B8D5B491}"/>
              </a:ext>
            </a:extLst>
          </p:cNvPr>
          <p:cNvSpPr>
            <a:spLocks noGrp="1"/>
          </p:cNvSpPr>
          <p:nvPr/>
        </p:nvSpPr>
        <p:spPr>
          <a:xfrm>
            <a:off x="901065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  <p:sp>
        <p:nvSpPr>
          <p:cNvPr id="26" name="">
            <a:extLst>
              <a:ext uri="{FF2B5EF4-FFF2-40B4-BE49-F238E27FC236}">
                <a16:creationId id="{3D273EA1-82AE-4A36-A4CE-DAD9FF80711D}"/>
              </a:ext>
            </a:extLst>
          </p:cNvPr>
          <p:cNvSpPr>
            <a:spLocks noGrp="1"/>
          </p:cNvSpPr>
          <p:nvPr/>
        </p:nvSpPr>
        <p:spPr>
          <a:xfrm>
            <a:off x="901065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Optymalizuj</a:t>
            </a:r>
          </a:p>
        </p:txBody>
      </p:sp>
      <p:sp>
        <p:nvSpPr>
          <p:cNvPr id="27" name="">
            <a:extLst>
              <a:ext uri="{FF2B5EF4-FFF2-40B4-BE49-F238E27FC236}">
                <a16:creationId id="{68C1A5B3-73D9-4A5A-8ADA-135A6491CDD4}"/>
              </a:ext>
            </a:extLst>
          </p:cNvPr>
          <p:cNvSpPr>
            <a:spLocks noGrp="1"/>
          </p:cNvSpPr>
          <p:nvPr/>
        </p:nvSpPr>
        <p:spPr>
          <a:xfrm>
            <a:off x="901065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Czas cyklu, wyciek,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zgodność i pracownik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doświadczenie</a:t>
            </a:r>
          </a:p>
        </p:txBody>
      </p:sp>
      <p:sp>
        <p:nvSpPr>
          <p:cNvPr id="28" name="">
            <a:extLst>
              <a:ext uri="{FF2B5EF4-FFF2-40B4-BE49-F238E27FC236}">
                <a16:creationId id="{87DD8595-1881-4B23-8B2A-B7BDE9FE0D29}"/>
              </a:ext>
            </a:extLst>
          </p:cNvPr>
          <p:cNvSpPr>
            <a:spLocks noGrp="1"/>
          </p:cNvSpPr>
          <p:nvPr/>
        </p:nvSpPr>
        <p:spPr>
          <a:xfrm>
            <a:off x="2724150" y="5353050"/>
            <a:ext cx="67437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F97316"/>
            </a:solidFill>
            <a:prstDash val="solid"/>
          </a:ln>
        </p:spPr>
      </p:sp>
      <p:sp>
        <p:nvSpPr>
          <p:cNvPr id="29" name="">
            <a:extLst>
              <a:ext uri="{FF2B5EF4-FFF2-40B4-BE49-F238E27FC236}">
                <a16:creationId id="{3B632A86-DB55-4655-B794-0C9DD423DD80}"/>
              </a:ext>
            </a:extLst>
          </p:cNvPr>
          <p:cNvSpPr>
            <a:spLocks noGrp="1"/>
          </p:cNvSpPr>
          <p:nvPr/>
        </p:nvSpPr>
        <p:spPr>
          <a:xfrm>
            <a:off x="2838450" y="5429250"/>
            <a:ext cx="6515100" cy="12382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60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60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Wynik: szybszy zwrot kosztów, mniej wycieków i konsekwentne egzekwowanie zasad</a:t>
            </a:r>
          </a:p>
        </p:txBody>
      </p:sp>
      <p:sp>
        <p:nvSpPr>
          <p:cNvPr id="30" name="">
            <a:extLst>
              <a:ext uri="{FF2B5EF4-FFF2-40B4-BE49-F238E27FC236}">
                <a16:creationId id="{30909C98-E525-4A48-9188-A45B755DE50F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1" name="">
            <a:extLst>
              <a:ext uri="{FF2B5EF4-FFF2-40B4-BE49-F238E27FC236}">
                <a16:creationId id="{2C49F624-CDCD-4092-B47E-9AAB74E9850D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Automatyzacja finansów | ActiveMotion.ai</a:t>
            </a:r>
          </a:p>
        </p:txBody>
      </p:sp>
      <p:sp>
        <p:nvSpPr>
          <p:cNvPr id="32" name="">
            <a:extLst>
              <a:ext uri="{FF2B5EF4-FFF2-40B4-BE49-F238E27FC236}">
                <a16:creationId id="{E865BAD0-D39F-4B1C-815F-2E501C22668B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06</a:t>
            </a:r>
          </a:p>
        </p:txBody>
      </p:sp>
    </p:spTree>
    <p:extLst>
      <p:ext uri="{BB962C8B-B14F-4D97-AF65-F5344CB8AC3E}">
        <p14:creationId val="1942379356"/>
      </p:ext>
    </p:extLst>
  </p:cSld>
</p:sld>
</file>

<file path=ppt/theme/theme1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docProps/app.xml><?xml version="1.0" encoding="utf-8"?>
<ap:Properties xmlns:ap="http://schemas.openxmlformats.org/officeDocument/2006/extended-properties">
  <ap:Application>Walnut Exporter</ap:Application>
  <ap:PresentationFormat>Converted Presentation</ap:PresentationFormat>
  <ap:Slides>0</ap:Slides>
  <ap:Notes>0</ap:Notes>
  <ap:HiddenSlides>0</ap:HiddenSlides>
  <ap:SharedDoc>false</ap:SharedDoc>
  <ap:DocSecurity>0</ap:DocSecurity>
</ap:Properties>
</file>

<file path=docProps/core.xml><?xml version="1.0" encoding="utf-8"?>
<coreProperties xmlns:dc="http://purl.org/dc/elements/1.1/" xmlns:dcterms="http://purl.org/dc/terms/" xmlns:xsi="http://www.w3.org/2001/XMLSchema-instance" xmlns="http://schemas.openxmlformats.org/package/2006/metadata/core-properties">
  <dc:creator>Walnut Exporter</dc:creator>
  <lastModifiedBy>Walnut Exporter</lastModifiedBy>
  <dc:title>Presentation</dc:title>
  <dcterms:created xsi:type="dcterms:W3CDTF">2026-05-08T17:28:55.9750000Z</dcterms:created>
  <dcterms:modified xsi:type="dcterms:W3CDTF">2026-05-08T17:28:55.9750000Z</dcterms:modified>
</coreProperties>
</file>