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81F5644-EB82-47DD-864C-43804B32DD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1E09192-9C62-4EBF-BDB3-16B1A59F36A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7D441F1-EC10-4154-9AAC-27869279E97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CONFORMITÉ FINANCIÈRE ET AUDIT</a:t>
            </a:r>
          </a:p>
        </p:txBody>
      </p:sp>
      <p:sp>
        <p:nvSpPr>
          <p:cNvPr id="4" name="">
            <a:extLst>
              <a:ext uri="{FF2B5EF4-FFF2-40B4-BE49-F238E27FC236}">
                <a16:creationId id="{B1B02B10-9902-4372-B663-A6D6C95C064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L'automatisation de la conformité transforme les preuves de transaction en confiance de contrôle prête à l'audit.</a:t>
            </a:r>
          </a:p>
        </p:txBody>
      </p:sp>
      <p:sp>
        <p:nvSpPr>
          <p:cNvPr id="5" name="">
            <a:extLst>
              <a:ext uri="{FF2B5EF4-FFF2-40B4-BE49-F238E27FC236}">
                <a16:creationId id="{C7B4127B-AA8D-4970-9498-B6CFEE286B39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agents surveillent la séparation des tâches, les modèles inhabituels, le respect des politiques, les approbations manquantes et l'exhaustivité des preuves dans les flux de travail financiers.</a:t>
            </a:r>
          </a:p>
        </p:txBody>
      </p:sp>
      <p:sp>
        <p:nvSpPr>
          <p:cNvPr id="6" name="">
            <a:extLst>
              <a:ext uri="{FF2B5EF4-FFF2-40B4-BE49-F238E27FC236}">
                <a16:creationId id="{70594DCC-A890-41E7-AD9A-90B519ABEF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ADD2ED7-CF1E-4F07-B7D8-8653AA2FD861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Capturer</a:t>
            </a:r>
          </a:p>
        </p:txBody>
      </p:sp>
      <p:sp>
        <p:nvSpPr>
          <p:cNvPr id="8" name="">
            <a:extLst>
              <a:ext uri="{FF2B5EF4-FFF2-40B4-BE49-F238E27FC236}">
                <a16:creationId id="{B669C890-8147-448D-85F4-B16C38D85D8B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9" name="">
            <a:extLst>
              <a:ext uri="{FF2B5EF4-FFF2-40B4-BE49-F238E27FC236}">
                <a16:creationId id="{D877DDE2-B42C-4B40-B49A-509E1059135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Valider</a:t>
            </a:r>
          </a:p>
        </p:txBody>
      </p:sp>
      <p:sp>
        <p:nvSpPr>
          <p:cNvPr id="10" name="">
            <a:extLst>
              <a:ext uri="{FF2B5EF4-FFF2-40B4-BE49-F238E27FC236}">
                <a16:creationId id="{509E81FC-EAB0-40C9-8713-78A4022336E7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11" name="">
            <a:extLst>
              <a:ext uri="{FF2B5EF4-FFF2-40B4-BE49-F238E27FC236}">
                <a16:creationId id="{81E129C4-20A7-4AA2-9AFA-5A02FFB59967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Itinéraire</a:t>
            </a:r>
          </a:p>
        </p:txBody>
      </p:sp>
      <p:sp>
        <p:nvSpPr>
          <p:cNvPr id="12" name="">
            <a:extLst>
              <a:ext uri="{FF2B5EF4-FFF2-40B4-BE49-F238E27FC236}">
                <a16:creationId id="{E8E15F26-58D3-4775-9A84-79DFA8B32D5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13" name="">
            <a:extLst>
              <a:ext uri="{FF2B5EF4-FFF2-40B4-BE49-F238E27FC236}">
                <a16:creationId id="{478C883D-F112-4630-8CA1-9AA79463A2FB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Preuve</a:t>
            </a:r>
          </a:p>
        </p:txBody>
      </p:sp>
      <p:sp>
        <p:nvSpPr>
          <p:cNvPr id="14" name="">
            <a:extLst>
              <a:ext uri="{FF2B5EF4-FFF2-40B4-BE49-F238E27FC236}">
                <a16:creationId id="{EC2E8EAB-7AAF-4FF5-B000-E95DA402D85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15" name="">
            <a:extLst>
              <a:ext uri="{FF2B5EF4-FFF2-40B4-BE49-F238E27FC236}">
                <a16:creationId id="{A0105668-BDC7-4119-8773-16D4AA4EAE4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AB410376-55B4-4C35-ACC3-E6CC96C7E1A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d'automatisation</a:t>
            </a:r>
          </a:p>
        </p:txBody>
      </p:sp>
      <p:sp>
        <p:nvSpPr>
          <p:cNvPr id="17" name="">
            <a:extLst>
              <a:ext uri="{FF2B5EF4-FFF2-40B4-BE49-F238E27FC236}">
                <a16:creationId id="{3AE632BD-41EE-4DBC-9F9C-5D722380AA1A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3F969C1-6EDE-4812-BC5F-D404439B88F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Contrôles</a:t>
            </a:r>
          </a:p>
        </p:txBody>
      </p:sp>
      <p:sp>
        <p:nvSpPr>
          <p:cNvPr id="19" name="">
            <a:extLst>
              <a:ext uri="{FF2B5EF4-FFF2-40B4-BE49-F238E27FC236}">
                <a16:creationId id="{7CB57567-986D-4ABF-B6F4-79EC3DA5B6EF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Actif</a:t>
            </a:r>
          </a:p>
        </p:txBody>
      </p:sp>
      <p:sp>
        <p:nvSpPr>
          <p:cNvPr id="20" name="">
            <a:extLst>
              <a:ext uri="{FF2B5EF4-FFF2-40B4-BE49-F238E27FC236}">
                <a16:creationId id="{486FE591-6071-442B-B1E1-A83732B5F3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1B2FCF9-26ED-41B5-9982-50F55D733A2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SoD</a:t>
            </a:r>
          </a:p>
        </p:txBody>
      </p:sp>
      <p:sp>
        <p:nvSpPr>
          <p:cNvPr id="22" name="">
            <a:extLst>
              <a:ext uri="{FF2B5EF4-FFF2-40B4-BE49-F238E27FC236}">
                <a16:creationId id="{F3AEEBF3-524E-455A-8D0E-90751E8A97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Surveillé</a:t>
            </a:r>
          </a:p>
        </p:txBody>
      </p:sp>
      <p:sp>
        <p:nvSpPr>
          <p:cNvPr id="23" name="">
            <a:extLst>
              <a:ext uri="{FF2B5EF4-FFF2-40B4-BE49-F238E27FC236}">
                <a16:creationId id="{B470F6E2-F50E-4E18-95D9-9684FA4E2C0B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160EA41-545B-453E-A3BC-BEB53EE92C94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Anomalie</a:t>
            </a:r>
          </a:p>
        </p:txBody>
      </p:sp>
      <p:sp>
        <p:nvSpPr>
          <p:cNvPr id="25" name="">
            <a:extLst>
              <a:ext uri="{FF2B5EF4-FFF2-40B4-BE49-F238E27FC236}">
                <a16:creationId id="{B3390C1F-9F47-4412-BFA1-C3BF1AA227A2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Marqué</a:t>
            </a:r>
          </a:p>
        </p:txBody>
      </p:sp>
      <p:sp>
        <p:nvSpPr>
          <p:cNvPr id="26" name="">
            <a:extLst>
              <a:ext uri="{FF2B5EF4-FFF2-40B4-BE49-F238E27FC236}">
                <a16:creationId id="{4512345A-6261-4DCC-BFCF-84E8734BB33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2FB8F65-0B64-4395-816F-D6A8DEA0E01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Pack d'audit</a:t>
            </a:r>
          </a:p>
        </p:txBody>
      </p:sp>
      <p:sp>
        <p:nvSpPr>
          <p:cNvPr id="28" name="">
            <a:extLst>
              <a:ext uri="{FF2B5EF4-FFF2-40B4-BE49-F238E27FC236}">
                <a16:creationId id="{43A1F8F4-0D25-448A-BA16-9A0AA5B3530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Prêt</a:t>
            </a:r>
          </a:p>
        </p:txBody>
      </p:sp>
      <p:sp>
        <p:nvSpPr>
          <p:cNvPr id="29" name="">
            <a:extLst>
              <a:ext uri="{FF2B5EF4-FFF2-40B4-BE49-F238E27FC236}">
                <a16:creationId id="{39C80FDD-E778-4C08-863C-C684C9BA8EE1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F5B2D5D3-C06C-49E2-AA9E-7DAB6324621B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Préparé avec des preuves</a:t>
            </a:r>
          </a:p>
        </p:txBody>
      </p:sp>
      <p:sp>
        <p:nvSpPr>
          <p:cNvPr id="31" name="">
            <a:extLst>
              <a:ext uri="{FF2B5EF4-FFF2-40B4-BE49-F238E27FC236}">
                <a16:creationId id="{241135A4-560F-4065-BEBB-E1082E7DC09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BAF5D64-4A74-4A40-92A6-225686FF9A1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7E49694-74B9-4AED-8F6B-15A74C813DE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6680871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FB570D0-A309-4866-9606-02440F142A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7157EA3-36B7-452D-878A-7716E9ACE1B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0C2A8E3-10F0-400A-B008-51C5A1BC7E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MODÈLE DE FLUX DE TRAVAIL</a:t>
            </a:r>
          </a:p>
        </p:txBody>
      </p:sp>
      <p:sp>
        <p:nvSpPr>
          <p:cNvPr id="4" name="">
            <a:extLst>
              <a:ext uri="{FF2B5EF4-FFF2-40B4-BE49-F238E27FC236}">
                <a16:creationId id="{30C96906-5451-49AD-8277-A802ED2A958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flux financier propre sépare le travail direct des exceptions.</a:t>
            </a:r>
          </a:p>
        </p:txBody>
      </p:sp>
      <p:sp>
        <p:nvSpPr>
          <p:cNvPr id="5" name="">
            <a:extLst>
              <a:ext uri="{FF2B5EF4-FFF2-40B4-BE49-F238E27FC236}">
                <a16:creationId id="{7686BF89-5876-4CEB-B510-3441331D97B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E8B55E2-2C82-47E1-9734-53139715351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8E00867-D2D1-4063-9062-381C14EA89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88B0F84-FF67-450F-97DB-CA3B12459EE4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Moniteur</a:t>
            </a:r>
          </a:p>
        </p:txBody>
      </p:sp>
      <p:sp>
        <p:nvSpPr>
          <p:cNvPr id="9" name="">
            <a:extLst>
              <a:ext uri="{FF2B5EF4-FFF2-40B4-BE49-F238E27FC236}">
                <a16:creationId id="{710FC6B2-04ED-4FE7-8790-265AA124CCA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Transactions et approbations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sont surveillés contre le contrôle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règles.</a:t>
            </a:r>
          </a:p>
        </p:txBody>
      </p:sp>
      <p:sp>
        <p:nvSpPr>
          <p:cNvPr id="10" name="">
            <a:extLst>
              <a:ext uri="{FF2B5EF4-FFF2-40B4-BE49-F238E27FC236}">
                <a16:creationId id="{187D9E45-77B8-42B5-BD82-DF6717AB35C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F76F7F1-F60F-47F3-8A61-8CEBA8C8EB3D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0AB5596-F4DE-4708-90BA-452E4843BD4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8E90A88-CD23-4858-9A7A-0DAB8595DFF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6F657EB-9AC6-41BD-8C2C-DA448AC9BCB9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FE1660D-7A28-462D-BD2F-32AD543BB13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Détecter</a:t>
            </a:r>
          </a:p>
        </p:txBody>
      </p:sp>
      <p:sp>
        <p:nvSpPr>
          <p:cNvPr id="16" name="">
            <a:extLst>
              <a:ext uri="{FF2B5EF4-FFF2-40B4-BE49-F238E27FC236}">
                <a16:creationId id="{CD778663-87E5-4C7C-AE9E-091515BC426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Anomalies, conflits SoD,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lacunes politiques et manque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preuves font surface.</a:t>
            </a:r>
          </a:p>
        </p:txBody>
      </p:sp>
      <p:sp>
        <p:nvSpPr>
          <p:cNvPr id="17" name="">
            <a:extLst>
              <a:ext uri="{FF2B5EF4-FFF2-40B4-BE49-F238E27FC236}">
                <a16:creationId id="{20AEEC32-FB21-4C3D-BCD8-FCBDFB1BB11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991423B-1625-48AA-840D-B16EAA7CBCE4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05D0B6F-5B3A-44E6-AB01-29A45F717BB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B98CEBDE-BAEA-40E1-B011-823BEF0D473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F7B4E30-C009-45F2-A79A-7BB542308AFA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CDD67022-E38C-479A-85A8-030793F629F4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Corriger</a:t>
            </a:r>
          </a:p>
        </p:txBody>
      </p:sp>
      <p:sp>
        <p:nvSpPr>
          <p:cNvPr id="23" name="">
            <a:extLst>
              <a:ext uri="{FF2B5EF4-FFF2-40B4-BE49-F238E27FC236}">
                <a16:creationId id="{E17333BC-3CF8-4614-A140-46367FB8FE60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propriétaires reçoivent l'émission,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preuves et recommandé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action.</a:t>
            </a:r>
          </a:p>
        </p:txBody>
      </p:sp>
      <p:sp>
        <p:nvSpPr>
          <p:cNvPr id="24" name="">
            <a:extLst>
              <a:ext uri="{FF2B5EF4-FFF2-40B4-BE49-F238E27FC236}">
                <a16:creationId id="{D43D3E64-8A31-4744-A770-D69BFB3BCF4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E42BE6F-8D35-4FCA-81C2-424079CC1940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B64E92A1-81B1-4308-852D-59340AB986C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58F38B5-7926-45E4-9A4C-5751FF07E74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68E2B3-42C7-4314-AEE9-0AAD9DEB7A5A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8502ED4-A80A-44BF-AB5E-DD90CA10FEB6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Rapport</a:t>
            </a:r>
          </a:p>
        </p:txBody>
      </p:sp>
      <p:sp>
        <p:nvSpPr>
          <p:cNvPr id="30" name="">
            <a:extLst>
              <a:ext uri="{FF2B5EF4-FFF2-40B4-BE49-F238E27FC236}">
                <a16:creationId id="{0937D5B1-05EF-4E9E-AC8B-D2AC875D86E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packs prêts pour l'audit résument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contrôles, exceptions et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clôture.</a:t>
            </a:r>
          </a:p>
        </p:txBody>
      </p:sp>
      <p:sp>
        <p:nvSpPr>
          <p:cNvPr id="31" name="">
            <a:extLst>
              <a:ext uri="{FF2B5EF4-FFF2-40B4-BE49-F238E27FC236}">
                <a16:creationId id="{F1018F03-925D-4823-9161-64C036CCECA0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sortie est un paquet de travail gouverné, pas une autre file d'attente à poursuivre manuellement.</a:t>
            </a:r>
          </a:p>
        </p:txBody>
      </p:sp>
      <p:sp>
        <p:nvSpPr>
          <p:cNvPr id="32" name="">
            <a:extLst>
              <a:ext uri="{FF2B5EF4-FFF2-40B4-BE49-F238E27FC236}">
                <a16:creationId id="{EC01F0DA-CEDF-473E-ADB6-50417A2D4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26084C2F-A7E3-4F70-91AE-B027D14EE11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FB2DBAC-AF4A-45B3-AF44-B8E0560A1E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4056112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4D0638C-03F5-4289-A3BC-52B807E210A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43DA277-93AF-47CA-BE2F-73B94FACC07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858CF5E-4073-4F3A-B19C-932BC010CB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CARTE DES PREUVES</a:t>
            </a:r>
          </a:p>
        </p:txBody>
      </p:sp>
      <p:sp>
        <p:nvSpPr>
          <p:cNvPr id="4" name="">
            <a:extLst>
              <a:ext uri="{FF2B5EF4-FFF2-40B4-BE49-F238E27FC236}">
                <a16:creationId id="{16277A98-EDAE-4AE8-B8D8-3EC1264DF3CE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Les agents surveillent les preuves de transaction derrière chaque décision.</a:t>
            </a:r>
          </a:p>
        </p:txBody>
      </p:sp>
      <p:sp>
        <p:nvSpPr>
          <p:cNvPr id="5" name="">
            <a:extLst>
              <a:ext uri="{FF2B5EF4-FFF2-40B4-BE49-F238E27FC236}">
                <a16:creationId id="{74309B61-5DEB-4597-94FB-E9436860F19B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A363BF45-6150-4C53-ACF3-A512DA622FFC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Preuves surveillées</a:t>
            </a:r>
          </a:p>
        </p:txBody>
      </p:sp>
      <p:sp>
        <p:nvSpPr>
          <p:cNvPr id="7" name="">
            <a:extLst>
              <a:ext uri="{FF2B5EF4-FFF2-40B4-BE49-F238E27FC236}">
                <a16:creationId id="{8E261A8F-403E-41F8-8EA6-C2F3DEF132E0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Question décisionnelle</a:t>
            </a:r>
          </a:p>
        </p:txBody>
      </p:sp>
      <p:sp>
        <p:nvSpPr>
          <p:cNvPr id="8" name="">
            <a:extLst>
              <a:ext uri="{FF2B5EF4-FFF2-40B4-BE49-F238E27FC236}">
                <a16:creationId id="{447B637C-A187-4C0C-810D-A084F1E6537E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5A7D325A-4D5C-447B-9CC1-F23D078DFD3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Transaction</a:t>
            </a:r>
          </a:p>
        </p:txBody>
      </p:sp>
      <p:sp>
        <p:nvSpPr>
          <p:cNvPr id="10" name="">
            <a:extLst>
              <a:ext uri="{FF2B5EF4-FFF2-40B4-BE49-F238E27FC236}">
                <a16:creationId id="{71A6112C-7D04-42AA-BECC-F8508AF2D7C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montant, fournisseur, approbateur, GL, timing</a:t>
            </a:r>
          </a:p>
        </p:txBody>
      </p:sp>
      <p:sp>
        <p:nvSpPr>
          <p:cNvPr id="11" name="">
            <a:extLst>
              <a:ext uri="{FF2B5EF4-FFF2-40B4-BE49-F238E27FC236}">
                <a16:creationId id="{5420AB4F-B421-407E-86E8-E8AEF08ACC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BB4CD09-079F-4DFD-8C9E-C7E715A2ACD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Est-ce normal ?</a:t>
            </a:r>
          </a:p>
        </p:txBody>
      </p:sp>
      <p:sp>
        <p:nvSpPr>
          <p:cNvPr id="13" name="">
            <a:extLst>
              <a:ext uri="{FF2B5EF4-FFF2-40B4-BE49-F238E27FC236}">
                <a16:creationId id="{E9DEA232-A7EF-4A55-9599-3490F42A132E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BC71258-7692-45A6-A1D5-4F342367795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Contrôle</a:t>
            </a:r>
          </a:p>
        </p:txBody>
      </p:sp>
      <p:sp>
        <p:nvSpPr>
          <p:cNvPr id="15" name="">
            <a:extLst>
              <a:ext uri="{FF2B5EF4-FFF2-40B4-BE49-F238E27FC236}">
                <a16:creationId id="{44BA01E9-A485-48FE-8494-06F96F6A374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SoD, approbation, seuil, politique</a:t>
            </a:r>
          </a:p>
        </p:txBody>
      </p:sp>
      <p:sp>
        <p:nvSpPr>
          <p:cNvPr id="16" name="">
            <a:extLst>
              <a:ext uri="{FF2B5EF4-FFF2-40B4-BE49-F238E27FC236}">
                <a16:creationId id="{E3D5F039-18C2-4A70-9A66-A813EABB38A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4392BA5-CD4F-4D58-B199-B40E8A03F6C9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Le contrôle a-t-il tenu ?</a:t>
            </a:r>
          </a:p>
        </p:txBody>
      </p:sp>
      <p:sp>
        <p:nvSpPr>
          <p:cNvPr id="18" name="">
            <a:extLst>
              <a:ext uri="{FF2B5EF4-FFF2-40B4-BE49-F238E27FC236}">
                <a16:creationId id="{1BD36195-DE2E-4923-8090-B1B298EB72C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964C8C7-A67B-49B6-802A-3694304F36C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0" name="">
            <a:extLst>
              <a:ext uri="{FF2B5EF4-FFF2-40B4-BE49-F238E27FC236}">
                <a16:creationId id="{0AD53DE0-2024-4EF0-AC14-61208C66A88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facture, reçu, approbation, notes</a:t>
            </a:r>
          </a:p>
        </p:txBody>
      </p:sp>
      <p:sp>
        <p:nvSpPr>
          <p:cNvPr id="21" name="">
            <a:extLst>
              <a:ext uri="{FF2B5EF4-FFF2-40B4-BE49-F238E27FC236}">
                <a16:creationId id="{06B33C6D-3ADF-4F74-B48A-5797BCFB976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63570FCA-AE62-4F1D-992D-986FBAC795C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La preuve est-elle complète ?</a:t>
            </a:r>
          </a:p>
        </p:txBody>
      </p:sp>
      <p:sp>
        <p:nvSpPr>
          <p:cNvPr id="23" name="">
            <a:extLst>
              <a:ext uri="{FF2B5EF4-FFF2-40B4-BE49-F238E27FC236}">
                <a16:creationId id="{392107EA-426F-4C3F-9371-79F5ED9168B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E915454-05B1-4AB7-A98C-C5BE50DF7C3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Exception</a:t>
            </a:r>
          </a:p>
        </p:txBody>
      </p:sp>
      <p:sp>
        <p:nvSpPr>
          <p:cNvPr id="25" name="">
            <a:extLst>
              <a:ext uri="{FF2B5EF4-FFF2-40B4-BE49-F238E27FC236}">
                <a16:creationId id="{871BB2F3-B117-4BAF-AD65-4C363020FF0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remplacement, modèle inhabituel, étape manquante</a:t>
            </a:r>
          </a:p>
        </p:txBody>
      </p:sp>
      <p:sp>
        <p:nvSpPr>
          <p:cNvPr id="26" name="">
            <a:extLst>
              <a:ext uri="{FF2B5EF4-FFF2-40B4-BE49-F238E27FC236}">
                <a16:creationId id="{92BBE2BE-6B2E-4292-A8F9-649CEBF6358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5505A5A-F8D6-43FE-A0A5-CFD151E1ABF8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Qui doit le réparer ?</a:t>
            </a:r>
          </a:p>
        </p:txBody>
      </p:sp>
      <p:sp>
        <p:nvSpPr>
          <p:cNvPr id="28" name="">
            <a:extLst>
              <a:ext uri="{FF2B5EF4-FFF2-40B4-BE49-F238E27FC236}">
                <a16:creationId id="{2386B5F5-B506-4471-A2D3-F62AD50A3EA1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1DFAC2-71ED-4BFD-A180-4288D16C4B71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Rapport</a:t>
            </a:r>
          </a:p>
        </p:txBody>
      </p:sp>
      <p:sp>
        <p:nvSpPr>
          <p:cNvPr id="30" name="">
            <a:extLst>
              <a:ext uri="{FF2B5EF4-FFF2-40B4-BE49-F238E27FC236}">
                <a16:creationId id="{ED492282-8831-4D3B-9EB3-8504050DC8B0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statut, fermeture, propriétaire du contrôle, sentier</a:t>
            </a:r>
          </a:p>
        </p:txBody>
      </p:sp>
      <p:sp>
        <p:nvSpPr>
          <p:cNvPr id="31" name="">
            <a:extLst>
              <a:ext uri="{FF2B5EF4-FFF2-40B4-BE49-F238E27FC236}">
                <a16:creationId id="{6BE2B89E-251F-42DD-A516-6E3CF3F782D0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97750F9-315B-4411-A5E4-63000A8935E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L'audit peut-il s'y fier ?</a:t>
            </a:r>
          </a:p>
        </p:txBody>
      </p:sp>
      <p:sp>
        <p:nvSpPr>
          <p:cNvPr id="33" name="">
            <a:extLst>
              <a:ext uri="{FF2B5EF4-FFF2-40B4-BE49-F238E27FC236}">
                <a16:creationId id="{4C0EF8CD-5A40-4A78-ABAE-ADD43CCAF52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CCFBC3F6-F757-456F-83DC-3A658E2B7A07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Exceptions filtrées</a:t>
            </a:r>
          </a:p>
        </p:txBody>
      </p:sp>
      <p:sp>
        <p:nvSpPr>
          <p:cNvPr id="35" name="">
            <a:extLst>
              <a:ext uri="{FF2B5EF4-FFF2-40B4-BE49-F238E27FC236}">
                <a16:creationId id="{B5A0D323-A6B4-40C5-9AFC-619FF22B3DF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DCC81D8B-AE44-468E-BF64-6C4C5349912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326B0E0-9ECC-4250-81D4-A7EED69B918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6439292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CA71C74-C35A-4721-B792-014ADDB293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847A3B6-B7EC-459E-AB27-798F47211C6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E03BA1F-2347-4EF7-A7DB-78BF16B3797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VOIE DE GOUVERNANCE</a:t>
            </a:r>
          </a:p>
        </p:txBody>
      </p:sp>
      <p:sp>
        <p:nvSpPr>
          <p:cNvPr id="4" name="">
            <a:extLst>
              <a:ext uri="{FF2B5EF4-FFF2-40B4-BE49-F238E27FC236}">
                <a16:creationId id="{8E0EF14E-FD3E-4138-857F-A135CB46214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gravité détermine le chemin, le propriétaire et la réponse du contrôle.</a:t>
            </a:r>
          </a:p>
        </p:txBody>
      </p:sp>
      <p:sp>
        <p:nvSpPr>
          <p:cNvPr id="5" name="">
            <a:extLst>
              <a:ext uri="{FF2B5EF4-FFF2-40B4-BE49-F238E27FC236}">
                <a16:creationId id="{7BEC536C-3959-466C-B470-86C1DA40218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5746FF-B79D-454E-98A1-31BCE84ACB0F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Journal</a:t>
            </a:r>
          </a:p>
        </p:txBody>
      </p:sp>
      <p:sp>
        <p:nvSpPr>
          <p:cNvPr id="7" name="">
            <a:extLst>
              <a:ext uri="{FF2B5EF4-FFF2-40B4-BE49-F238E27FC236}">
                <a16:creationId id="{2F0DCFC1-F67A-48BF-8AB7-6692579DB297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Contrôle réussi avec complet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preuves</a:t>
            </a:r>
          </a:p>
        </p:txBody>
      </p:sp>
      <p:sp>
        <p:nvSpPr>
          <p:cNvPr id="8" name="">
            <a:extLst>
              <a:ext uri="{FF2B5EF4-FFF2-40B4-BE49-F238E27FC236}">
                <a16:creationId id="{9313158E-7591-4241-9D98-97084ACE052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926F76-420B-469E-846D-AC769C323A45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0" name="">
            <a:extLst>
              <a:ext uri="{FF2B5EF4-FFF2-40B4-BE49-F238E27FC236}">
                <a16:creationId id="{41AF64DE-E757-4D85-BE74-1DC0F012810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Archives d'audit</a:t>
            </a:r>
          </a:p>
        </p:txBody>
      </p:sp>
      <p:sp>
        <p:nvSpPr>
          <p:cNvPr id="11" name="">
            <a:extLst>
              <a:ext uri="{FF2B5EF4-FFF2-40B4-BE49-F238E27FC236}">
                <a16:creationId id="{8EF89F56-AE5D-4642-BF14-657FC29E25E5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94A8A1C-D10B-48BA-B567-34E18F196037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Corriger</a:t>
            </a:r>
          </a:p>
        </p:txBody>
      </p:sp>
      <p:sp>
        <p:nvSpPr>
          <p:cNvPr id="13" name="">
            <a:extLst>
              <a:ext uri="{FF2B5EF4-FFF2-40B4-BE49-F238E27FC236}">
                <a16:creationId id="{A1D06EFF-353E-4F1A-B4BF-6CC7DBA827DE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Preuve ou procédure manquante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exception</a:t>
            </a:r>
          </a:p>
        </p:txBody>
      </p:sp>
      <p:sp>
        <p:nvSpPr>
          <p:cNvPr id="14" name="">
            <a:extLst>
              <a:ext uri="{FF2B5EF4-FFF2-40B4-BE49-F238E27FC236}">
                <a16:creationId id="{76935E2D-2AF6-49B7-8B0D-EACC27D24EC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0683123-60E8-4FE8-8DAD-C7BDD3B048B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6" name="">
            <a:extLst>
              <a:ext uri="{FF2B5EF4-FFF2-40B4-BE49-F238E27FC236}">
                <a16:creationId id="{2B630280-B7F2-42C7-9AE5-2A09EA570718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Propriétaire du contrôle</a:t>
            </a:r>
          </a:p>
        </p:txBody>
      </p:sp>
      <p:sp>
        <p:nvSpPr>
          <p:cNvPr id="17" name="">
            <a:extLst>
              <a:ext uri="{FF2B5EF4-FFF2-40B4-BE49-F238E27FC236}">
                <a16:creationId id="{6E39EB20-A36D-4E2C-9A4F-DC150E5012D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FC86F5A-B2A6-4757-8EEE-C151C76545B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Escalader</a:t>
            </a:r>
          </a:p>
        </p:txBody>
      </p:sp>
      <p:sp>
        <p:nvSpPr>
          <p:cNvPr id="19" name="">
            <a:extLst>
              <a:ext uri="{FF2B5EF4-FFF2-40B4-BE49-F238E27FC236}">
                <a16:creationId id="{20C0D2F0-DE5D-47AD-9E1B-F837C9D52DC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Conflit SoD, signal de fraude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manquements répétés</a:t>
            </a:r>
          </a:p>
        </p:txBody>
      </p:sp>
      <p:sp>
        <p:nvSpPr>
          <p:cNvPr id="20" name="">
            <a:extLst>
              <a:ext uri="{FF2B5EF4-FFF2-40B4-BE49-F238E27FC236}">
                <a16:creationId id="{2AA13DE8-F458-4B23-9CDF-F6A9A2D0F999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98887F-045A-41BA-947C-1B8A4000718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22" name="">
            <a:extLst>
              <a:ext uri="{FF2B5EF4-FFF2-40B4-BE49-F238E27FC236}">
                <a16:creationId id="{6BF2C352-3B8D-41E9-AEAD-B2A99BA423E1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Responsable de la conformité</a:t>
            </a:r>
          </a:p>
        </p:txBody>
      </p:sp>
      <p:sp>
        <p:nvSpPr>
          <p:cNvPr id="23" name="">
            <a:extLst>
              <a:ext uri="{FF2B5EF4-FFF2-40B4-BE49-F238E27FC236}">
                <a16:creationId id="{CC7878D1-3403-4360-8A3C-0060204EA04A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routage cohérent maintient les contrôles forts sans ralentir le travail propre.</a:t>
            </a:r>
          </a:p>
        </p:txBody>
      </p:sp>
      <p:sp>
        <p:nvSpPr>
          <p:cNvPr id="24" name="">
            <a:extLst>
              <a:ext uri="{FF2B5EF4-FFF2-40B4-BE49-F238E27FC236}">
                <a16:creationId id="{C0CEBC55-1707-4A8F-B4BC-5846F47441D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4385C89-6E98-434F-84A1-A0F0FF75889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2252F394-9C01-4198-B728-FD33BC89FCA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56796508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7F2CAB9-E1CF-458F-9956-451374F3D11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4764A-2B8B-46AC-A440-EA2A8C683E5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8ED1EF1-650B-4882-9141-1C46F0F20A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 DE DÉCISIONS</a:t>
            </a:r>
          </a:p>
        </p:txBody>
      </p:sp>
      <p:sp>
        <p:nvSpPr>
          <p:cNvPr id="4" name="">
            <a:extLst>
              <a:ext uri="{FF2B5EF4-FFF2-40B4-BE49-F238E27FC236}">
                <a16:creationId id="{33FC3D0C-32FF-4DC8-AF34-705CF570A8B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dossier financier donne aux évaluateurs le contexte nécessaire pour agir rapidement.</a:t>
            </a:r>
          </a:p>
        </p:txBody>
      </p:sp>
      <p:sp>
        <p:nvSpPr>
          <p:cNvPr id="5" name="">
            <a:extLst>
              <a:ext uri="{FF2B5EF4-FFF2-40B4-BE49-F238E27FC236}">
                <a16:creationId id="{D638BB62-6723-44D9-B5C8-29399E76C5D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4F2F580-5FF8-4C19-9DB1-995A5ADC6079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Dossier de décisions financières</a:t>
            </a:r>
          </a:p>
        </p:txBody>
      </p:sp>
      <p:sp>
        <p:nvSpPr>
          <p:cNvPr id="7" name="">
            <a:extLst>
              <a:ext uri="{FF2B5EF4-FFF2-40B4-BE49-F238E27FC236}">
                <a16:creationId id="{F9DECF0D-3FAD-467C-BC21-623703A99ED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F92E3BC-EDD5-4890-B6A9-7C67798DAD43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Résumé du contrôle</a:t>
            </a:r>
          </a:p>
        </p:txBody>
      </p:sp>
      <p:sp>
        <p:nvSpPr>
          <p:cNvPr id="9" name="">
            <a:extLst>
              <a:ext uri="{FF2B5EF4-FFF2-40B4-BE49-F238E27FC236}">
                <a16:creationId id="{2B2E14D4-7BAF-4936-9CA0-083C5438947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Règle, propriétaire, population, exception et gravité</a:t>
            </a:r>
          </a:p>
        </p:txBody>
      </p:sp>
      <p:sp>
        <p:nvSpPr>
          <p:cNvPr id="10" name="">
            <a:extLst>
              <a:ext uri="{FF2B5EF4-FFF2-40B4-BE49-F238E27FC236}">
                <a16:creationId id="{50EE88DF-1800-440A-8912-2E70F416E0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69AB9082-09FD-463C-A718-B81F5121EB9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Piste de preuves</a:t>
            </a:r>
          </a:p>
        </p:txBody>
      </p:sp>
      <p:sp>
        <p:nvSpPr>
          <p:cNvPr id="12" name="">
            <a:extLst>
              <a:ext uri="{FF2B5EF4-FFF2-40B4-BE49-F238E27FC236}">
                <a16:creationId id="{D81C782F-46DE-4E9E-899B-5F3B9E9C17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Documents sources, approbations, horodatages et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liens système</a:t>
            </a:r>
          </a:p>
        </p:txBody>
      </p:sp>
      <p:sp>
        <p:nvSpPr>
          <p:cNvPr id="13" name="">
            <a:extLst>
              <a:ext uri="{FF2B5EF4-FFF2-40B4-BE49-F238E27FC236}">
                <a16:creationId id="{4C2C4727-F6BC-4F63-B4C3-6F1C9A6263F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9FEF4EAB-4262-47FD-895F-7161A9C0831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Correction</a:t>
            </a:r>
          </a:p>
        </p:txBody>
      </p:sp>
      <p:sp>
        <p:nvSpPr>
          <p:cNvPr id="15" name="">
            <a:extLst>
              <a:ext uri="{FF2B5EF4-FFF2-40B4-BE49-F238E27FC236}">
                <a16:creationId id="{BC89AFCE-E202-4551-A7AF-B167B7188DC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 du propriétaire, date d'échéance, notes et preuve de clôture</a:t>
            </a:r>
          </a:p>
        </p:txBody>
      </p:sp>
      <p:sp>
        <p:nvSpPr>
          <p:cNvPr id="16" name="">
            <a:extLst>
              <a:ext uri="{FF2B5EF4-FFF2-40B4-BE49-F238E27FC236}">
                <a16:creationId id="{96E41E23-CEAB-423E-A3E7-98EF8BC017A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C1C4008-DCEB-45A3-93AD-E0CF338130FA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Vue d'audit</a:t>
            </a:r>
          </a:p>
        </p:txBody>
      </p:sp>
      <p:sp>
        <p:nvSpPr>
          <p:cNvPr id="18" name="">
            <a:extLst>
              <a:ext uri="{FF2B5EF4-FFF2-40B4-BE49-F238E27FC236}">
                <a16:creationId id="{F9633FE5-8421-4AB5-9008-80D27ED563A3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Historique des exceptions, prise en charge de l'échantillonnage et rapport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statut</a:t>
            </a:r>
          </a:p>
        </p:txBody>
      </p:sp>
      <p:sp>
        <p:nvSpPr>
          <p:cNvPr id="19" name="">
            <a:extLst>
              <a:ext uri="{FF2B5EF4-FFF2-40B4-BE49-F238E27FC236}">
                <a16:creationId id="{153EDF8C-FC5E-4DB4-885B-AE09A8A3895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9FFC96C-6710-4B9D-A9BB-32E214161E9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Objectif du réviseur</a:t>
            </a:r>
          </a:p>
        </p:txBody>
      </p:sp>
      <p:sp>
        <p:nvSpPr>
          <p:cNvPr id="21" name="">
            <a:extLst>
              <a:ext uri="{FF2B5EF4-FFF2-40B4-BE49-F238E27FC236}">
                <a16:creationId id="{77266084-CD79-4E14-A9AE-3D74DBDFA1D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CA11FABF-69D0-4BD4-AB7D-DCCA6DDA56C1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Incidence</a:t>
            </a:r>
          </a:p>
        </p:txBody>
      </p:sp>
      <p:sp>
        <p:nvSpPr>
          <p:cNvPr id="23" name="">
            <a:extLst>
              <a:ext uri="{FF2B5EF4-FFF2-40B4-BE49-F238E27FC236}">
                <a16:creationId id="{B4044FFA-47D4-4F0C-BD36-4566D6E6A00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Connu</a:t>
            </a:r>
          </a:p>
        </p:txBody>
      </p:sp>
      <p:sp>
        <p:nvSpPr>
          <p:cNvPr id="24" name="">
            <a:extLst>
              <a:ext uri="{FF2B5EF4-FFF2-40B4-BE49-F238E27FC236}">
                <a16:creationId id="{99643E1E-8A8C-4331-B2C7-C1298F36212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4A7169-3B5B-4E61-82BC-32D82768BE9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26" name="">
            <a:extLst>
              <a:ext uri="{FF2B5EF4-FFF2-40B4-BE49-F238E27FC236}">
                <a16:creationId id="{0FAEE6FD-24A9-4D22-98CF-77FF70006EB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Nommé</a:t>
            </a:r>
          </a:p>
        </p:txBody>
      </p:sp>
      <p:sp>
        <p:nvSpPr>
          <p:cNvPr id="27" name="">
            <a:extLst>
              <a:ext uri="{FF2B5EF4-FFF2-40B4-BE49-F238E27FC236}">
                <a16:creationId id="{3C2E85AF-12E5-4CD3-8077-3C4758CC4AF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D6537A0-07F1-4C1C-943B-204D7843FDE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9" name="">
            <a:extLst>
              <a:ext uri="{FF2B5EF4-FFF2-40B4-BE49-F238E27FC236}">
                <a16:creationId id="{DB38CB7E-CE44-4EC1-BC89-AF49D370E160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Lié</a:t>
            </a:r>
          </a:p>
        </p:txBody>
      </p:sp>
      <p:sp>
        <p:nvSpPr>
          <p:cNvPr id="30" name="">
            <a:extLst>
              <a:ext uri="{FF2B5EF4-FFF2-40B4-BE49-F238E27FC236}">
                <a16:creationId id="{FFCC04CD-7BB5-4F11-981C-B504014D1E52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A1185432-8A1B-4873-88F2-7967CA3A4AEC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Décision</a:t>
            </a:r>
          </a:p>
        </p:txBody>
      </p:sp>
      <p:sp>
        <p:nvSpPr>
          <p:cNvPr id="32" name="">
            <a:extLst>
              <a:ext uri="{FF2B5EF4-FFF2-40B4-BE49-F238E27FC236}">
                <a16:creationId id="{2A0C3D04-93EC-4A0B-935C-090E4AD75BB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Obligatoire</a:t>
            </a:r>
          </a:p>
        </p:txBody>
      </p:sp>
      <p:sp>
        <p:nvSpPr>
          <p:cNvPr id="33" name="">
            <a:extLst>
              <a:ext uri="{FF2B5EF4-FFF2-40B4-BE49-F238E27FC236}">
                <a16:creationId id="{4D2B8BB0-2732-4DF6-86D8-860C13BCC3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8E7A938B-BB28-4BCA-AB0C-8C82FEF67BA5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FB7077CA-3B1D-4140-AE5B-0DD48077EFF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32815872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08014419-D158-420D-ADCF-687367DBC21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EB3D9E-033B-484F-B892-A0C0D4D2D0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6CEB6E-4E93-4FDA-B8C0-ED280A07D0C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 D'ÉCHELLE</a:t>
            </a:r>
          </a:p>
        </p:txBody>
      </p:sp>
      <p:sp>
        <p:nvSpPr>
          <p:cNvPr id="4" name="">
            <a:extLst>
              <a:ext uri="{FF2B5EF4-FFF2-40B4-BE49-F238E27FC236}">
                <a16:creationId id="{9EB1BD91-0DF8-48C5-B765-AFE9CDD2C37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Passez d'un flux de travail financier unique à un contrôle continu des opérations.</a:t>
            </a:r>
          </a:p>
        </p:txBody>
      </p:sp>
      <p:sp>
        <p:nvSpPr>
          <p:cNvPr id="5" name="">
            <a:extLst>
              <a:ext uri="{FF2B5EF4-FFF2-40B4-BE49-F238E27FC236}">
                <a16:creationId id="{5D727523-E38A-4079-9EC3-163F3C1D4AE1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585F77CD-AF9F-4FCA-907C-E70B72055F0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74CCBF3-ED43-489D-81D4-0059F0BA25C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C8A4FCB4-B1AB-4E61-8A3F-6F722D16E765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Connecter</a:t>
            </a:r>
          </a:p>
        </p:txBody>
      </p:sp>
      <p:sp>
        <p:nvSpPr>
          <p:cNvPr id="9" name="">
            <a:extLst>
              <a:ext uri="{FF2B5EF4-FFF2-40B4-BE49-F238E27FC236}">
                <a16:creationId id="{9B271B7F-8725-436B-B390-0DD690B0AE7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ERP, achats, AP,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dépenses, identité, audit</a:t>
            </a:r>
          </a:p>
        </p:txBody>
      </p:sp>
      <p:sp>
        <p:nvSpPr>
          <p:cNvPr id="10" name="">
            <a:extLst>
              <a:ext uri="{FF2B5EF4-FFF2-40B4-BE49-F238E27FC236}">
                <a16:creationId id="{CB851828-A8BB-4342-9B1C-4A49862E2DF0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4ED5497C-5BD5-4071-9F95-04CA18DD729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95092D4-EE6F-4FDC-A12A-792912219FC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33C0168-687F-4E8C-9E53-38CB235679EE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B2669508-32D5-490F-BEC3-F191DA63796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Moniteur</a:t>
            </a:r>
          </a:p>
        </p:txBody>
      </p:sp>
      <p:sp>
        <p:nvSpPr>
          <p:cNvPr id="15" name="">
            <a:extLst>
              <a:ext uri="{FF2B5EF4-FFF2-40B4-BE49-F238E27FC236}">
                <a16:creationId id="{10E8C086-030C-46C0-AA6A-E9F8796803E9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Règles, seuils, SoD,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approbations et anomalies</a:t>
            </a:r>
          </a:p>
        </p:txBody>
      </p:sp>
      <p:sp>
        <p:nvSpPr>
          <p:cNvPr id="16" name="">
            <a:extLst>
              <a:ext uri="{FF2B5EF4-FFF2-40B4-BE49-F238E27FC236}">
                <a16:creationId id="{27095E38-21D0-479D-9AED-21F23A58EB57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F2F3815-EA3D-440B-854B-0A1977E041B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EDC94C4-D5A3-4602-AD0E-AEECD1292C9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A51A8675-27B3-41FE-9075-BC52611296C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A56A5CCE-1433-4593-BFA0-B461CF192C7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Corriger</a:t>
            </a:r>
          </a:p>
        </p:txBody>
      </p:sp>
      <p:sp>
        <p:nvSpPr>
          <p:cNvPr id="21" name="">
            <a:extLst>
              <a:ext uri="{FF2B5EF4-FFF2-40B4-BE49-F238E27FC236}">
                <a16:creationId id="{D74BB8BF-0D44-4C51-BC10-A61240855D25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Propriétaires, preuves, dues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dates et piste de clôture</a:t>
            </a:r>
          </a:p>
        </p:txBody>
      </p:sp>
      <p:sp>
        <p:nvSpPr>
          <p:cNvPr id="22" name="">
            <a:extLst>
              <a:ext uri="{FF2B5EF4-FFF2-40B4-BE49-F238E27FC236}">
                <a16:creationId id="{0A5423A9-E7CD-4262-9C7B-D0D151764AA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4BACE99D-1F49-40D0-A4C8-376EE41C9E9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8DDFAAB-7D21-41F6-A243-5D0F28D4675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2FAF33-5A86-4BCA-93E6-A65C12B8E65C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0AA8511-693E-48EF-9062-6EB14157CDA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Assurer</a:t>
            </a:r>
          </a:p>
        </p:txBody>
      </p:sp>
      <p:sp>
        <p:nvSpPr>
          <p:cNvPr id="27" name="">
            <a:extLst>
              <a:ext uri="{FF2B5EF4-FFF2-40B4-BE49-F238E27FC236}">
                <a16:creationId id="{D135E917-5475-4F47-8605-E3BD9A616647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Reporting de contrôle, audit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packs et aperçu des tendances</a:t>
            </a:r>
          </a:p>
        </p:txBody>
      </p:sp>
      <p:sp>
        <p:nvSpPr>
          <p:cNvPr id="28" name="">
            <a:extLst>
              <a:ext uri="{FF2B5EF4-FFF2-40B4-BE49-F238E27FC236}">
                <a16:creationId id="{F3B0EDB4-32C4-4A41-ADBA-3101DC0F90A5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965C20E-0D00-405F-8007-8D72A175BDCC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Résultat : surveillance continue des contrôles et éléments probants sans confusion</a:t>
            </a:r>
          </a:p>
        </p:txBody>
      </p:sp>
      <p:sp>
        <p:nvSpPr>
          <p:cNvPr id="30" name="">
            <a:extLst>
              <a:ext uri="{FF2B5EF4-FFF2-40B4-BE49-F238E27FC236}">
                <a16:creationId id="{17EB9724-F84D-4D12-955A-C2A5F96C77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85512419-C0EF-4198-B4D0-810BB8BDAB2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6B4243A6-31A8-49EE-AC01-753D29CE79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