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notesMasters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59b2df5676f44baf" /><Relationship Type="http://schemas.openxmlformats.org/officeDocument/2006/relationships/extended-properties" Target="/docProps/app.xml" Id="R4c6745f66acf47d6" /><Relationship Type="http://schemas.openxmlformats.org/officeDocument/2006/relationships/officeDocument" Target="/ppt/presentation.xml" Id="R8c5972343a304a7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3ba9b8dadca499d"/>
  </p:sldMasterIdLst>
  <p:notesMasterIdLst>
    <p:notesMasterId xmlns:r="http://schemas.openxmlformats.org/officeDocument/2006/relationships" r:id="Rdbf76523010243b0"/>
  </p:notesMasterIdLst>
  <p:sldIdLst>
    <p:sldId xmlns:r="http://schemas.openxmlformats.org/officeDocument/2006/relationships" id="256" r:id="Recfb33925b17494b"/>
    <p:sldId xmlns:r="http://schemas.openxmlformats.org/officeDocument/2006/relationships" id="257" r:id="R106f72721a724eee"/>
    <p:sldId xmlns:r="http://schemas.openxmlformats.org/officeDocument/2006/relationships" id="258" r:id="R014615aaa7634ea0"/>
    <p:sldId xmlns:r="http://schemas.openxmlformats.org/officeDocument/2006/relationships" id="259" r:id="R79ece06446304df7"/>
    <p:sldId xmlns:r="http://schemas.openxmlformats.org/officeDocument/2006/relationships" id="260" r:id="R889425235833443a"/>
    <p:sldId xmlns:r="http://schemas.openxmlformats.org/officeDocument/2006/relationships" id="261" r:id="Ref824142eb644c11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xmlns:a="http://schemas.openxmlformats.org/drawingml/2006/main" n="120" d="100"/>
          <a:sy xmlns:a="http://schemas.openxmlformats.org/drawingml/2006/main" n="120" d="100"/>
        </p:scale>
        <p:origin x="800" y="184"/>
      </p:cViewPr>
      <p:guideLst/>
    </p:cSldViewPr>
  </p:slideViewPr>
  <p:notesTextViewPr>
    <p:cViewPr>
      <p:scale>
        <a:sx xmlns:a="http://schemas.openxmlformats.org/drawingml/2006/main" n="1" d="1"/>
        <a:sy xmlns:a="http://schemas.openxmlformats.org/drawingml/2006/main"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3ba9b8dadca499d" /><Relationship Type="http://schemas.openxmlformats.org/officeDocument/2006/relationships/theme" Target="/ppt/theme/theme1.xml" Id="Rc9fdf839aa88400c" /><Relationship Type="http://schemas.openxmlformats.org/officeDocument/2006/relationships/notesMaster" Target="/ppt/notesMasters/notesMaster1.xml" Id="Rdbf76523010243b0" /><Relationship Type="http://schemas.openxmlformats.org/officeDocument/2006/relationships/presProps" Target="/ppt/presProps.xml" Id="R00ba9e15a0434f52" /><Relationship Type="http://schemas.openxmlformats.org/officeDocument/2006/relationships/viewProps" Target="/ppt/viewProps.xml" Id="Rfda8d6cf72354ffc" /><Relationship Type="http://schemas.openxmlformats.org/officeDocument/2006/relationships/tableStyles" Target="/ppt/tableStyles.xml" Id="R1c1a21e995d34152" /><Relationship Type="http://schemas.openxmlformats.org/officeDocument/2006/relationships/slide" Target="/ppt/slides/slide1.xml" Id="Recfb33925b17494b" /><Relationship Type="http://schemas.openxmlformats.org/officeDocument/2006/relationships/slide" Target="/ppt/slides/slide2.xml" Id="R106f72721a724eee" /><Relationship Type="http://schemas.openxmlformats.org/officeDocument/2006/relationships/slide" Target="/ppt/slides/slide3.xml" Id="R014615aaa7634ea0" /><Relationship Type="http://schemas.openxmlformats.org/officeDocument/2006/relationships/slide" Target="/ppt/slides/slide4.xml" Id="R79ece06446304df7" /><Relationship Type="http://schemas.openxmlformats.org/officeDocument/2006/relationships/slide" Target="/ppt/slides/slide5.xml" Id="R889425235833443a" /><Relationship Type="http://schemas.openxmlformats.org/officeDocument/2006/relationships/slide" Target="/ppt/slides/slide6.xml" Id="Ref824142eb644c11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2.xml" Id="R6e169e89032e4761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79acd4be43b84e72" /><Relationship Type="http://schemas.openxmlformats.org/officeDocument/2006/relationships/notesMaster" Target="/ppt/notesMasters/notesMaster1.xml" Id="R58862291a2554c5c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1af0b736b27343e8" /><Relationship Type="http://schemas.openxmlformats.org/officeDocument/2006/relationships/notesMaster" Target="/ppt/notesMasters/notesMaster1.xml" Id="R0afe087638f04f79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8b0ac3f660a747b3" /><Relationship Type="http://schemas.openxmlformats.org/officeDocument/2006/relationships/notesMaster" Target="/ppt/notesMasters/notesMaster1.xml" Id="R0396b7fd36a842e4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63973b08b5f643b6" /><Relationship Type="http://schemas.openxmlformats.org/officeDocument/2006/relationships/notesMaster" Target="/ppt/notesMasters/notesMaster1.xml" Id="R4f572968f38f49d8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bd056e161e5443bf" /><Relationship Type="http://schemas.openxmlformats.org/officeDocument/2006/relationships/notesMaster" Target="/ppt/notesMasters/notesMaster1.xml" Id="R264b8f07d3ce428a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0aee689ec56f473a" /><Relationship Type="http://schemas.openxmlformats.org/officeDocument/2006/relationships/notesMaster" Target="/ppt/notesMasters/notesMaster1.xml" Id="Re3931249659440c3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742c5d66de64b31" /></Relationships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theme/theme1.xml" Id="Raf888c1f3f0f4096" /><Relationship Type="http://schemas.openxmlformats.org/officeDocument/2006/relationships/slideLayout" Target="/ppt/slideLayouts/slideLayout2.xml" Id="R85725630b5cf4b4c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5725630b5cf4b4c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82654820573d4cf4" /><Relationship Type="http://schemas.openxmlformats.org/officeDocument/2006/relationships/notesSlide" Target="/ppt/notesSlides/notesSlide1.xml" Id="R95ff653308864be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2c12f98cf332457a" /><Relationship Type="http://schemas.openxmlformats.org/officeDocument/2006/relationships/notesSlide" Target="/ppt/notesSlides/notesSlide2.xml" Id="Re57ce56f192e42a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ad957e84b2de43bf" /><Relationship Type="http://schemas.openxmlformats.org/officeDocument/2006/relationships/notesSlide" Target="/ppt/notesSlides/notesSlide3.xml" Id="R41a5c85ff723468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55c4065506534f41" /><Relationship Type="http://schemas.openxmlformats.org/officeDocument/2006/relationships/notesSlide" Target="/ppt/notesSlides/notesSlide4.xml" Id="R4155006c78f347d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cf3bb369d1ad4165" /><Relationship Type="http://schemas.openxmlformats.org/officeDocument/2006/relationships/notesSlide" Target="/ppt/notesSlides/notesSlide5.xml" Id="Raa8a3a5fa19f4a7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d25c9248fd3349a7" /><Relationship Type="http://schemas.openxmlformats.org/officeDocument/2006/relationships/notesSlide" Target="/ppt/notesSlides/notesSlide6.xml" Id="R5c88f92bb4d947bb" /></Relationships>
</file>

<file path=ppt/slides/slide1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E81F5644-EB82-47DD-864C-43804B32DD2E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C1E09192-9C62-4EBF-BDB3-16B1A59F36A6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07D441F1-EC10-4154-9AAC-27869279E973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ציות פיננסי וביקורת</a:t>
            </a:r>
          </a:p>
        </p:txBody>
      </p:sp>
      <p:sp>
        <p:nvSpPr>
          <p:cNvPr id="4" name="">
            <a:extLst>
              <a:ext uri="{FF2B5EF4-FFF2-40B4-BE49-F238E27FC236}">
                <a16:creationId id="{B1B02B10-9902-4372-B663-A6D6C95C0642}"/>
              </a:ext>
            </a:extLst>
          </p:cNvPr>
          <p:cNvSpPr>
            <a:spLocks noGrp="1"/>
          </p:cNvSpPr>
          <p:nvPr/>
        </p:nvSpPr>
        <p:spPr>
          <a:xfrm>
            <a:off x="590550" y="1104900"/>
            <a:ext cx="7048500" cy="12001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31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31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אוטומציה של תאימות הופכת ראיות לעסקה לביטחון בקרה המוכן לביקורת.</a:t>
            </a:r>
          </a:p>
        </p:txBody>
      </p:sp>
      <p:sp>
        <p:nvSpPr>
          <p:cNvPr id="5" name="">
            <a:extLst>
              <a:ext uri="{FF2B5EF4-FFF2-40B4-BE49-F238E27FC236}">
                <a16:creationId id="{C7B4127B-AA8D-4970-9498-B6CFEE286B39}"/>
              </a:ext>
            </a:extLst>
          </p:cNvPr>
          <p:cNvSpPr>
            <a:spLocks noGrp="1"/>
          </p:cNvSpPr>
          <p:nvPr/>
        </p:nvSpPr>
        <p:spPr>
          <a:xfrm>
            <a:off x="609600" y="2628900"/>
            <a:ext cx="5905500" cy="8382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12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סוכנים עוקבים אחר הפרדת תפקידים, דפוסים חריגים, עמידה במדיניות, אישורים חסרים ושלמות הראיות בכל זרימות העבודה הפיננסיות.</a:t>
            </a:r>
          </a:p>
        </p:txBody>
      </p:sp>
      <p:sp>
        <p:nvSpPr>
          <p:cNvPr id="6" name="">
            <a:extLst>
              <a:ext uri="{FF2B5EF4-FFF2-40B4-BE49-F238E27FC236}">
                <a16:creationId id="{70594DCC-A890-41E7-AD9A-90B519ABEFC5}"/>
              </a:ext>
            </a:extLst>
          </p:cNvPr>
          <p:cNvSpPr>
            <a:spLocks noGrp="1"/>
          </p:cNvSpPr>
          <p:nvPr/>
        </p:nvSpPr>
        <p:spPr>
          <a:xfrm>
            <a:off x="609600" y="3943350"/>
            <a:ext cx="5619750" cy="28575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3ADD2ED7-CF1E-4F07-B7D8-8653AA2FD861}"/>
              </a:ext>
            </a:extLst>
          </p:cNvPr>
          <p:cNvSpPr>
            <a:spLocks noGrp="1"/>
          </p:cNvSpPr>
          <p:nvPr/>
        </p:nvSpPr>
        <p:spPr>
          <a:xfrm>
            <a:off x="60960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לכידה</a:t>
            </a:r>
          </a:p>
        </p:txBody>
      </p:sp>
      <p:sp>
        <p:nvSpPr>
          <p:cNvPr id="8" name="">
            <a:extLst>
              <a:ext uri="{FF2B5EF4-FFF2-40B4-BE49-F238E27FC236}">
                <a16:creationId id="{B669C890-8147-448D-85F4-B16C38D85D8B}"/>
              </a:ext>
            </a:extLst>
          </p:cNvPr>
          <p:cNvSpPr>
            <a:spLocks noGrp="1"/>
          </p:cNvSpPr>
          <p:nvPr/>
        </p:nvSpPr>
        <p:spPr>
          <a:xfrm>
            <a:off x="60960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עדשת כספים</a:t>
            </a:r>
          </a:p>
        </p:txBody>
      </p:sp>
      <p:sp>
        <p:nvSpPr>
          <p:cNvPr id="9" name="">
            <a:extLst>
              <a:ext uri="{FF2B5EF4-FFF2-40B4-BE49-F238E27FC236}">
                <a16:creationId id="{D877DDE2-B42C-4B40-B49A-509E10591350}"/>
              </a:ext>
            </a:extLst>
          </p:cNvPr>
          <p:cNvSpPr>
            <a:spLocks noGrp="1"/>
          </p:cNvSpPr>
          <p:nvPr/>
        </p:nvSpPr>
        <p:spPr>
          <a:xfrm>
            <a:off x="203835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אימות</a:t>
            </a:r>
          </a:p>
        </p:txBody>
      </p:sp>
      <p:sp>
        <p:nvSpPr>
          <p:cNvPr id="10" name="">
            <a:extLst>
              <a:ext uri="{FF2B5EF4-FFF2-40B4-BE49-F238E27FC236}">
                <a16:creationId id="{509E81FC-EAB0-40C9-8713-78A4022336E7}"/>
              </a:ext>
            </a:extLst>
          </p:cNvPr>
          <p:cNvSpPr>
            <a:spLocks noGrp="1"/>
          </p:cNvSpPr>
          <p:nvPr/>
        </p:nvSpPr>
        <p:spPr>
          <a:xfrm>
            <a:off x="203835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עדשת כספים</a:t>
            </a:r>
          </a:p>
        </p:txBody>
      </p:sp>
      <p:sp>
        <p:nvSpPr>
          <p:cNvPr id="11" name="">
            <a:extLst>
              <a:ext uri="{FF2B5EF4-FFF2-40B4-BE49-F238E27FC236}">
                <a16:creationId id="{81E129C4-20A7-4AA2-9AFA-5A02FFB59967}"/>
              </a:ext>
            </a:extLst>
          </p:cNvPr>
          <p:cNvSpPr>
            <a:spLocks noGrp="1"/>
          </p:cNvSpPr>
          <p:nvPr/>
        </p:nvSpPr>
        <p:spPr>
          <a:xfrm>
            <a:off x="346710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מסלול</a:t>
            </a:r>
          </a:p>
        </p:txBody>
      </p:sp>
      <p:sp>
        <p:nvSpPr>
          <p:cNvPr id="12" name="">
            <a:extLst>
              <a:ext uri="{FF2B5EF4-FFF2-40B4-BE49-F238E27FC236}">
                <a16:creationId id="{E8E15F26-58D3-4775-9A84-79DFA8B32D53}"/>
              </a:ext>
            </a:extLst>
          </p:cNvPr>
          <p:cNvSpPr>
            <a:spLocks noGrp="1"/>
          </p:cNvSpPr>
          <p:nvPr/>
        </p:nvSpPr>
        <p:spPr>
          <a:xfrm>
            <a:off x="346710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עדשת כספים</a:t>
            </a:r>
          </a:p>
        </p:txBody>
      </p:sp>
      <p:sp>
        <p:nvSpPr>
          <p:cNvPr id="13" name="">
            <a:extLst>
              <a:ext uri="{FF2B5EF4-FFF2-40B4-BE49-F238E27FC236}">
                <a16:creationId id="{478C883D-F112-4630-8CA1-9AA79463A2FB}"/>
              </a:ext>
            </a:extLst>
          </p:cNvPr>
          <p:cNvSpPr>
            <a:spLocks noGrp="1"/>
          </p:cNvSpPr>
          <p:nvPr/>
        </p:nvSpPr>
        <p:spPr>
          <a:xfrm>
            <a:off x="489585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עדות</a:t>
            </a:r>
          </a:p>
        </p:txBody>
      </p:sp>
      <p:sp>
        <p:nvSpPr>
          <p:cNvPr id="14" name="">
            <a:extLst>
              <a:ext uri="{FF2B5EF4-FFF2-40B4-BE49-F238E27FC236}">
                <a16:creationId id="{EC2E8EAB-7AAF-4FF5-B000-E95DA402D85D}"/>
              </a:ext>
            </a:extLst>
          </p:cNvPr>
          <p:cNvSpPr>
            <a:spLocks noGrp="1"/>
          </p:cNvSpPr>
          <p:nvPr/>
        </p:nvSpPr>
        <p:spPr>
          <a:xfrm>
            <a:off x="489585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עדשת כספים</a:t>
            </a:r>
          </a:p>
        </p:txBody>
      </p:sp>
      <p:sp>
        <p:nvSpPr>
          <p:cNvPr id="15" name="">
            <a:extLst>
              <a:ext uri="{FF2B5EF4-FFF2-40B4-BE49-F238E27FC236}">
                <a16:creationId id="{A0105668-BDC7-4119-8773-16D4AA4EAE4B}"/>
              </a:ext>
            </a:extLst>
          </p:cNvPr>
          <p:cNvSpPr>
            <a:spLocks noGrp="1"/>
          </p:cNvSpPr>
          <p:nvPr/>
        </p:nvSpPr>
        <p:spPr>
          <a:xfrm>
            <a:off x="7524750" y="914400"/>
            <a:ext cx="3486150" cy="451485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6" name="">
            <a:extLst>
              <a:ext uri="{FF2B5EF4-FFF2-40B4-BE49-F238E27FC236}">
                <a16:creationId id="{AB410376-55B4-4C35-ACC3-E6CC96C7E1A2}"/>
              </a:ext>
            </a:extLst>
          </p:cNvPr>
          <p:cNvSpPr>
            <a:spLocks noGrp="1"/>
          </p:cNvSpPr>
          <p:nvPr/>
        </p:nvSpPr>
        <p:spPr>
          <a:xfrm>
            <a:off x="7848600" y="1219200"/>
            <a:ext cx="2095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EDE7DD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EDE7DD"/>
                </a:solidFill>
                <a:latin typeface="Aptos"/>
                <a:ea typeface="Aptos"/>
                <a:cs typeface="Aptos"/>
              </a:rPr>
              <a:t>תא הטייס של אוטומציה</a:t>
            </a:r>
          </a:p>
        </p:txBody>
      </p:sp>
      <p:sp>
        <p:nvSpPr>
          <p:cNvPr id="17" name="">
            <a:extLst>
              <a:ext uri="{FF2B5EF4-FFF2-40B4-BE49-F238E27FC236}">
                <a16:creationId id="{3AE632BD-41EE-4DBC-9F9C-5D722380AA1A}"/>
              </a:ext>
            </a:extLst>
          </p:cNvPr>
          <p:cNvSpPr>
            <a:spLocks noGrp="1"/>
          </p:cNvSpPr>
          <p:nvPr/>
        </p:nvSpPr>
        <p:spPr>
          <a:xfrm>
            <a:off x="7848600" y="17907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F3F969C1-6EDE-4812-BC5F-D404439B88FE}"/>
              </a:ext>
            </a:extLst>
          </p:cNvPr>
          <p:cNvSpPr>
            <a:spLocks noGrp="1"/>
          </p:cNvSpPr>
          <p:nvPr/>
        </p:nvSpPr>
        <p:spPr>
          <a:xfrm>
            <a:off x="8020050" y="18859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בקרות</a:t>
            </a:r>
          </a:p>
        </p:txBody>
      </p:sp>
      <p:sp>
        <p:nvSpPr>
          <p:cNvPr id="19" name="">
            <a:extLst>
              <a:ext uri="{FF2B5EF4-FFF2-40B4-BE49-F238E27FC236}">
                <a16:creationId id="{7CB57567-986D-4ABF-B6F4-79EC3DA5B6EF}"/>
              </a:ext>
            </a:extLst>
          </p:cNvPr>
          <p:cNvSpPr>
            <a:spLocks noGrp="1"/>
          </p:cNvSpPr>
          <p:nvPr/>
        </p:nvSpPr>
        <p:spPr>
          <a:xfrm>
            <a:off x="9353550" y="18859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15803D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15803D"/>
                </a:solidFill>
                <a:latin typeface="Aptos"/>
                <a:ea typeface="Aptos"/>
                <a:cs typeface="Aptos"/>
              </a:rPr>
              <a:t>פעיל</a:t>
            </a:r>
          </a:p>
        </p:txBody>
      </p:sp>
      <p:sp>
        <p:nvSpPr>
          <p:cNvPr id="20" name="">
            <a:extLst>
              <a:ext uri="{FF2B5EF4-FFF2-40B4-BE49-F238E27FC236}">
                <a16:creationId id="{486FE591-6071-442B-B1E1-A83732B5F3D2}"/>
              </a:ext>
            </a:extLst>
          </p:cNvPr>
          <p:cNvSpPr>
            <a:spLocks noGrp="1"/>
          </p:cNvSpPr>
          <p:nvPr/>
        </p:nvSpPr>
        <p:spPr>
          <a:xfrm>
            <a:off x="7848600" y="25717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E1B2FCF9-26ED-41B5-9982-50F55D733A2D}"/>
              </a:ext>
            </a:extLst>
          </p:cNvPr>
          <p:cNvSpPr>
            <a:spLocks noGrp="1"/>
          </p:cNvSpPr>
          <p:nvPr/>
        </p:nvSpPr>
        <p:spPr>
          <a:xfrm>
            <a:off x="8020050" y="26670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SoD</a:t>
            </a:r>
          </a:p>
        </p:txBody>
      </p:sp>
      <p:sp>
        <p:nvSpPr>
          <p:cNvPr id="22" name="">
            <a:extLst>
              <a:ext uri="{FF2B5EF4-FFF2-40B4-BE49-F238E27FC236}">
                <a16:creationId id="{F3AEEBF3-524E-455A-8D0E-90751E8A97E2}"/>
              </a:ext>
            </a:extLst>
          </p:cNvPr>
          <p:cNvSpPr>
            <a:spLocks noGrp="1"/>
          </p:cNvSpPr>
          <p:nvPr/>
        </p:nvSpPr>
        <p:spPr>
          <a:xfrm>
            <a:off x="9353550" y="26670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פיקוח</a:t>
            </a:r>
          </a:p>
        </p:txBody>
      </p:sp>
      <p:sp>
        <p:nvSpPr>
          <p:cNvPr id="23" name="">
            <a:extLst>
              <a:ext uri="{FF2B5EF4-FFF2-40B4-BE49-F238E27FC236}">
                <a16:creationId id="{B470F6E2-F50E-4E18-95D9-9684FA4E2C0B}"/>
              </a:ext>
            </a:extLst>
          </p:cNvPr>
          <p:cNvSpPr>
            <a:spLocks noGrp="1"/>
          </p:cNvSpPr>
          <p:nvPr/>
        </p:nvSpPr>
        <p:spPr>
          <a:xfrm>
            <a:off x="7848600" y="33528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4160EA41-545B-453E-A3BC-BEB53EE92C94}"/>
              </a:ext>
            </a:extLst>
          </p:cNvPr>
          <p:cNvSpPr>
            <a:spLocks noGrp="1"/>
          </p:cNvSpPr>
          <p:nvPr/>
        </p:nvSpPr>
        <p:spPr>
          <a:xfrm>
            <a:off x="8020050" y="34480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אנומליה</a:t>
            </a:r>
          </a:p>
        </p:txBody>
      </p:sp>
      <p:sp>
        <p:nvSpPr>
          <p:cNvPr id="25" name="">
            <a:extLst>
              <a:ext uri="{FF2B5EF4-FFF2-40B4-BE49-F238E27FC236}">
                <a16:creationId id="{B3390C1F-9F47-4412-BFA1-C3BF1AA227A2}"/>
              </a:ext>
            </a:extLst>
          </p:cNvPr>
          <p:cNvSpPr>
            <a:spLocks noGrp="1"/>
          </p:cNvSpPr>
          <p:nvPr/>
        </p:nvSpPr>
        <p:spPr>
          <a:xfrm>
            <a:off x="9353550" y="34480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מסומן</a:t>
            </a:r>
          </a:p>
        </p:txBody>
      </p:sp>
      <p:sp>
        <p:nvSpPr>
          <p:cNvPr id="26" name="">
            <a:extLst>
              <a:ext uri="{FF2B5EF4-FFF2-40B4-BE49-F238E27FC236}">
                <a16:creationId id="{4512345A-6261-4DCC-BFCF-84E8734BB33E}"/>
              </a:ext>
            </a:extLst>
          </p:cNvPr>
          <p:cNvSpPr>
            <a:spLocks noGrp="1"/>
          </p:cNvSpPr>
          <p:nvPr/>
        </p:nvSpPr>
        <p:spPr>
          <a:xfrm>
            <a:off x="7848600" y="41338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D2FB8F65-0B64-4395-816F-D6A8DEA0E012}"/>
              </a:ext>
            </a:extLst>
          </p:cNvPr>
          <p:cNvSpPr>
            <a:spLocks noGrp="1"/>
          </p:cNvSpPr>
          <p:nvPr/>
        </p:nvSpPr>
        <p:spPr>
          <a:xfrm>
            <a:off x="8020050" y="42291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חבילת ביקורת</a:t>
            </a:r>
          </a:p>
        </p:txBody>
      </p:sp>
      <p:sp>
        <p:nvSpPr>
          <p:cNvPr id="28" name="">
            <a:extLst>
              <a:ext uri="{FF2B5EF4-FFF2-40B4-BE49-F238E27FC236}">
                <a16:creationId id="{43A1F8F4-0D25-448A-BA16-9A0AA5B3530F}"/>
              </a:ext>
            </a:extLst>
          </p:cNvPr>
          <p:cNvSpPr>
            <a:spLocks noGrp="1"/>
          </p:cNvSpPr>
          <p:nvPr/>
        </p:nvSpPr>
        <p:spPr>
          <a:xfrm>
            <a:off x="9353550" y="42291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2563EB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2563EB"/>
                </a:solidFill>
                <a:latin typeface="Aptos"/>
                <a:ea typeface="Aptos"/>
                <a:cs typeface="Aptos"/>
              </a:rPr>
              <a:t>מוכן</a:t>
            </a:r>
          </a:p>
        </p:txBody>
      </p:sp>
      <p:sp>
        <p:nvSpPr>
          <p:cNvPr id="29" name="">
            <a:extLst>
              <a:ext uri="{FF2B5EF4-FFF2-40B4-BE49-F238E27FC236}">
                <a16:creationId id="{39C80FDD-E778-4C08-863C-C684C9BA8EE1}"/>
              </a:ext>
            </a:extLst>
          </p:cNvPr>
          <p:cNvSpPr>
            <a:spLocks noGrp="1"/>
          </p:cNvSpPr>
          <p:nvPr/>
        </p:nvSpPr>
        <p:spPr>
          <a:xfrm>
            <a:off x="8172450" y="4857750"/>
            <a:ext cx="203835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30" name="">
            <a:extLst>
              <a:ext uri="{FF2B5EF4-FFF2-40B4-BE49-F238E27FC236}">
                <a16:creationId id="{F5B2D5D3-C06C-49E2-AA9E-7DAB6324621B}"/>
              </a:ext>
            </a:extLst>
          </p:cNvPr>
          <p:cNvSpPr>
            <a:spLocks noGrp="1"/>
          </p:cNvSpPr>
          <p:nvPr/>
        </p:nvSpPr>
        <p:spPr>
          <a:xfrm>
            <a:off x="8286750" y="4933950"/>
            <a:ext cx="180975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ערוך עם ראיות</a:t>
            </a:r>
          </a:p>
        </p:txBody>
      </p:sp>
      <p:sp>
        <p:nvSpPr>
          <p:cNvPr id="31" name="">
            <a:extLst>
              <a:ext uri="{FF2B5EF4-FFF2-40B4-BE49-F238E27FC236}">
                <a16:creationId id="{241135A4-560F-4065-BEBB-E1082E7DC09F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a16:creationId id="{0BAF5D64-4A74-4A40-92A6-225686FF9A19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אוטומציה פיננסית | ActiveMotion.ai</a:t>
            </a:r>
          </a:p>
        </p:txBody>
      </p:sp>
      <p:sp>
        <p:nvSpPr>
          <p:cNvPr id="33" name="">
            <a:extLst>
              <a:ext uri="{FF2B5EF4-FFF2-40B4-BE49-F238E27FC236}">
                <a16:creationId id="{47E49694-74B9-4AED-8F6B-15A74C813DE9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</p:spTree>
    <p:extLst>
      <p:ext uri="{BB962C8B-B14F-4D97-AF65-F5344CB8AC3E}">
        <p14:creationId val="46680871"/>
      </p:ext>
    </p:extLst>
  </p:cSld>
</p:sld>
</file>

<file path=ppt/slides/slide2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2FB570D0-A309-4866-9606-02440F142AC8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E7157EA3-36B7-452D-878A-7716E9ACE1B6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40C2A8E3-10F0-400A-B008-51C5A1BC7E02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מודל זרימת עבודה</a:t>
            </a:r>
          </a:p>
        </p:txBody>
      </p:sp>
      <p:sp>
        <p:nvSpPr>
          <p:cNvPr id="4" name="">
            <a:extLst>
              <a:ext uri="{FF2B5EF4-FFF2-40B4-BE49-F238E27FC236}">
                <a16:creationId id="{30C96906-5451-49AD-8277-A802ED2A9582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90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תזרים פיננסי נקי מפריד בין עבודה ישירה לחריגים.</a:t>
            </a:r>
          </a:p>
        </p:txBody>
      </p:sp>
      <p:sp>
        <p:nvSpPr>
          <p:cNvPr id="5" name="">
            <a:extLst>
              <a:ext uri="{FF2B5EF4-FFF2-40B4-BE49-F238E27FC236}">
                <a16:creationId id="{7686BF89-5876-4CEB-B510-3441331D97B5}"/>
              </a:ext>
            </a:extLst>
          </p:cNvPr>
          <p:cNvSpPr>
            <a:spLocks noGrp="1"/>
          </p:cNvSpPr>
          <p:nvPr/>
        </p:nvSpPr>
        <p:spPr>
          <a:xfrm>
            <a:off x="7429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CE8B55E2-2C82-47E1-9734-531397153510}"/>
              </a:ext>
            </a:extLst>
          </p:cNvPr>
          <p:cNvSpPr>
            <a:spLocks noGrp="1"/>
          </p:cNvSpPr>
          <p:nvPr/>
        </p:nvSpPr>
        <p:spPr>
          <a:xfrm>
            <a:off x="742950" y="2647950"/>
            <a:ext cx="2190750" cy="7620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38E00867-D2D1-4063-9062-381C14EA89A9}"/>
              </a:ext>
            </a:extLst>
          </p:cNvPr>
          <p:cNvSpPr>
            <a:spLocks noGrp="1"/>
          </p:cNvSpPr>
          <p:nvPr/>
        </p:nvSpPr>
        <p:spPr>
          <a:xfrm>
            <a:off x="9144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588B0F84-FF67-450F-97DB-CA3B12459EE4}"/>
              </a:ext>
            </a:extLst>
          </p:cNvPr>
          <p:cNvSpPr>
            <a:spLocks noGrp="1"/>
          </p:cNvSpPr>
          <p:nvPr/>
        </p:nvSpPr>
        <p:spPr>
          <a:xfrm>
            <a:off x="14097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מוניטור</a:t>
            </a:r>
          </a:p>
        </p:txBody>
      </p:sp>
      <p:sp>
        <p:nvSpPr>
          <p:cNvPr id="9" name="">
            <a:extLst>
              <a:ext uri="{FF2B5EF4-FFF2-40B4-BE49-F238E27FC236}">
                <a16:creationId id="{710FC6B2-04ED-4FE7-8790-265AA124CCA7}"/>
              </a:ext>
            </a:extLst>
          </p:cNvPr>
          <p:cNvSpPr>
            <a:spLocks noGrp="1"/>
          </p:cNvSpPr>
          <p:nvPr/>
        </p:nvSpPr>
        <p:spPr>
          <a:xfrm>
            <a:off x="9334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עסקאות ואישורים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נצפים נגד שליטה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כללים.</a:t>
            </a:r>
          </a:p>
        </p:txBody>
      </p:sp>
      <p:sp>
        <p:nvSpPr>
          <p:cNvPr id="10" name="">
            <a:extLst>
              <a:ext uri="{FF2B5EF4-FFF2-40B4-BE49-F238E27FC236}">
                <a16:creationId id="{187D9E45-77B8-42B5-BD82-DF6717AB35C7}"/>
              </a:ext>
            </a:extLst>
          </p:cNvPr>
          <p:cNvSpPr>
            <a:spLocks noGrp="1"/>
          </p:cNvSpPr>
          <p:nvPr/>
        </p:nvSpPr>
        <p:spPr>
          <a:xfrm>
            <a:off x="2952750" y="3467100"/>
            <a:ext cx="55245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a16:creationId id="{FF76F7F1-F60F-47F3-8A61-8CEBA8C8EB3D}"/>
              </a:ext>
            </a:extLst>
          </p:cNvPr>
          <p:cNvSpPr>
            <a:spLocks noGrp="1"/>
          </p:cNvSpPr>
          <p:nvPr/>
        </p:nvSpPr>
        <p:spPr>
          <a:xfrm>
            <a:off x="3390900" y="3409950"/>
            <a:ext cx="114300" cy="114300"/>
          </a:xfrm>
          <a:prstGeom prst="triangle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10AB5596-F4DE-4708-90BA-452E4843BD46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a16:creationId id="{68E90A88-CD23-4858-9A7A-0DAB8595DFF2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190750" cy="7620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a16:creationId id="{56F657EB-9AC6-41BD-8C2C-DA448AC9BCB9}"/>
              </a:ext>
            </a:extLst>
          </p:cNvPr>
          <p:cNvSpPr>
            <a:spLocks noGrp="1"/>
          </p:cNvSpPr>
          <p:nvPr/>
        </p:nvSpPr>
        <p:spPr>
          <a:xfrm>
            <a:off x="36957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5" name="">
            <a:extLst>
              <a:ext uri="{FF2B5EF4-FFF2-40B4-BE49-F238E27FC236}">
                <a16:creationId id="{2FE1660D-7A28-462D-BD2F-32AD543BB130}"/>
              </a:ext>
            </a:extLst>
          </p:cNvPr>
          <p:cNvSpPr>
            <a:spLocks noGrp="1"/>
          </p:cNvSpPr>
          <p:nvPr/>
        </p:nvSpPr>
        <p:spPr>
          <a:xfrm>
            <a:off x="41910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גלה</a:t>
            </a:r>
          </a:p>
        </p:txBody>
      </p:sp>
      <p:sp>
        <p:nvSpPr>
          <p:cNvPr id="16" name="">
            <a:extLst>
              <a:ext uri="{FF2B5EF4-FFF2-40B4-BE49-F238E27FC236}">
                <a16:creationId id="{CD778663-87E5-4C7C-AE9E-091515BC426E}"/>
              </a:ext>
            </a:extLst>
          </p:cNvPr>
          <p:cNvSpPr>
            <a:spLocks noGrp="1"/>
          </p:cNvSpPr>
          <p:nvPr/>
        </p:nvSpPr>
        <p:spPr>
          <a:xfrm>
            <a:off x="37147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חריגות, התנגשויות SoD,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פערי מדיניות, וחסרים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משטחים ראיות.</a:t>
            </a:r>
          </a:p>
        </p:txBody>
      </p:sp>
      <p:sp>
        <p:nvSpPr>
          <p:cNvPr id="17" name="">
            <a:extLst>
              <a:ext uri="{FF2B5EF4-FFF2-40B4-BE49-F238E27FC236}">
                <a16:creationId id="{20AEEC32-FB21-4C3D-BCD8-FCBDFB1BB11B}"/>
              </a:ext>
            </a:extLst>
          </p:cNvPr>
          <p:cNvSpPr>
            <a:spLocks noGrp="1"/>
          </p:cNvSpPr>
          <p:nvPr/>
        </p:nvSpPr>
        <p:spPr>
          <a:xfrm>
            <a:off x="5734050" y="3467100"/>
            <a:ext cx="55245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F991423B-1625-48AA-840D-B16EAA7CBCE4}"/>
              </a:ext>
            </a:extLst>
          </p:cNvPr>
          <p:cNvSpPr>
            <a:spLocks noGrp="1"/>
          </p:cNvSpPr>
          <p:nvPr/>
        </p:nvSpPr>
        <p:spPr>
          <a:xfrm>
            <a:off x="6172200" y="3409950"/>
            <a:ext cx="114300" cy="114300"/>
          </a:xfrm>
          <a:prstGeom prst="triangle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D05D0B6F-5B3A-44E6-AB01-29A45F717BB2}"/>
              </a:ext>
            </a:extLst>
          </p:cNvPr>
          <p:cNvSpPr>
            <a:spLocks noGrp="1"/>
          </p:cNvSpPr>
          <p:nvPr/>
        </p:nvSpPr>
        <p:spPr>
          <a:xfrm>
            <a:off x="63055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a16:creationId id="{B98CEBDE-BAEA-40E1-B011-823BEF0D4735}"/>
              </a:ext>
            </a:extLst>
          </p:cNvPr>
          <p:cNvSpPr>
            <a:spLocks noGrp="1"/>
          </p:cNvSpPr>
          <p:nvPr/>
        </p:nvSpPr>
        <p:spPr>
          <a:xfrm>
            <a:off x="6305550" y="2647950"/>
            <a:ext cx="2190750" cy="7620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EF7B4E30-C009-45F2-A79A-7BB542308AFA}"/>
              </a:ext>
            </a:extLst>
          </p:cNvPr>
          <p:cNvSpPr>
            <a:spLocks noGrp="1"/>
          </p:cNvSpPr>
          <p:nvPr/>
        </p:nvSpPr>
        <p:spPr>
          <a:xfrm>
            <a:off x="64770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2" name="">
            <a:extLst>
              <a:ext uri="{FF2B5EF4-FFF2-40B4-BE49-F238E27FC236}">
                <a16:creationId id="{CDD67022-E38C-479A-85A8-030793F629F4}"/>
              </a:ext>
            </a:extLst>
          </p:cNvPr>
          <p:cNvSpPr>
            <a:spLocks noGrp="1"/>
          </p:cNvSpPr>
          <p:nvPr/>
        </p:nvSpPr>
        <p:spPr>
          <a:xfrm>
            <a:off x="69723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תיקון</a:t>
            </a:r>
          </a:p>
        </p:txBody>
      </p:sp>
      <p:sp>
        <p:nvSpPr>
          <p:cNvPr id="23" name="">
            <a:extLst>
              <a:ext uri="{FF2B5EF4-FFF2-40B4-BE49-F238E27FC236}">
                <a16:creationId id="{E17333BC-3CF8-4614-A140-46367FB8FE60}"/>
              </a:ext>
            </a:extLst>
          </p:cNvPr>
          <p:cNvSpPr>
            <a:spLocks noGrp="1"/>
          </p:cNvSpPr>
          <p:nvPr/>
        </p:nvSpPr>
        <p:spPr>
          <a:xfrm>
            <a:off x="64960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בעלים מקבלים את הנושא,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ראיה, ומומלץ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פעולה.</a:t>
            </a:r>
          </a:p>
        </p:txBody>
      </p:sp>
      <p:sp>
        <p:nvSpPr>
          <p:cNvPr id="24" name="">
            <a:extLst>
              <a:ext uri="{FF2B5EF4-FFF2-40B4-BE49-F238E27FC236}">
                <a16:creationId id="{D43D3E64-8A31-4744-A770-D69BFB3BCF47}"/>
              </a:ext>
            </a:extLst>
          </p:cNvPr>
          <p:cNvSpPr>
            <a:spLocks noGrp="1"/>
          </p:cNvSpPr>
          <p:nvPr/>
        </p:nvSpPr>
        <p:spPr>
          <a:xfrm>
            <a:off x="8515350" y="3467100"/>
            <a:ext cx="55245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CE42BE6F-8D35-4FCA-81C2-424079CC1940}"/>
              </a:ext>
            </a:extLst>
          </p:cNvPr>
          <p:cNvSpPr>
            <a:spLocks noGrp="1"/>
          </p:cNvSpPr>
          <p:nvPr/>
        </p:nvSpPr>
        <p:spPr>
          <a:xfrm>
            <a:off x="8953500" y="3409950"/>
            <a:ext cx="114300" cy="114300"/>
          </a:xfrm>
          <a:prstGeom prst="triangle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6" name="">
            <a:extLst>
              <a:ext uri="{FF2B5EF4-FFF2-40B4-BE49-F238E27FC236}">
                <a16:creationId id="{B64E92A1-81B1-4308-852D-59340AB986C2}"/>
              </a:ext>
            </a:extLst>
          </p:cNvPr>
          <p:cNvSpPr>
            <a:spLocks noGrp="1"/>
          </p:cNvSpPr>
          <p:nvPr/>
        </p:nvSpPr>
        <p:spPr>
          <a:xfrm>
            <a:off x="90868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D58F38B5-7926-45E4-9A4C-5751FF07E746}"/>
              </a:ext>
            </a:extLst>
          </p:cNvPr>
          <p:cNvSpPr>
            <a:spLocks noGrp="1"/>
          </p:cNvSpPr>
          <p:nvPr/>
        </p:nvSpPr>
        <p:spPr>
          <a:xfrm>
            <a:off x="9086850" y="2647950"/>
            <a:ext cx="2190750" cy="7620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a16:creationId id="{F968E2B3-42C7-4314-AEE9-0AAD9DEB7A5A}"/>
              </a:ext>
            </a:extLst>
          </p:cNvPr>
          <p:cNvSpPr>
            <a:spLocks noGrp="1"/>
          </p:cNvSpPr>
          <p:nvPr/>
        </p:nvSpPr>
        <p:spPr>
          <a:xfrm>
            <a:off x="92583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9" name="">
            <a:extLst>
              <a:ext uri="{FF2B5EF4-FFF2-40B4-BE49-F238E27FC236}">
                <a16:creationId id="{F8502ED4-A80A-44BF-AB5E-DD90CA10FEB6}"/>
              </a:ext>
            </a:extLst>
          </p:cNvPr>
          <p:cNvSpPr>
            <a:spLocks noGrp="1"/>
          </p:cNvSpPr>
          <p:nvPr/>
        </p:nvSpPr>
        <p:spPr>
          <a:xfrm>
            <a:off x="97536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דיווח</a:t>
            </a:r>
          </a:p>
        </p:txBody>
      </p:sp>
      <p:sp>
        <p:nvSpPr>
          <p:cNvPr id="30" name="">
            <a:extLst>
              <a:ext uri="{FF2B5EF4-FFF2-40B4-BE49-F238E27FC236}">
                <a16:creationId id="{0937D5B1-05EF-4E9E-AC8B-D2AC875D86EC}"/>
              </a:ext>
            </a:extLst>
          </p:cNvPr>
          <p:cNvSpPr>
            <a:spLocks noGrp="1"/>
          </p:cNvSpPr>
          <p:nvPr/>
        </p:nvSpPr>
        <p:spPr>
          <a:xfrm>
            <a:off x="92773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תמצית חבילות מוכנות לביקורת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בקרות, חריגים ו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סגירה.</a:t>
            </a:r>
          </a:p>
        </p:txBody>
      </p:sp>
      <p:sp>
        <p:nvSpPr>
          <p:cNvPr id="31" name="">
            <a:extLst>
              <a:ext uri="{FF2B5EF4-FFF2-40B4-BE49-F238E27FC236}">
                <a16:creationId id="{F1018F03-925D-4823-9161-64C036CCECA0}"/>
              </a:ext>
            </a:extLst>
          </p:cNvPr>
          <p:cNvSpPr>
            <a:spLocks noGrp="1"/>
          </p:cNvSpPr>
          <p:nvPr/>
        </p:nvSpPr>
        <p:spPr>
          <a:xfrm>
            <a:off x="1676400" y="4991100"/>
            <a:ext cx="8858250" cy="4000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5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5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הפלט הוא חבילת עבודה מנוהלת, לא עוד תור למרדף ידני.</a:t>
            </a:r>
          </a:p>
        </p:txBody>
      </p:sp>
      <p:sp>
        <p:nvSpPr>
          <p:cNvPr id="32" name="">
            <a:extLst>
              <a:ext uri="{FF2B5EF4-FFF2-40B4-BE49-F238E27FC236}">
                <a16:creationId id="{EC01F0DA-CEDF-473E-ADB6-50417A2D4625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3" name="">
            <a:extLst>
              <a:ext uri="{FF2B5EF4-FFF2-40B4-BE49-F238E27FC236}">
                <a16:creationId id="{26084C2F-A7E3-4F70-91AE-B027D14EE11B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אוטומציה פיננסית | ActiveMotion.ai</a:t>
            </a:r>
          </a:p>
        </p:txBody>
      </p:sp>
      <p:sp>
        <p:nvSpPr>
          <p:cNvPr id="34" name="">
            <a:extLst>
              <a:ext uri="{FF2B5EF4-FFF2-40B4-BE49-F238E27FC236}">
                <a16:creationId id="{FFB2DBAC-AF4A-45B3-AF44-B8E0560A1E86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</p:spTree>
    <p:extLst>
      <p:ext uri="{BB962C8B-B14F-4D97-AF65-F5344CB8AC3E}">
        <p14:creationId val="40561129"/>
      </p:ext>
    </p:extLst>
  </p:cSld>
</p:sld>
</file>

<file path=ppt/slides/slide3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14D0638C-03F5-4289-A3BC-52B807E210AF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543DA277-93AF-47CA-BE2F-73B94FACC07A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E858CF5E-4073-4F3A-B19C-932BC010CB45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מפת ראיות</a:t>
            </a:r>
          </a:p>
        </p:txBody>
      </p:sp>
      <p:sp>
        <p:nvSpPr>
          <p:cNvPr id="4" name="">
            <a:extLst>
              <a:ext uri="{FF2B5EF4-FFF2-40B4-BE49-F238E27FC236}">
                <a16:creationId id="{16277A98-EDAE-4AE8-B8D8-3EC1264DF3CE}"/>
              </a:ext>
            </a:extLst>
          </p:cNvPr>
          <p:cNvSpPr>
            <a:spLocks noGrp="1"/>
          </p:cNvSpPr>
          <p:nvPr/>
        </p:nvSpPr>
        <p:spPr>
          <a:xfrm>
            <a:off x="590550" y="857250"/>
            <a:ext cx="8096250" cy="952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סוכנים עוקבים אחר ראיות העסקה מאחורי כל החלטה.</a:t>
            </a:r>
          </a:p>
        </p:txBody>
      </p:sp>
      <p:sp>
        <p:nvSpPr>
          <p:cNvPr id="5" name="">
            <a:extLst>
              <a:ext uri="{FF2B5EF4-FFF2-40B4-BE49-F238E27FC236}">
                <a16:creationId id="{74309B61-5DEB-4597-94FB-E9436860F19B}"/>
              </a:ext>
            </a:extLst>
          </p:cNvPr>
          <p:cNvSpPr>
            <a:spLocks noGrp="1"/>
          </p:cNvSpPr>
          <p:nvPr/>
        </p:nvSpPr>
        <p:spPr>
          <a:xfrm>
            <a:off x="876300" y="2133600"/>
            <a:ext cx="1524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אות</a:t>
            </a:r>
          </a:p>
        </p:txBody>
      </p:sp>
      <p:sp>
        <p:nvSpPr>
          <p:cNvPr id="6" name="">
            <a:extLst>
              <a:ext uri="{FF2B5EF4-FFF2-40B4-BE49-F238E27FC236}">
                <a16:creationId id="{A363BF45-6150-4C53-ACF3-A512DA622FFC}"/>
              </a:ext>
            </a:extLst>
          </p:cNvPr>
          <p:cNvSpPr>
            <a:spLocks noGrp="1"/>
          </p:cNvSpPr>
          <p:nvPr/>
        </p:nvSpPr>
        <p:spPr>
          <a:xfrm>
            <a:off x="3257550" y="2133600"/>
            <a:ext cx="2952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מעקב אחר עדויות</a:t>
            </a:r>
          </a:p>
        </p:txBody>
      </p:sp>
      <p:sp>
        <p:nvSpPr>
          <p:cNvPr id="7" name="">
            <a:extLst>
              <a:ext uri="{FF2B5EF4-FFF2-40B4-BE49-F238E27FC236}">
                <a16:creationId id="{8E261A8F-403E-41F8-8EA6-C2F3DEF132E0}"/>
              </a:ext>
            </a:extLst>
          </p:cNvPr>
          <p:cNvSpPr>
            <a:spLocks noGrp="1"/>
          </p:cNvSpPr>
          <p:nvPr/>
        </p:nvSpPr>
        <p:spPr>
          <a:xfrm>
            <a:off x="7639050" y="2133600"/>
            <a:ext cx="2667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שאלת הכרעה</a:t>
            </a:r>
          </a:p>
        </p:txBody>
      </p:sp>
      <p:sp>
        <p:nvSpPr>
          <p:cNvPr id="8" name="">
            <a:extLst>
              <a:ext uri="{FF2B5EF4-FFF2-40B4-BE49-F238E27FC236}">
                <a16:creationId id="{447B637C-A187-4C0C-810D-A084F1E6537E}"/>
              </a:ext>
            </a:extLst>
          </p:cNvPr>
          <p:cNvSpPr>
            <a:spLocks noGrp="1"/>
          </p:cNvSpPr>
          <p:nvPr/>
        </p:nvSpPr>
        <p:spPr>
          <a:xfrm>
            <a:off x="819150" y="23241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a16:creationId id="{5A7D325A-4D5C-447B-9CC1-F23D078DFD35}"/>
              </a:ext>
            </a:extLst>
          </p:cNvPr>
          <p:cNvSpPr>
            <a:spLocks noGrp="1"/>
          </p:cNvSpPr>
          <p:nvPr/>
        </p:nvSpPr>
        <p:spPr>
          <a:xfrm>
            <a:off x="876300" y="24765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עסקה</a:t>
            </a:r>
          </a:p>
        </p:txBody>
      </p:sp>
      <p:sp>
        <p:nvSpPr>
          <p:cNvPr id="10" name="">
            <a:extLst>
              <a:ext uri="{FF2B5EF4-FFF2-40B4-BE49-F238E27FC236}">
                <a16:creationId id="{71A6112C-7D04-42AA-BECC-F8508AF2D7C2}"/>
              </a:ext>
            </a:extLst>
          </p:cNvPr>
          <p:cNvSpPr>
            <a:spLocks noGrp="1"/>
          </p:cNvSpPr>
          <p:nvPr/>
        </p:nvSpPr>
        <p:spPr>
          <a:xfrm>
            <a:off x="3257550" y="24765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סכום, ספק, מאשר, GL, תזמון</a:t>
            </a:r>
          </a:p>
        </p:txBody>
      </p:sp>
      <p:sp>
        <p:nvSpPr>
          <p:cNvPr id="11" name="">
            <a:extLst>
              <a:ext uri="{FF2B5EF4-FFF2-40B4-BE49-F238E27FC236}">
                <a16:creationId id="{5420AB4F-B421-407E-86E8-E8AEF08ACCD6}"/>
              </a:ext>
            </a:extLst>
          </p:cNvPr>
          <p:cNvSpPr>
            <a:spLocks noGrp="1"/>
          </p:cNvSpPr>
          <p:nvPr/>
        </p:nvSpPr>
        <p:spPr>
          <a:xfrm>
            <a:off x="7620000" y="24193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0BB4CD09-079F-4DFD-8C9E-C7E715A2ACD2}"/>
              </a:ext>
            </a:extLst>
          </p:cNvPr>
          <p:cNvSpPr>
            <a:spLocks noGrp="1"/>
          </p:cNvSpPr>
          <p:nvPr/>
        </p:nvSpPr>
        <p:spPr>
          <a:xfrm>
            <a:off x="7810500" y="25146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האם זה נורמלי?</a:t>
            </a:r>
          </a:p>
        </p:txBody>
      </p:sp>
      <p:sp>
        <p:nvSpPr>
          <p:cNvPr id="13" name="">
            <a:extLst>
              <a:ext uri="{FF2B5EF4-FFF2-40B4-BE49-F238E27FC236}">
                <a16:creationId id="{E9DEA232-A7EF-4A55-9599-3490F42A132E}"/>
              </a:ext>
            </a:extLst>
          </p:cNvPr>
          <p:cNvSpPr>
            <a:spLocks noGrp="1"/>
          </p:cNvSpPr>
          <p:nvPr/>
        </p:nvSpPr>
        <p:spPr>
          <a:xfrm>
            <a:off x="819150" y="295275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a16:creationId id="{FBC71258-7692-45A6-A1D5-4F3423677950}"/>
              </a:ext>
            </a:extLst>
          </p:cNvPr>
          <p:cNvSpPr>
            <a:spLocks noGrp="1"/>
          </p:cNvSpPr>
          <p:nvPr/>
        </p:nvSpPr>
        <p:spPr>
          <a:xfrm>
            <a:off x="876300" y="310515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שליטה</a:t>
            </a:r>
          </a:p>
        </p:txBody>
      </p:sp>
      <p:sp>
        <p:nvSpPr>
          <p:cNvPr id="15" name="">
            <a:extLst>
              <a:ext uri="{FF2B5EF4-FFF2-40B4-BE49-F238E27FC236}">
                <a16:creationId id="{44BA01E9-A485-48FE-8494-06F96F6A374F}"/>
              </a:ext>
            </a:extLst>
          </p:cNvPr>
          <p:cNvSpPr>
            <a:spLocks noGrp="1"/>
          </p:cNvSpPr>
          <p:nvPr/>
        </p:nvSpPr>
        <p:spPr>
          <a:xfrm>
            <a:off x="3257550" y="310515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SoD, אישור, סף, מדיניות</a:t>
            </a:r>
          </a:p>
        </p:txBody>
      </p:sp>
      <p:sp>
        <p:nvSpPr>
          <p:cNvPr id="16" name="">
            <a:extLst>
              <a:ext uri="{FF2B5EF4-FFF2-40B4-BE49-F238E27FC236}">
                <a16:creationId id="{E3D5F039-18C2-4A70-9A66-A813EABB38A4}"/>
              </a:ext>
            </a:extLst>
          </p:cNvPr>
          <p:cNvSpPr>
            <a:spLocks noGrp="1"/>
          </p:cNvSpPr>
          <p:nvPr/>
        </p:nvSpPr>
        <p:spPr>
          <a:xfrm>
            <a:off x="7620000" y="3048000"/>
            <a:ext cx="2857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a16:creationId id="{94392BA5-CD4F-4D58-B199-B40E8A03F6C9}"/>
              </a:ext>
            </a:extLst>
          </p:cNvPr>
          <p:cNvSpPr>
            <a:spLocks noGrp="1"/>
          </p:cNvSpPr>
          <p:nvPr/>
        </p:nvSpPr>
        <p:spPr>
          <a:xfrm>
            <a:off x="7810500" y="314325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האם השליטה החזיקה מעמד?</a:t>
            </a:r>
          </a:p>
        </p:txBody>
      </p:sp>
      <p:sp>
        <p:nvSpPr>
          <p:cNvPr id="18" name="">
            <a:extLst>
              <a:ext uri="{FF2B5EF4-FFF2-40B4-BE49-F238E27FC236}">
                <a16:creationId id="{1BD36195-DE2E-4923-8090-B1B298EB72CD}"/>
              </a:ext>
            </a:extLst>
          </p:cNvPr>
          <p:cNvSpPr>
            <a:spLocks noGrp="1"/>
          </p:cNvSpPr>
          <p:nvPr/>
        </p:nvSpPr>
        <p:spPr>
          <a:xfrm>
            <a:off x="819150" y="35814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C964C8C7-A67B-49B6-802A-3694304F36C4}"/>
              </a:ext>
            </a:extLst>
          </p:cNvPr>
          <p:cNvSpPr>
            <a:spLocks noGrp="1"/>
          </p:cNvSpPr>
          <p:nvPr/>
        </p:nvSpPr>
        <p:spPr>
          <a:xfrm>
            <a:off x="876300" y="37338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עדות</a:t>
            </a:r>
          </a:p>
        </p:txBody>
      </p:sp>
      <p:sp>
        <p:nvSpPr>
          <p:cNvPr id="20" name="">
            <a:extLst>
              <a:ext uri="{FF2B5EF4-FFF2-40B4-BE49-F238E27FC236}">
                <a16:creationId id="{0AD53DE0-2024-4EF0-AC14-61208C66A881}"/>
              </a:ext>
            </a:extLst>
          </p:cNvPr>
          <p:cNvSpPr>
            <a:spLocks noGrp="1"/>
          </p:cNvSpPr>
          <p:nvPr/>
        </p:nvSpPr>
        <p:spPr>
          <a:xfrm>
            <a:off x="3257550" y="37338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חשבונית, קבלה, אישור, הערות</a:t>
            </a:r>
          </a:p>
        </p:txBody>
      </p:sp>
      <p:sp>
        <p:nvSpPr>
          <p:cNvPr id="21" name="">
            <a:extLst>
              <a:ext uri="{FF2B5EF4-FFF2-40B4-BE49-F238E27FC236}">
                <a16:creationId id="{06B33C6D-3ADF-4F74-B48A-5797BCFB9769}"/>
              </a:ext>
            </a:extLst>
          </p:cNvPr>
          <p:cNvSpPr>
            <a:spLocks noGrp="1"/>
          </p:cNvSpPr>
          <p:nvPr/>
        </p:nvSpPr>
        <p:spPr>
          <a:xfrm>
            <a:off x="7620000" y="36766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a16:creationId id="{63570FCA-AE62-4F1D-992D-986FBAC795C6}"/>
              </a:ext>
            </a:extLst>
          </p:cNvPr>
          <p:cNvSpPr>
            <a:spLocks noGrp="1"/>
          </p:cNvSpPr>
          <p:nvPr/>
        </p:nvSpPr>
        <p:spPr>
          <a:xfrm>
            <a:off x="7810500" y="37719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האם ההוכחה מלאה?</a:t>
            </a:r>
          </a:p>
        </p:txBody>
      </p:sp>
      <p:sp>
        <p:nvSpPr>
          <p:cNvPr id="23" name="">
            <a:extLst>
              <a:ext uri="{FF2B5EF4-FFF2-40B4-BE49-F238E27FC236}">
                <a16:creationId id="{392107EA-426F-4C3F-9371-79F5ED9168B4}"/>
              </a:ext>
            </a:extLst>
          </p:cNvPr>
          <p:cNvSpPr>
            <a:spLocks noGrp="1"/>
          </p:cNvSpPr>
          <p:nvPr/>
        </p:nvSpPr>
        <p:spPr>
          <a:xfrm>
            <a:off x="819150" y="421005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BE915454-05B1-4AB7-A98C-C5BE50DF7C3D}"/>
              </a:ext>
            </a:extLst>
          </p:cNvPr>
          <p:cNvSpPr>
            <a:spLocks noGrp="1"/>
          </p:cNvSpPr>
          <p:nvPr/>
        </p:nvSpPr>
        <p:spPr>
          <a:xfrm>
            <a:off x="876300" y="436245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חריג</a:t>
            </a:r>
          </a:p>
        </p:txBody>
      </p:sp>
      <p:sp>
        <p:nvSpPr>
          <p:cNvPr id="25" name="">
            <a:extLst>
              <a:ext uri="{FF2B5EF4-FFF2-40B4-BE49-F238E27FC236}">
                <a16:creationId id="{871BB2F3-B117-4BAF-AD65-4C363020FF08}"/>
              </a:ext>
            </a:extLst>
          </p:cNvPr>
          <p:cNvSpPr>
            <a:spLocks noGrp="1"/>
          </p:cNvSpPr>
          <p:nvPr/>
        </p:nvSpPr>
        <p:spPr>
          <a:xfrm>
            <a:off x="3257550" y="436245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עקיפה, דפוס חריג, צעד חסר</a:t>
            </a:r>
          </a:p>
        </p:txBody>
      </p:sp>
      <p:sp>
        <p:nvSpPr>
          <p:cNvPr id="26" name="">
            <a:extLst>
              <a:ext uri="{FF2B5EF4-FFF2-40B4-BE49-F238E27FC236}">
                <a16:creationId id="{92BBE2BE-6B2E-4292-A8F9-649CEBF63582}"/>
              </a:ext>
            </a:extLst>
          </p:cNvPr>
          <p:cNvSpPr>
            <a:spLocks noGrp="1"/>
          </p:cNvSpPr>
          <p:nvPr/>
        </p:nvSpPr>
        <p:spPr>
          <a:xfrm>
            <a:off x="7620000" y="4305300"/>
            <a:ext cx="2857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95505A5A-F8D6-43FE-A0A5-CFD151E1ABF8}"/>
              </a:ext>
            </a:extLst>
          </p:cNvPr>
          <p:cNvSpPr>
            <a:spLocks noGrp="1"/>
          </p:cNvSpPr>
          <p:nvPr/>
        </p:nvSpPr>
        <p:spPr>
          <a:xfrm>
            <a:off x="7810500" y="440055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מי חייב לתקן את זה?</a:t>
            </a:r>
          </a:p>
        </p:txBody>
      </p:sp>
      <p:sp>
        <p:nvSpPr>
          <p:cNvPr id="28" name="">
            <a:extLst>
              <a:ext uri="{FF2B5EF4-FFF2-40B4-BE49-F238E27FC236}">
                <a16:creationId id="{2386B5F5-B506-4471-A2D3-F62AD50A3EA1}"/>
              </a:ext>
            </a:extLst>
          </p:cNvPr>
          <p:cNvSpPr>
            <a:spLocks noGrp="1"/>
          </p:cNvSpPr>
          <p:nvPr/>
        </p:nvSpPr>
        <p:spPr>
          <a:xfrm>
            <a:off x="819150" y="48387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a16:creationId id="{C91DFAC2-71ED-4BFD-A180-4288D16C4B71}"/>
              </a:ext>
            </a:extLst>
          </p:cNvPr>
          <p:cNvSpPr>
            <a:spLocks noGrp="1"/>
          </p:cNvSpPr>
          <p:nvPr/>
        </p:nvSpPr>
        <p:spPr>
          <a:xfrm>
            <a:off x="876300" y="49911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דיווח</a:t>
            </a:r>
          </a:p>
        </p:txBody>
      </p:sp>
      <p:sp>
        <p:nvSpPr>
          <p:cNvPr id="30" name="">
            <a:extLst>
              <a:ext uri="{FF2B5EF4-FFF2-40B4-BE49-F238E27FC236}">
                <a16:creationId id="{ED492282-8831-4D3B-9EB3-8504050DC8B0}"/>
              </a:ext>
            </a:extLst>
          </p:cNvPr>
          <p:cNvSpPr>
            <a:spLocks noGrp="1"/>
          </p:cNvSpPr>
          <p:nvPr/>
        </p:nvSpPr>
        <p:spPr>
          <a:xfrm>
            <a:off x="3257550" y="49911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סטטוס, סגירה, בעל שליטה, עקבות</a:t>
            </a:r>
          </a:p>
        </p:txBody>
      </p:sp>
      <p:sp>
        <p:nvSpPr>
          <p:cNvPr id="31" name="">
            <a:extLst>
              <a:ext uri="{FF2B5EF4-FFF2-40B4-BE49-F238E27FC236}">
                <a16:creationId id="{6BE2B89E-251F-42DD-A516-6E3CF3F782D0}"/>
              </a:ext>
            </a:extLst>
          </p:cNvPr>
          <p:cNvSpPr>
            <a:spLocks noGrp="1"/>
          </p:cNvSpPr>
          <p:nvPr/>
        </p:nvSpPr>
        <p:spPr>
          <a:xfrm>
            <a:off x="7620000" y="49339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a16:creationId id="{E97750F9-315B-4411-A5E4-63000A8935E7}"/>
              </a:ext>
            </a:extLst>
          </p:cNvPr>
          <p:cNvSpPr>
            <a:spLocks noGrp="1"/>
          </p:cNvSpPr>
          <p:nvPr/>
        </p:nvSpPr>
        <p:spPr>
          <a:xfrm>
            <a:off x="7810500" y="50292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האם הביקורת יכולה להסתמך על זה?</a:t>
            </a:r>
          </a:p>
        </p:txBody>
      </p:sp>
      <p:sp>
        <p:nvSpPr>
          <p:cNvPr id="33" name="">
            <a:extLst>
              <a:ext uri="{FF2B5EF4-FFF2-40B4-BE49-F238E27FC236}">
                <a16:creationId id="{4C0EF8CD-5A40-4A78-ABAE-ADD43CCAF520}"/>
              </a:ext>
            </a:extLst>
          </p:cNvPr>
          <p:cNvSpPr>
            <a:spLocks noGrp="1"/>
          </p:cNvSpPr>
          <p:nvPr/>
        </p:nvSpPr>
        <p:spPr>
          <a:xfrm>
            <a:off x="10668000" y="2476500"/>
            <a:ext cx="171450" cy="28384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a16:creationId id="{CCFBC3F6-F757-456F-83DC-3A658E2B7A07}"/>
              </a:ext>
            </a:extLst>
          </p:cNvPr>
          <p:cNvSpPr>
            <a:spLocks noGrp="1"/>
          </p:cNvSpPr>
          <p:nvPr/>
        </p:nvSpPr>
        <p:spPr>
          <a:xfrm>
            <a:off x="10972800" y="3200400"/>
            <a:ext cx="323850" cy="12573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חריגים מסוננים</a:t>
            </a:r>
          </a:p>
        </p:txBody>
      </p:sp>
      <p:sp>
        <p:nvSpPr>
          <p:cNvPr id="35" name="">
            <a:extLst>
              <a:ext uri="{FF2B5EF4-FFF2-40B4-BE49-F238E27FC236}">
                <a16:creationId id="{B5A0D323-A6B4-40C5-9AFC-619FF22B3DF1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6" name="">
            <a:extLst>
              <a:ext uri="{FF2B5EF4-FFF2-40B4-BE49-F238E27FC236}">
                <a16:creationId id="{DCC81D8B-AE44-468E-BF64-6C4C5349912C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אוטומציה פיננסית | ActiveMotion.ai</a:t>
            </a:r>
          </a:p>
        </p:txBody>
      </p:sp>
      <p:sp>
        <p:nvSpPr>
          <p:cNvPr id="37" name="">
            <a:extLst>
              <a:ext uri="{FF2B5EF4-FFF2-40B4-BE49-F238E27FC236}">
                <a16:creationId id="{0326B0E0-9ECC-4250-81D4-A7EED69B9189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</p:spTree>
    <p:extLst>
      <p:ext uri="{BB962C8B-B14F-4D97-AF65-F5344CB8AC3E}">
        <p14:creationId val="1864392926"/>
      </p:ext>
    </p:extLst>
  </p:cSld>
</p:sld>
</file>

<file path=ppt/slides/slide4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2CA71C74-C35A-4721-B792-014ADDB293A1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5847A3B6-B7EC-459E-AB27-798F47211C6C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CE03BA1F-2347-4EF7-A7DB-78BF16B37976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נתיב ממשל</a:t>
            </a:r>
          </a:p>
        </p:txBody>
      </p:sp>
      <p:sp>
        <p:nvSpPr>
          <p:cNvPr id="4" name="">
            <a:extLst>
              <a:ext uri="{FF2B5EF4-FFF2-40B4-BE49-F238E27FC236}">
                <a16:creationId id="{8E0EF14E-FD3E-4138-857F-A135CB46214E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החומרה קובעת את הנתיב, הבעלים ותגובת השליטה.</a:t>
            </a:r>
          </a:p>
        </p:txBody>
      </p:sp>
      <p:sp>
        <p:nvSpPr>
          <p:cNvPr id="5" name="">
            <a:extLst>
              <a:ext uri="{FF2B5EF4-FFF2-40B4-BE49-F238E27FC236}">
                <a16:creationId id="{7BEC536C-3959-466C-B470-86C1DA402188}"/>
              </a:ext>
            </a:extLst>
          </p:cNvPr>
          <p:cNvSpPr>
            <a:spLocks noGrp="1"/>
          </p:cNvSpPr>
          <p:nvPr/>
        </p:nvSpPr>
        <p:spPr>
          <a:xfrm>
            <a:off x="87630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15803D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9D5746FF-B79D-454E-98A1-31BCE84ACB0F}"/>
              </a:ext>
            </a:extLst>
          </p:cNvPr>
          <p:cNvSpPr>
            <a:spLocks noGrp="1"/>
          </p:cNvSpPr>
          <p:nvPr/>
        </p:nvSpPr>
        <p:spPr>
          <a:xfrm>
            <a:off x="114300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יומן</a:t>
            </a:r>
          </a:p>
        </p:txBody>
      </p:sp>
      <p:sp>
        <p:nvSpPr>
          <p:cNvPr id="7" name="">
            <a:extLst>
              <a:ext uri="{FF2B5EF4-FFF2-40B4-BE49-F238E27FC236}">
                <a16:creationId id="{2F0DCFC1-F67A-48BF-8AB7-6692579DB297}"/>
              </a:ext>
            </a:extLst>
          </p:cNvPr>
          <p:cNvSpPr>
            <a:spLocks noGrp="1"/>
          </p:cNvSpPr>
          <p:nvPr/>
        </p:nvSpPr>
        <p:spPr>
          <a:xfrm>
            <a:off x="116205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השליטה עברה עם שלם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ראיה</a:t>
            </a:r>
          </a:p>
        </p:txBody>
      </p:sp>
      <p:sp>
        <p:nvSpPr>
          <p:cNvPr id="8" name="">
            <a:extLst>
              <a:ext uri="{FF2B5EF4-FFF2-40B4-BE49-F238E27FC236}">
                <a16:creationId id="{9313158E-7591-4241-9D98-97084ACE052C}"/>
              </a:ext>
            </a:extLst>
          </p:cNvPr>
          <p:cNvSpPr>
            <a:spLocks noGrp="1"/>
          </p:cNvSpPr>
          <p:nvPr/>
        </p:nvSpPr>
        <p:spPr>
          <a:xfrm>
            <a:off x="116205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a16:creationId id="{46926F76-420B-469E-846D-AC769C323A45}"/>
              </a:ext>
            </a:extLst>
          </p:cNvPr>
          <p:cNvSpPr>
            <a:spLocks noGrp="1"/>
          </p:cNvSpPr>
          <p:nvPr/>
        </p:nvSpPr>
        <p:spPr>
          <a:xfrm>
            <a:off x="116205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מסלול</a:t>
            </a:r>
          </a:p>
        </p:txBody>
      </p:sp>
      <p:sp>
        <p:nvSpPr>
          <p:cNvPr id="10" name="">
            <a:extLst>
              <a:ext uri="{FF2B5EF4-FFF2-40B4-BE49-F238E27FC236}">
                <a16:creationId id="{41AF64DE-E757-4D85-BE74-1DC0F012810B}"/>
              </a:ext>
            </a:extLst>
          </p:cNvPr>
          <p:cNvSpPr>
            <a:spLocks noGrp="1"/>
          </p:cNvSpPr>
          <p:nvPr/>
        </p:nvSpPr>
        <p:spPr>
          <a:xfrm>
            <a:off x="116205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ארכיון ביקורת</a:t>
            </a:r>
          </a:p>
        </p:txBody>
      </p:sp>
      <p:sp>
        <p:nvSpPr>
          <p:cNvPr id="11" name="">
            <a:extLst>
              <a:ext uri="{FF2B5EF4-FFF2-40B4-BE49-F238E27FC236}">
                <a16:creationId id="{8EF89F56-AE5D-4642-BF14-657FC29E25E5}"/>
              </a:ext>
            </a:extLst>
          </p:cNvPr>
          <p:cNvSpPr>
            <a:spLocks noGrp="1"/>
          </p:cNvSpPr>
          <p:nvPr/>
        </p:nvSpPr>
        <p:spPr>
          <a:xfrm>
            <a:off x="432435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F97316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B94A8A1C-D10B-48BA-B567-34E18F196037}"/>
              </a:ext>
            </a:extLst>
          </p:cNvPr>
          <p:cNvSpPr>
            <a:spLocks noGrp="1"/>
          </p:cNvSpPr>
          <p:nvPr/>
        </p:nvSpPr>
        <p:spPr>
          <a:xfrm>
            <a:off x="459105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תיקון</a:t>
            </a:r>
          </a:p>
        </p:txBody>
      </p:sp>
      <p:sp>
        <p:nvSpPr>
          <p:cNvPr id="13" name="">
            <a:extLst>
              <a:ext uri="{FF2B5EF4-FFF2-40B4-BE49-F238E27FC236}">
                <a16:creationId id="{A1D06EFF-353E-4F1A-B4BF-6CC7DBA827DE}"/>
              </a:ext>
            </a:extLst>
          </p:cNvPr>
          <p:cNvSpPr>
            <a:spLocks noGrp="1"/>
          </p:cNvSpPr>
          <p:nvPr/>
        </p:nvSpPr>
        <p:spPr>
          <a:xfrm>
            <a:off x="461010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חסרה הוכחה או פרוצדורה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חריג</a:t>
            </a:r>
          </a:p>
        </p:txBody>
      </p:sp>
      <p:sp>
        <p:nvSpPr>
          <p:cNvPr id="14" name="">
            <a:extLst>
              <a:ext uri="{FF2B5EF4-FFF2-40B4-BE49-F238E27FC236}">
                <a16:creationId id="{76935E2D-2AF6-49B7-8B0D-EACC27D24EC0}"/>
              </a:ext>
            </a:extLst>
          </p:cNvPr>
          <p:cNvSpPr>
            <a:spLocks noGrp="1"/>
          </p:cNvSpPr>
          <p:nvPr/>
        </p:nvSpPr>
        <p:spPr>
          <a:xfrm>
            <a:off x="461010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5" name="">
            <a:extLst>
              <a:ext uri="{FF2B5EF4-FFF2-40B4-BE49-F238E27FC236}">
                <a16:creationId id="{B0683123-60E8-4FE8-8DAD-C7BDD3B048BA}"/>
              </a:ext>
            </a:extLst>
          </p:cNvPr>
          <p:cNvSpPr>
            <a:spLocks noGrp="1"/>
          </p:cNvSpPr>
          <p:nvPr/>
        </p:nvSpPr>
        <p:spPr>
          <a:xfrm>
            <a:off x="461010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מסלול</a:t>
            </a:r>
          </a:p>
        </p:txBody>
      </p:sp>
      <p:sp>
        <p:nvSpPr>
          <p:cNvPr id="16" name="">
            <a:extLst>
              <a:ext uri="{FF2B5EF4-FFF2-40B4-BE49-F238E27FC236}">
                <a16:creationId id="{2B630280-B7F2-42C7-9AE5-2A09EA570718}"/>
              </a:ext>
            </a:extLst>
          </p:cNvPr>
          <p:cNvSpPr>
            <a:spLocks noGrp="1"/>
          </p:cNvSpPr>
          <p:nvPr/>
        </p:nvSpPr>
        <p:spPr>
          <a:xfrm>
            <a:off x="461010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בעל שליטה</a:t>
            </a:r>
          </a:p>
        </p:txBody>
      </p:sp>
      <p:sp>
        <p:nvSpPr>
          <p:cNvPr id="17" name="">
            <a:extLst>
              <a:ext uri="{FF2B5EF4-FFF2-40B4-BE49-F238E27FC236}">
                <a16:creationId id="{6E39EB20-A36D-4E2C-9A4F-DC150E5012D3}"/>
              </a:ext>
            </a:extLst>
          </p:cNvPr>
          <p:cNvSpPr>
            <a:spLocks noGrp="1"/>
          </p:cNvSpPr>
          <p:nvPr/>
        </p:nvSpPr>
        <p:spPr>
          <a:xfrm>
            <a:off x="777240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B91C1C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AFC86F5A-B2A6-4757-8EEE-C151C76545B5}"/>
              </a:ext>
            </a:extLst>
          </p:cNvPr>
          <p:cNvSpPr>
            <a:spLocks noGrp="1"/>
          </p:cNvSpPr>
          <p:nvPr/>
        </p:nvSpPr>
        <p:spPr>
          <a:xfrm>
            <a:off x="803910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B91C1C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B91C1C"/>
                </a:solidFill>
                <a:latin typeface="Georgia"/>
                <a:ea typeface="Georgia"/>
                <a:cs typeface="Georgia"/>
              </a:rPr>
              <a:t>הסלמה</a:t>
            </a:r>
          </a:p>
        </p:txBody>
      </p:sp>
      <p:sp>
        <p:nvSpPr>
          <p:cNvPr id="19" name="">
            <a:extLst>
              <a:ext uri="{FF2B5EF4-FFF2-40B4-BE49-F238E27FC236}">
                <a16:creationId id="{20C0D2F0-DE5D-47AD-9E1B-F837C9D52DC2}"/>
              </a:ext>
            </a:extLst>
          </p:cNvPr>
          <p:cNvSpPr>
            <a:spLocks noGrp="1"/>
          </p:cNvSpPr>
          <p:nvPr/>
        </p:nvSpPr>
        <p:spPr>
          <a:xfrm>
            <a:off x="805815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התנגשות SoD, אות הונאה או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הפרה חוזרת ונשנית</a:t>
            </a:r>
          </a:p>
        </p:txBody>
      </p:sp>
      <p:sp>
        <p:nvSpPr>
          <p:cNvPr id="20" name="">
            <a:extLst>
              <a:ext uri="{FF2B5EF4-FFF2-40B4-BE49-F238E27FC236}">
                <a16:creationId id="{2AA13DE8-F458-4B23-9CDF-F6A9A2D0F999}"/>
              </a:ext>
            </a:extLst>
          </p:cNvPr>
          <p:cNvSpPr>
            <a:spLocks noGrp="1"/>
          </p:cNvSpPr>
          <p:nvPr/>
        </p:nvSpPr>
        <p:spPr>
          <a:xfrm>
            <a:off x="805815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8198887F-045A-41BA-947C-1B8A40007188}"/>
              </a:ext>
            </a:extLst>
          </p:cNvPr>
          <p:cNvSpPr>
            <a:spLocks noGrp="1"/>
          </p:cNvSpPr>
          <p:nvPr/>
        </p:nvSpPr>
        <p:spPr>
          <a:xfrm>
            <a:off x="805815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מסלול</a:t>
            </a:r>
          </a:p>
        </p:txBody>
      </p:sp>
      <p:sp>
        <p:nvSpPr>
          <p:cNvPr id="22" name="">
            <a:extLst>
              <a:ext uri="{FF2B5EF4-FFF2-40B4-BE49-F238E27FC236}">
                <a16:creationId id="{6BF2C352-3B8D-41E9-AEAD-B2A99BA423E1}"/>
              </a:ext>
            </a:extLst>
          </p:cNvPr>
          <p:cNvSpPr>
            <a:spLocks noGrp="1"/>
          </p:cNvSpPr>
          <p:nvPr/>
        </p:nvSpPr>
        <p:spPr>
          <a:xfrm>
            <a:off x="805815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מוביל ציות</a:t>
            </a:r>
          </a:p>
        </p:txBody>
      </p:sp>
      <p:sp>
        <p:nvSpPr>
          <p:cNvPr id="23" name="">
            <a:extLst>
              <a:ext uri="{FF2B5EF4-FFF2-40B4-BE49-F238E27FC236}">
                <a16:creationId id="{CC7878D1-3403-4360-8A3C-0060204EA04A}"/>
              </a:ext>
            </a:extLst>
          </p:cNvPr>
          <p:cNvSpPr>
            <a:spLocks noGrp="1"/>
          </p:cNvSpPr>
          <p:nvPr/>
        </p:nvSpPr>
        <p:spPr>
          <a:xfrm>
            <a:off x="1695450" y="5562600"/>
            <a:ext cx="87630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3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ניתוב עקבי שומר על בקרות חזקות מבלי להאט את העבודה הנקייה.</a:t>
            </a:r>
          </a:p>
        </p:txBody>
      </p:sp>
      <p:sp>
        <p:nvSpPr>
          <p:cNvPr id="24" name="">
            <a:extLst>
              <a:ext uri="{FF2B5EF4-FFF2-40B4-BE49-F238E27FC236}">
                <a16:creationId id="{C0CEBC55-1707-4A8F-B4BC-5846F47441DB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74385C89-6E98-434F-84A1-A0F0FF758892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אוטומציה פיננסית | ActiveMotion.ai</a:t>
            </a:r>
          </a:p>
        </p:txBody>
      </p:sp>
      <p:sp>
        <p:nvSpPr>
          <p:cNvPr id="26" name="">
            <a:extLst>
              <a:ext uri="{FF2B5EF4-FFF2-40B4-BE49-F238E27FC236}">
                <a16:creationId id="{2252F394-9C01-4198-B728-FD33BC89FCAA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</p:spTree>
    <p:extLst>
      <p:ext uri="{BB962C8B-B14F-4D97-AF65-F5344CB8AC3E}">
        <p14:creationId val="567965080"/>
      </p:ext>
    </p:extLst>
  </p:cSld>
</p:sld>
</file>

<file path=ppt/slides/slide5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37F2CAB9-E1CF-458F-9956-451374F3D11D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B5D4764A-2B8B-46AC-A440-EA2A8C683E54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48ED1EF1-650B-4882-9141-1C46F0F20A97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חבילת החלטות</a:t>
            </a:r>
          </a:p>
        </p:txBody>
      </p:sp>
      <p:sp>
        <p:nvSpPr>
          <p:cNvPr id="4" name="">
            <a:extLst>
              <a:ext uri="{FF2B5EF4-FFF2-40B4-BE49-F238E27FC236}">
                <a16:creationId id="{33FC3D0C-32FF-4DC8-AF34-705CF570A8B5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חבילת הכספים מעניקה לבודקים את ההקשר הדרוש כדי לפעול במהירות.</a:t>
            </a:r>
          </a:p>
        </p:txBody>
      </p:sp>
      <p:sp>
        <p:nvSpPr>
          <p:cNvPr id="5" name="">
            <a:extLst>
              <a:ext uri="{FF2B5EF4-FFF2-40B4-BE49-F238E27FC236}">
                <a16:creationId id="{D638BB62-6723-44D9-B5C8-29399E76C5DF}"/>
              </a:ext>
            </a:extLst>
          </p:cNvPr>
          <p:cNvSpPr>
            <a:spLocks noGrp="1"/>
          </p:cNvSpPr>
          <p:nvPr/>
        </p:nvSpPr>
        <p:spPr>
          <a:xfrm>
            <a:off x="876300" y="2247900"/>
            <a:ext cx="6438900" cy="323850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34F2F580-5FF8-4C19-9DB1-995A5ADC6079}"/>
              </a:ext>
            </a:extLst>
          </p:cNvPr>
          <p:cNvSpPr>
            <a:spLocks noGrp="1"/>
          </p:cNvSpPr>
          <p:nvPr/>
        </p:nvSpPr>
        <p:spPr>
          <a:xfrm>
            <a:off x="1181100" y="2552700"/>
            <a:ext cx="2857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3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חבילת החלטות פיננסיות</a:t>
            </a:r>
          </a:p>
        </p:txBody>
      </p:sp>
      <p:sp>
        <p:nvSpPr>
          <p:cNvPr id="7" name="">
            <a:extLst>
              <a:ext uri="{FF2B5EF4-FFF2-40B4-BE49-F238E27FC236}">
                <a16:creationId id="{F9DECF0D-3FAD-467C-BC21-623703A99ED4}"/>
              </a:ext>
            </a:extLst>
          </p:cNvPr>
          <p:cNvSpPr>
            <a:spLocks noGrp="1"/>
          </p:cNvSpPr>
          <p:nvPr/>
        </p:nvSpPr>
        <p:spPr>
          <a:xfrm>
            <a:off x="1200150" y="31242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DF92E3BC-EDD5-4890-B6A9-7C67798DAD43}"/>
              </a:ext>
            </a:extLst>
          </p:cNvPr>
          <p:cNvSpPr>
            <a:spLocks noGrp="1"/>
          </p:cNvSpPr>
          <p:nvPr/>
        </p:nvSpPr>
        <p:spPr>
          <a:xfrm>
            <a:off x="1695450" y="31242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סיכום בקרה</a:t>
            </a:r>
          </a:p>
        </p:txBody>
      </p:sp>
      <p:sp>
        <p:nvSpPr>
          <p:cNvPr id="9" name="">
            <a:extLst>
              <a:ext uri="{FF2B5EF4-FFF2-40B4-BE49-F238E27FC236}">
                <a16:creationId id="{2B2E14D4-7BAF-4936-9CA0-083C5438947C}"/>
              </a:ext>
            </a:extLst>
          </p:cNvPr>
          <p:cNvSpPr>
            <a:spLocks noGrp="1"/>
          </p:cNvSpPr>
          <p:nvPr/>
        </p:nvSpPr>
        <p:spPr>
          <a:xfrm>
            <a:off x="3524250" y="31242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כלל, בעלים, אוכלוסיה, חריג וחומרה</a:t>
            </a:r>
          </a:p>
        </p:txBody>
      </p:sp>
      <p:sp>
        <p:nvSpPr>
          <p:cNvPr id="10" name="">
            <a:extLst>
              <a:ext uri="{FF2B5EF4-FFF2-40B4-BE49-F238E27FC236}">
                <a16:creationId id="{50EE88DF-1800-440A-8912-2E70F416E028}"/>
              </a:ext>
            </a:extLst>
          </p:cNvPr>
          <p:cNvSpPr>
            <a:spLocks noGrp="1"/>
          </p:cNvSpPr>
          <p:nvPr/>
        </p:nvSpPr>
        <p:spPr>
          <a:xfrm>
            <a:off x="1200150" y="36195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1" name="">
            <a:extLst>
              <a:ext uri="{FF2B5EF4-FFF2-40B4-BE49-F238E27FC236}">
                <a16:creationId id="{69AB9082-09FD-463C-A718-B81F5121EB9A}"/>
              </a:ext>
            </a:extLst>
          </p:cNvPr>
          <p:cNvSpPr>
            <a:spLocks noGrp="1"/>
          </p:cNvSpPr>
          <p:nvPr/>
        </p:nvSpPr>
        <p:spPr>
          <a:xfrm>
            <a:off x="1695450" y="36195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שובל עדויות</a:t>
            </a:r>
          </a:p>
        </p:txBody>
      </p:sp>
      <p:sp>
        <p:nvSpPr>
          <p:cNvPr id="12" name="">
            <a:extLst>
              <a:ext uri="{FF2B5EF4-FFF2-40B4-BE49-F238E27FC236}">
                <a16:creationId id="{D81C782F-46DE-4E9E-899B-5F3B9E9C1753}"/>
              </a:ext>
            </a:extLst>
          </p:cNvPr>
          <p:cNvSpPr>
            <a:spLocks noGrp="1"/>
          </p:cNvSpPr>
          <p:nvPr/>
        </p:nvSpPr>
        <p:spPr>
          <a:xfrm>
            <a:off x="3524250" y="36195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מסמכי מקור, אישורים, חותמות זמן ו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קישורי מערכת</a:t>
            </a:r>
          </a:p>
        </p:txBody>
      </p:sp>
      <p:sp>
        <p:nvSpPr>
          <p:cNvPr id="13" name="">
            <a:extLst>
              <a:ext uri="{FF2B5EF4-FFF2-40B4-BE49-F238E27FC236}">
                <a16:creationId id="{4C2C4727-F6BC-4F63-B4C3-6F1C9A6263FA}"/>
              </a:ext>
            </a:extLst>
          </p:cNvPr>
          <p:cNvSpPr>
            <a:spLocks noGrp="1"/>
          </p:cNvSpPr>
          <p:nvPr/>
        </p:nvSpPr>
        <p:spPr>
          <a:xfrm>
            <a:off x="1200150" y="41148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14" name="">
            <a:extLst>
              <a:ext uri="{FF2B5EF4-FFF2-40B4-BE49-F238E27FC236}">
                <a16:creationId id="{9FEF4EAB-4262-47FD-895F-7161A9C08316}"/>
              </a:ext>
            </a:extLst>
          </p:cNvPr>
          <p:cNvSpPr>
            <a:spLocks noGrp="1"/>
          </p:cNvSpPr>
          <p:nvPr/>
        </p:nvSpPr>
        <p:spPr>
          <a:xfrm>
            <a:off x="1695450" y="41148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תיקון</a:t>
            </a:r>
          </a:p>
        </p:txBody>
      </p:sp>
      <p:sp>
        <p:nvSpPr>
          <p:cNvPr id="15" name="">
            <a:extLst>
              <a:ext uri="{FF2B5EF4-FFF2-40B4-BE49-F238E27FC236}">
                <a16:creationId id="{BC89AFCE-E202-4551-A7AF-B167B7188DC1}"/>
              </a:ext>
            </a:extLst>
          </p:cNvPr>
          <p:cNvSpPr>
            <a:spLocks noGrp="1"/>
          </p:cNvSpPr>
          <p:nvPr/>
        </p:nvSpPr>
        <p:spPr>
          <a:xfrm>
            <a:off x="3524250" y="41148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פעולת הבעלים, תאריך יעד, הערות והוכחת סגירה</a:t>
            </a:r>
          </a:p>
        </p:txBody>
      </p:sp>
      <p:sp>
        <p:nvSpPr>
          <p:cNvPr id="16" name="">
            <a:extLst>
              <a:ext uri="{FF2B5EF4-FFF2-40B4-BE49-F238E27FC236}">
                <a16:creationId id="{96E41E23-CEAB-423E-A3E7-98EF8BC017A7}"/>
              </a:ext>
            </a:extLst>
          </p:cNvPr>
          <p:cNvSpPr>
            <a:spLocks noGrp="1"/>
          </p:cNvSpPr>
          <p:nvPr/>
        </p:nvSpPr>
        <p:spPr>
          <a:xfrm>
            <a:off x="1200150" y="46101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17" name="">
            <a:extLst>
              <a:ext uri="{FF2B5EF4-FFF2-40B4-BE49-F238E27FC236}">
                <a16:creationId id="{DC1C4008-DCEB-45A3-93AD-E0CF338130FA}"/>
              </a:ext>
            </a:extLst>
          </p:cNvPr>
          <p:cNvSpPr>
            <a:spLocks noGrp="1"/>
          </p:cNvSpPr>
          <p:nvPr/>
        </p:nvSpPr>
        <p:spPr>
          <a:xfrm>
            <a:off x="1695450" y="46101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תצוגת ביקורת</a:t>
            </a:r>
          </a:p>
        </p:txBody>
      </p:sp>
      <p:sp>
        <p:nvSpPr>
          <p:cNvPr id="18" name="">
            <a:extLst>
              <a:ext uri="{FF2B5EF4-FFF2-40B4-BE49-F238E27FC236}">
                <a16:creationId id="{F9633FE5-8421-4AB5-9008-80D27ED563A3}"/>
              </a:ext>
            </a:extLst>
          </p:cNvPr>
          <p:cNvSpPr>
            <a:spLocks noGrp="1"/>
          </p:cNvSpPr>
          <p:nvPr/>
        </p:nvSpPr>
        <p:spPr>
          <a:xfrm>
            <a:off x="3524250" y="46101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היסטוריית חריגים, תמיכה בדגימה ודוח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סטטוס</a:t>
            </a:r>
          </a:p>
        </p:txBody>
      </p:sp>
      <p:sp>
        <p:nvSpPr>
          <p:cNvPr id="19" name="">
            <a:extLst>
              <a:ext uri="{FF2B5EF4-FFF2-40B4-BE49-F238E27FC236}">
                <a16:creationId id="{153EDF8C-FC5E-4DB4-885B-AE09A8A38959}"/>
              </a:ext>
            </a:extLst>
          </p:cNvPr>
          <p:cNvSpPr>
            <a:spLocks noGrp="1"/>
          </p:cNvSpPr>
          <p:nvPr/>
        </p:nvSpPr>
        <p:spPr>
          <a:xfrm>
            <a:off x="7772400" y="2247900"/>
            <a:ext cx="2705100" cy="323850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a16:creationId id="{D9FFC96C-6710-4B9D-A9BB-32E214161E92}"/>
              </a:ext>
            </a:extLst>
          </p:cNvPr>
          <p:cNvSpPr>
            <a:spLocks noGrp="1"/>
          </p:cNvSpPr>
          <p:nvPr/>
        </p:nvSpPr>
        <p:spPr>
          <a:xfrm>
            <a:off x="8077200" y="2571750"/>
            <a:ext cx="1524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עדשת מבקר</a:t>
            </a:r>
          </a:p>
        </p:txBody>
      </p:sp>
      <p:sp>
        <p:nvSpPr>
          <p:cNvPr id="21" name="">
            <a:extLst>
              <a:ext uri="{FF2B5EF4-FFF2-40B4-BE49-F238E27FC236}">
                <a16:creationId id="{77266084-CD79-4E14-A9AE-3D74DBDFA1D7}"/>
              </a:ext>
            </a:extLst>
          </p:cNvPr>
          <p:cNvSpPr>
            <a:spLocks noGrp="1"/>
          </p:cNvSpPr>
          <p:nvPr/>
        </p:nvSpPr>
        <p:spPr>
          <a:xfrm>
            <a:off x="8077200" y="300990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a16:creationId id="{CA11FABF-69D0-4BD4-AB7D-DCCA6DDA56C1}"/>
              </a:ext>
            </a:extLst>
          </p:cNvPr>
          <p:cNvSpPr>
            <a:spLocks noGrp="1"/>
          </p:cNvSpPr>
          <p:nvPr/>
        </p:nvSpPr>
        <p:spPr>
          <a:xfrm>
            <a:off x="8077200" y="31051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השפעה</a:t>
            </a:r>
          </a:p>
        </p:txBody>
      </p:sp>
      <p:sp>
        <p:nvSpPr>
          <p:cNvPr id="23" name="">
            <a:extLst>
              <a:ext uri="{FF2B5EF4-FFF2-40B4-BE49-F238E27FC236}">
                <a16:creationId id="{B4044FFA-47D4-4F0C-BD36-4566D6E6A00D}"/>
              </a:ext>
            </a:extLst>
          </p:cNvPr>
          <p:cNvSpPr>
            <a:spLocks noGrp="1"/>
          </p:cNvSpPr>
          <p:nvPr/>
        </p:nvSpPr>
        <p:spPr>
          <a:xfrm>
            <a:off x="9144000" y="310515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ידוע</a:t>
            </a:r>
          </a:p>
        </p:txBody>
      </p:sp>
      <p:sp>
        <p:nvSpPr>
          <p:cNvPr id="24" name="">
            <a:extLst>
              <a:ext uri="{FF2B5EF4-FFF2-40B4-BE49-F238E27FC236}">
                <a16:creationId id="{99643E1E-8A8C-4331-B2C7-C1298F362121}"/>
              </a:ext>
            </a:extLst>
          </p:cNvPr>
          <p:cNvSpPr>
            <a:spLocks noGrp="1"/>
          </p:cNvSpPr>
          <p:nvPr/>
        </p:nvSpPr>
        <p:spPr>
          <a:xfrm>
            <a:off x="8077200" y="344805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2F4A7169-3B5B-4E61-82BC-32D82768BE9C}"/>
              </a:ext>
            </a:extLst>
          </p:cNvPr>
          <p:cNvSpPr>
            <a:spLocks noGrp="1"/>
          </p:cNvSpPr>
          <p:nvPr/>
        </p:nvSpPr>
        <p:spPr>
          <a:xfrm>
            <a:off x="8077200" y="35433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בעלים</a:t>
            </a:r>
          </a:p>
        </p:txBody>
      </p:sp>
      <p:sp>
        <p:nvSpPr>
          <p:cNvPr id="26" name="">
            <a:extLst>
              <a:ext uri="{FF2B5EF4-FFF2-40B4-BE49-F238E27FC236}">
                <a16:creationId id="{0FAEE6FD-24A9-4D22-98CF-77FF70006EB8}"/>
              </a:ext>
            </a:extLst>
          </p:cNvPr>
          <p:cNvSpPr>
            <a:spLocks noGrp="1"/>
          </p:cNvSpPr>
          <p:nvPr/>
        </p:nvSpPr>
        <p:spPr>
          <a:xfrm>
            <a:off x="9144000" y="354330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בשם</a:t>
            </a:r>
          </a:p>
        </p:txBody>
      </p:sp>
      <p:sp>
        <p:nvSpPr>
          <p:cNvPr id="27" name="">
            <a:extLst>
              <a:ext uri="{FF2B5EF4-FFF2-40B4-BE49-F238E27FC236}">
                <a16:creationId id="{3C2E85AF-12E5-4CD3-8077-3C4758CC4AF8}"/>
              </a:ext>
            </a:extLst>
          </p:cNvPr>
          <p:cNvSpPr>
            <a:spLocks noGrp="1"/>
          </p:cNvSpPr>
          <p:nvPr/>
        </p:nvSpPr>
        <p:spPr>
          <a:xfrm>
            <a:off x="8077200" y="388620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a16:creationId id="{DD6537A0-07F1-4C1C-943B-204D7843FDE5}"/>
              </a:ext>
            </a:extLst>
          </p:cNvPr>
          <p:cNvSpPr>
            <a:spLocks noGrp="1"/>
          </p:cNvSpPr>
          <p:nvPr/>
        </p:nvSpPr>
        <p:spPr>
          <a:xfrm>
            <a:off x="8077200" y="39814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עדות</a:t>
            </a:r>
          </a:p>
        </p:txBody>
      </p:sp>
      <p:sp>
        <p:nvSpPr>
          <p:cNvPr id="29" name="">
            <a:extLst>
              <a:ext uri="{FF2B5EF4-FFF2-40B4-BE49-F238E27FC236}">
                <a16:creationId id="{DB38CB7E-CE44-4EC1-BC89-AF49D370E160}"/>
              </a:ext>
            </a:extLst>
          </p:cNvPr>
          <p:cNvSpPr>
            <a:spLocks noGrp="1"/>
          </p:cNvSpPr>
          <p:nvPr/>
        </p:nvSpPr>
        <p:spPr>
          <a:xfrm>
            <a:off x="9144000" y="398145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מקושר</a:t>
            </a:r>
          </a:p>
        </p:txBody>
      </p:sp>
      <p:sp>
        <p:nvSpPr>
          <p:cNvPr id="30" name="">
            <a:extLst>
              <a:ext uri="{FF2B5EF4-FFF2-40B4-BE49-F238E27FC236}">
                <a16:creationId id="{FFCC04CD-7BB5-4F11-981C-B504014D1E52}"/>
              </a:ext>
            </a:extLst>
          </p:cNvPr>
          <p:cNvSpPr>
            <a:spLocks noGrp="1"/>
          </p:cNvSpPr>
          <p:nvPr/>
        </p:nvSpPr>
        <p:spPr>
          <a:xfrm>
            <a:off x="8077200" y="432435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a16:creationId id="{A1185432-8A1B-4873-88F2-7967CA3A4AEC}"/>
              </a:ext>
            </a:extLst>
          </p:cNvPr>
          <p:cNvSpPr>
            <a:spLocks noGrp="1"/>
          </p:cNvSpPr>
          <p:nvPr/>
        </p:nvSpPr>
        <p:spPr>
          <a:xfrm>
            <a:off x="8077200" y="44196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החלטה</a:t>
            </a:r>
          </a:p>
        </p:txBody>
      </p:sp>
      <p:sp>
        <p:nvSpPr>
          <p:cNvPr id="32" name="">
            <a:extLst>
              <a:ext uri="{FF2B5EF4-FFF2-40B4-BE49-F238E27FC236}">
                <a16:creationId id="{2A0C3D04-93EC-4A0B-935C-090E4AD75BBD}"/>
              </a:ext>
            </a:extLst>
          </p:cNvPr>
          <p:cNvSpPr>
            <a:spLocks noGrp="1"/>
          </p:cNvSpPr>
          <p:nvPr/>
        </p:nvSpPr>
        <p:spPr>
          <a:xfrm>
            <a:off x="9144000" y="441960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נדרש</a:t>
            </a:r>
          </a:p>
        </p:txBody>
      </p:sp>
      <p:sp>
        <p:nvSpPr>
          <p:cNvPr id="33" name="">
            <a:extLst>
              <a:ext uri="{FF2B5EF4-FFF2-40B4-BE49-F238E27FC236}">
                <a16:creationId id="{4D2B8BB0-2732-4DF6-86D8-860C13BCC3B1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a16:creationId id="{8E7A938B-BB28-4BCA-AB0C-8C82FEF67BA5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אוטומציה פיננסית | ActiveMotion.ai</a:t>
            </a:r>
          </a:p>
        </p:txBody>
      </p:sp>
      <p:sp>
        <p:nvSpPr>
          <p:cNvPr id="35" name="">
            <a:extLst>
              <a:ext uri="{FF2B5EF4-FFF2-40B4-BE49-F238E27FC236}">
                <a16:creationId id="{FB7077CA-3B1D-4140-AE5B-0DD48077EFFD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05</a:t>
            </a:r>
          </a:p>
        </p:txBody>
      </p:sp>
    </p:spTree>
    <p:extLst>
      <p:ext uri="{BB962C8B-B14F-4D97-AF65-F5344CB8AC3E}">
        <p14:creationId val="1328158723"/>
      </p:ext>
    </p:extLst>
  </p:cSld>
</p:sld>
</file>

<file path=ppt/slides/slide6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08014419-D158-420D-ADCF-687367DBC21C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EBEB3D9E-033B-484F-B892-A0C0D4D2D062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5B6CEB6E-4E93-4FDA-B8C0-ED280A07D0CD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נתיב קנה מידה</a:t>
            </a:r>
          </a:p>
        </p:txBody>
      </p:sp>
      <p:sp>
        <p:nvSpPr>
          <p:cNvPr id="4" name="">
            <a:extLst>
              <a:ext uri="{FF2B5EF4-FFF2-40B4-BE49-F238E27FC236}">
                <a16:creationId id="{9EB1BD91-0DF8-48C5-B765-AFE9CDD2C377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904875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קנה מידה מזרימת עבודה פיננסית אחת לבקרת תפעול רציפה.</a:t>
            </a:r>
          </a:p>
        </p:txBody>
      </p:sp>
      <p:sp>
        <p:nvSpPr>
          <p:cNvPr id="5" name="">
            <a:extLst>
              <a:ext uri="{FF2B5EF4-FFF2-40B4-BE49-F238E27FC236}">
                <a16:creationId id="{5D727523-E38A-4079-9EC3-163F3C1D4AE1}"/>
              </a:ext>
            </a:extLst>
          </p:cNvPr>
          <p:cNvSpPr>
            <a:spLocks noGrp="1"/>
          </p:cNvSpPr>
          <p:nvPr/>
        </p:nvSpPr>
        <p:spPr>
          <a:xfrm>
            <a:off x="87630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585F77CD-AF9F-4FCA-907C-E70B72055F0E}"/>
              </a:ext>
            </a:extLst>
          </p:cNvPr>
          <p:cNvSpPr>
            <a:spLocks noGrp="1"/>
          </p:cNvSpPr>
          <p:nvPr/>
        </p:nvSpPr>
        <p:spPr>
          <a:xfrm>
            <a:off x="876300" y="2628900"/>
            <a:ext cx="2038350" cy="571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474CCBF3-ED43-489D-81D4-0059F0BA25C6}"/>
              </a:ext>
            </a:extLst>
          </p:cNvPr>
          <p:cNvSpPr>
            <a:spLocks noGrp="1"/>
          </p:cNvSpPr>
          <p:nvPr/>
        </p:nvSpPr>
        <p:spPr>
          <a:xfrm>
            <a:off x="106680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C8A4FCB4-B1AB-4E61-8A3F-6F722D16E765}"/>
              </a:ext>
            </a:extLst>
          </p:cNvPr>
          <p:cNvSpPr>
            <a:spLocks noGrp="1"/>
          </p:cNvSpPr>
          <p:nvPr/>
        </p:nvSpPr>
        <p:spPr>
          <a:xfrm>
            <a:off x="106680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התחבר</a:t>
            </a:r>
          </a:p>
        </p:txBody>
      </p:sp>
      <p:sp>
        <p:nvSpPr>
          <p:cNvPr id="9" name="">
            <a:extLst>
              <a:ext uri="{FF2B5EF4-FFF2-40B4-BE49-F238E27FC236}">
                <a16:creationId id="{9B271B7F-8725-436B-B390-0DD690B0AE7A}"/>
              </a:ext>
            </a:extLst>
          </p:cNvPr>
          <p:cNvSpPr>
            <a:spLocks noGrp="1"/>
          </p:cNvSpPr>
          <p:nvPr/>
        </p:nvSpPr>
        <p:spPr>
          <a:xfrm>
            <a:off x="106680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ERP, רכש, AP,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הוצאות, זהות, ביקורת</a:t>
            </a:r>
          </a:p>
        </p:txBody>
      </p:sp>
      <p:sp>
        <p:nvSpPr>
          <p:cNvPr id="10" name="">
            <a:extLst>
              <a:ext uri="{FF2B5EF4-FFF2-40B4-BE49-F238E27FC236}">
                <a16:creationId id="{CB851828-A8BB-4342-9B1C-4A49862E2DF0}"/>
              </a:ext>
            </a:extLst>
          </p:cNvPr>
          <p:cNvSpPr>
            <a:spLocks noGrp="1"/>
          </p:cNvSpPr>
          <p:nvPr/>
        </p:nvSpPr>
        <p:spPr>
          <a:xfrm>
            <a:off x="2914650" y="3638550"/>
            <a:ext cx="60960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a16:creationId id="{4ED5497C-5BD5-4071-9F95-04CA18DD729D}"/>
              </a:ext>
            </a:extLst>
          </p:cNvPr>
          <p:cNvSpPr>
            <a:spLocks noGrp="1"/>
          </p:cNvSpPr>
          <p:nvPr/>
        </p:nvSpPr>
        <p:spPr>
          <a:xfrm>
            <a:off x="352425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A95092D4-EE6F-4FDC-A12A-792912219FC9}"/>
              </a:ext>
            </a:extLst>
          </p:cNvPr>
          <p:cNvSpPr>
            <a:spLocks noGrp="1"/>
          </p:cNvSpPr>
          <p:nvPr/>
        </p:nvSpPr>
        <p:spPr>
          <a:xfrm>
            <a:off x="3524250" y="2628900"/>
            <a:ext cx="2038350" cy="571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a16:creationId id="{033C0168-687F-4E8C-9E53-38CB235679EE}"/>
              </a:ext>
            </a:extLst>
          </p:cNvPr>
          <p:cNvSpPr>
            <a:spLocks noGrp="1"/>
          </p:cNvSpPr>
          <p:nvPr/>
        </p:nvSpPr>
        <p:spPr>
          <a:xfrm>
            <a:off x="371475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4" name="">
            <a:extLst>
              <a:ext uri="{FF2B5EF4-FFF2-40B4-BE49-F238E27FC236}">
                <a16:creationId id="{B2669508-32D5-490F-BEC3-F191DA63796D}"/>
              </a:ext>
            </a:extLst>
          </p:cNvPr>
          <p:cNvSpPr>
            <a:spLocks noGrp="1"/>
          </p:cNvSpPr>
          <p:nvPr/>
        </p:nvSpPr>
        <p:spPr>
          <a:xfrm>
            <a:off x="371475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מוניטור</a:t>
            </a:r>
          </a:p>
        </p:txBody>
      </p:sp>
      <p:sp>
        <p:nvSpPr>
          <p:cNvPr id="15" name="">
            <a:extLst>
              <a:ext uri="{FF2B5EF4-FFF2-40B4-BE49-F238E27FC236}">
                <a16:creationId id="{10E8C086-030C-46C0-AA6A-E9F8796803E9}"/>
              </a:ext>
            </a:extLst>
          </p:cNvPr>
          <p:cNvSpPr>
            <a:spLocks noGrp="1"/>
          </p:cNvSpPr>
          <p:nvPr/>
        </p:nvSpPr>
        <p:spPr>
          <a:xfrm>
            <a:off x="371475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כללים, ספים, SoD,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אישורים, וחריגות</a:t>
            </a:r>
          </a:p>
        </p:txBody>
      </p:sp>
      <p:sp>
        <p:nvSpPr>
          <p:cNvPr id="16" name="">
            <a:extLst>
              <a:ext uri="{FF2B5EF4-FFF2-40B4-BE49-F238E27FC236}">
                <a16:creationId id="{27095E38-21D0-479D-9AED-21F23A58EB57}"/>
              </a:ext>
            </a:extLst>
          </p:cNvPr>
          <p:cNvSpPr>
            <a:spLocks noGrp="1"/>
          </p:cNvSpPr>
          <p:nvPr/>
        </p:nvSpPr>
        <p:spPr>
          <a:xfrm>
            <a:off x="5562600" y="3638550"/>
            <a:ext cx="60960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a16:creationId id="{DF2F3815-EA3D-440B-854B-0A1977E041B4}"/>
              </a:ext>
            </a:extLst>
          </p:cNvPr>
          <p:cNvSpPr>
            <a:spLocks noGrp="1"/>
          </p:cNvSpPr>
          <p:nvPr/>
        </p:nvSpPr>
        <p:spPr>
          <a:xfrm>
            <a:off x="617220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2EDC94C4-D5A3-4602-AD0E-AEECD1292C96}"/>
              </a:ext>
            </a:extLst>
          </p:cNvPr>
          <p:cNvSpPr>
            <a:spLocks noGrp="1"/>
          </p:cNvSpPr>
          <p:nvPr/>
        </p:nvSpPr>
        <p:spPr>
          <a:xfrm>
            <a:off x="6172200" y="2628900"/>
            <a:ext cx="2038350" cy="571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A51A8675-27B3-41FE-9075-BC52611296C6}"/>
              </a:ext>
            </a:extLst>
          </p:cNvPr>
          <p:cNvSpPr>
            <a:spLocks noGrp="1"/>
          </p:cNvSpPr>
          <p:nvPr/>
        </p:nvSpPr>
        <p:spPr>
          <a:xfrm>
            <a:off x="636270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0" name="">
            <a:extLst>
              <a:ext uri="{FF2B5EF4-FFF2-40B4-BE49-F238E27FC236}">
                <a16:creationId id="{A56A5CCE-1433-4593-BFA0-B461CF192C7E}"/>
              </a:ext>
            </a:extLst>
          </p:cNvPr>
          <p:cNvSpPr>
            <a:spLocks noGrp="1"/>
          </p:cNvSpPr>
          <p:nvPr/>
        </p:nvSpPr>
        <p:spPr>
          <a:xfrm>
            <a:off x="636270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תיקון</a:t>
            </a:r>
          </a:p>
        </p:txBody>
      </p:sp>
      <p:sp>
        <p:nvSpPr>
          <p:cNvPr id="21" name="">
            <a:extLst>
              <a:ext uri="{FF2B5EF4-FFF2-40B4-BE49-F238E27FC236}">
                <a16:creationId id="{D74BB8BF-0D44-4C51-BC10-A61240855D25}"/>
              </a:ext>
            </a:extLst>
          </p:cNvPr>
          <p:cNvSpPr>
            <a:spLocks noGrp="1"/>
          </p:cNvSpPr>
          <p:nvPr/>
        </p:nvSpPr>
        <p:spPr>
          <a:xfrm>
            <a:off x="636270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בעלים, ראיה, בשל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תאריכים, ושביל סגירה</a:t>
            </a:r>
          </a:p>
        </p:txBody>
      </p:sp>
      <p:sp>
        <p:nvSpPr>
          <p:cNvPr id="22" name="">
            <a:extLst>
              <a:ext uri="{FF2B5EF4-FFF2-40B4-BE49-F238E27FC236}">
                <a16:creationId id="{0A5423A9-E7CD-4262-9C7B-D0D151764AA9}"/>
              </a:ext>
            </a:extLst>
          </p:cNvPr>
          <p:cNvSpPr>
            <a:spLocks noGrp="1"/>
          </p:cNvSpPr>
          <p:nvPr/>
        </p:nvSpPr>
        <p:spPr>
          <a:xfrm>
            <a:off x="8210550" y="3638550"/>
            <a:ext cx="60960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3" name="">
            <a:extLst>
              <a:ext uri="{FF2B5EF4-FFF2-40B4-BE49-F238E27FC236}">
                <a16:creationId id="{4BACE99D-1F49-40D0-A4C8-376EE41C9E9C}"/>
              </a:ext>
            </a:extLst>
          </p:cNvPr>
          <p:cNvSpPr>
            <a:spLocks noGrp="1"/>
          </p:cNvSpPr>
          <p:nvPr/>
        </p:nvSpPr>
        <p:spPr>
          <a:xfrm>
            <a:off x="882015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98DDFAAB-7D21-41F6-A243-5D0F28D46755}"/>
              </a:ext>
            </a:extLst>
          </p:cNvPr>
          <p:cNvSpPr>
            <a:spLocks noGrp="1"/>
          </p:cNvSpPr>
          <p:nvPr/>
        </p:nvSpPr>
        <p:spPr>
          <a:xfrm>
            <a:off x="8820150" y="2628900"/>
            <a:ext cx="2038350" cy="5715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142FAF33-5A86-4BCA-93E6-A65C12B8E65C}"/>
              </a:ext>
            </a:extLst>
          </p:cNvPr>
          <p:cNvSpPr>
            <a:spLocks noGrp="1"/>
          </p:cNvSpPr>
          <p:nvPr/>
        </p:nvSpPr>
        <p:spPr>
          <a:xfrm>
            <a:off x="901065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6" name="">
            <a:extLst>
              <a:ext uri="{FF2B5EF4-FFF2-40B4-BE49-F238E27FC236}">
                <a16:creationId id="{00AA8511-693E-48EF-9062-6EB14157CDAB}"/>
              </a:ext>
            </a:extLst>
          </p:cNvPr>
          <p:cNvSpPr>
            <a:spLocks noGrp="1"/>
          </p:cNvSpPr>
          <p:nvPr/>
        </p:nvSpPr>
        <p:spPr>
          <a:xfrm>
            <a:off x="901065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ודאי</a:t>
            </a:r>
          </a:p>
        </p:txBody>
      </p:sp>
      <p:sp>
        <p:nvSpPr>
          <p:cNvPr id="27" name="">
            <a:extLst>
              <a:ext uri="{FF2B5EF4-FFF2-40B4-BE49-F238E27FC236}">
                <a16:creationId id="{D135E917-5475-4F47-8605-E3BD9A616647}"/>
              </a:ext>
            </a:extLst>
          </p:cNvPr>
          <p:cNvSpPr>
            <a:spLocks noGrp="1"/>
          </p:cNvSpPr>
          <p:nvPr/>
        </p:nvSpPr>
        <p:spPr>
          <a:xfrm>
            <a:off x="901065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דיווח בקרה, ביקורת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חבילות ותובנה מגמה</a:t>
            </a:r>
          </a:p>
        </p:txBody>
      </p:sp>
      <p:sp>
        <p:nvSpPr>
          <p:cNvPr id="28" name="">
            <a:extLst>
              <a:ext uri="{FF2B5EF4-FFF2-40B4-BE49-F238E27FC236}">
                <a16:creationId id="{F3B0EDB4-32C4-4A41-ADBA-3101DC0F90A5}"/>
              </a:ext>
            </a:extLst>
          </p:cNvPr>
          <p:cNvSpPr>
            <a:spLocks noGrp="1"/>
          </p:cNvSpPr>
          <p:nvPr/>
        </p:nvSpPr>
        <p:spPr>
          <a:xfrm>
            <a:off x="2724150" y="5353050"/>
            <a:ext cx="67437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a16:creationId id="{F965C20E-0D00-405F-8007-8D72A175BDCC}"/>
              </a:ext>
            </a:extLst>
          </p:cNvPr>
          <p:cNvSpPr>
            <a:spLocks noGrp="1"/>
          </p:cNvSpPr>
          <p:nvPr/>
        </p:nvSpPr>
        <p:spPr>
          <a:xfrm>
            <a:off x="2838450" y="5429250"/>
            <a:ext cx="651510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תוצאה: ניטור בקרה מתמשך וראיות ביקורת ללא המערכה</a:t>
            </a:r>
          </a:p>
        </p:txBody>
      </p:sp>
      <p:sp>
        <p:nvSpPr>
          <p:cNvPr id="30" name="">
            <a:extLst>
              <a:ext uri="{FF2B5EF4-FFF2-40B4-BE49-F238E27FC236}">
                <a16:creationId id="{17EB9724-F84D-4D12-955A-C2A5F96C77F9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a16:creationId id="{85512419-C0EF-4198-B4D0-810BB8BDAB23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אוטומציה פיננסית | ActiveMotion.ai</a:t>
            </a:r>
          </a:p>
        </p:txBody>
      </p:sp>
      <p:sp>
        <p:nvSpPr>
          <p:cNvPr id="32" name="">
            <a:extLst>
              <a:ext uri="{FF2B5EF4-FFF2-40B4-BE49-F238E27FC236}">
                <a16:creationId id="{6B4243A6-31A8-49EE-AC01-753D29CE7929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06</a:t>
            </a:r>
          </a:p>
        </p:txBody>
      </p:sp>
    </p:spTree>
    <p:extLst>
      <p:ext uri="{BB962C8B-B14F-4D97-AF65-F5344CB8AC3E}">
        <p14:creationId val="705340809"/>
      </p:ext>
    </p:extLst>
  </p:cSld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2026-05-08T17:29:06.5910000Z</dcterms:created>
  <dcterms:modified xsi:type="dcterms:W3CDTF">2026-05-08T17:29:06.5910000Z</dcterms:modified>
</coreProperties>
</file>