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9b2df5676f44baf" /><Relationship Type="http://schemas.openxmlformats.org/officeDocument/2006/relationships/extended-properties" Target="/docProps/app.xml" Id="R4c6745f66acf47d6" /><Relationship Type="http://schemas.openxmlformats.org/officeDocument/2006/relationships/officeDocument" Target="/ppt/presentation.xml" Id="R8c5972343a30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ba9b8dadca499d"/>
  </p:sldMasterIdLst>
  <p:notesMasterIdLst>
    <p:notesMasterId xmlns:r="http://schemas.openxmlformats.org/officeDocument/2006/relationships" r:id="Rdbf76523010243b0"/>
  </p:notesMasterIdLst>
  <p:sldIdLst>
    <p:sldId xmlns:r="http://schemas.openxmlformats.org/officeDocument/2006/relationships" id="256" r:id="Recfb33925b17494b"/>
    <p:sldId xmlns:r="http://schemas.openxmlformats.org/officeDocument/2006/relationships" id="257" r:id="R106f72721a724eee"/>
    <p:sldId xmlns:r="http://schemas.openxmlformats.org/officeDocument/2006/relationships" id="258" r:id="R014615aaa7634ea0"/>
    <p:sldId xmlns:r="http://schemas.openxmlformats.org/officeDocument/2006/relationships" id="259" r:id="R79ece06446304df7"/>
    <p:sldId xmlns:r="http://schemas.openxmlformats.org/officeDocument/2006/relationships" id="260" r:id="R889425235833443a"/>
    <p:sldId xmlns:r="http://schemas.openxmlformats.org/officeDocument/2006/relationships" id="261" r:id="Ref824142eb644c11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a9b8dadca499d" /><Relationship Type="http://schemas.openxmlformats.org/officeDocument/2006/relationships/theme" Target="/ppt/theme/theme1.xml" Id="Rc9fdf839aa88400c" /><Relationship Type="http://schemas.openxmlformats.org/officeDocument/2006/relationships/notesMaster" Target="/ppt/notesMasters/notesMaster1.xml" Id="Rdbf76523010243b0" /><Relationship Type="http://schemas.openxmlformats.org/officeDocument/2006/relationships/presProps" Target="/ppt/presProps.xml" Id="R00ba9e15a0434f52" /><Relationship Type="http://schemas.openxmlformats.org/officeDocument/2006/relationships/viewProps" Target="/ppt/viewProps.xml" Id="Rfda8d6cf72354ffc" /><Relationship Type="http://schemas.openxmlformats.org/officeDocument/2006/relationships/tableStyles" Target="/ppt/tableStyles.xml" Id="R1c1a21e995d34152" /><Relationship Type="http://schemas.openxmlformats.org/officeDocument/2006/relationships/slide" Target="/ppt/slides/slide1.xml" Id="Recfb33925b17494b" /><Relationship Type="http://schemas.openxmlformats.org/officeDocument/2006/relationships/slide" Target="/ppt/slides/slide2.xml" Id="R106f72721a724eee" /><Relationship Type="http://schemas.openxmlformats.org/officeDocument/2006/relationships/slide" Target="/ppt/slides/slide3.xml" Id="R014615aaa7634ea0" /><Relationship Type="http://schemas.openxmlformats.org/officeDocument/2006/relationships/slide" Target="/ppt/slides/slide4.xml" Id="R79ece06446304df7" /><Relationship Type="http://schemas.openxmlformats.org/officeDocument/2006/relationships/slide" Target="/ppt/slides/slide5.xml" Id="R889425235833443a" /><Relationship Type="http://schemas.openxmlformats.org/officeDocument/2006/relationships/slide" Target="/ppt/slides/slide6.xml" Id="Ref824142eb644c11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6e169e89032e476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acd4be43b84e72" /><Relationship Type="http://schemas.openxmlformats.org/officeDocument/2006/relationships/notesMaster" Target="/ppt/notesMasters/notesMaster1.xml" Id="R58862291a2554c5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af0b736b27343e8" /><Relationship Type="http://schemas.openxmlformats.org/officeDocument/2006/relationships/notesMaster" Target="/ppt/notesMasters/notesMaster1.xml" Id="R0afe087638f04f7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8b0ac3f660a747b3" /><Relationship Type="http://schemas.openxmlformats.org/officeDocument/2006/relationships/notesMaster" Target="/ppt/notesMasters/notesMaster1.xml" Id="R0396b7fd36a842e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973b08b5f643b6" /><Relationship Type="http://schemas.openxmlformats.org/officeDocument/2006/relationships/notesMaster" Target="/ppt/notesMasters/notesMaster1.xml" Id="R4f572968f38f49d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056e161e5443bf" /><Relationship Type="http://schemas.openxmlformats.org/officeDocument/2006/relationships/notesMaster" Target="/ppt/notesMasters/notesMaster1.xml" Id="R264b8f07d3ce428a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0aee689ec56f473a" /><Relationship Type="http://schemas.openxmlformats.org/officeDocument/2006/relationships/notesMaster" Target="/ppt/notesMasters/notesMaster1.xml" Id="Re3931249659440c3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2c5d66de64b3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af888c1f3f0f4096" /><Relationship Type="http://schemas.openxmlformats.org/officeDocument/2006/relationships/slideLayout" Target="/ppt/slideLayouts/slideLayout2.xml" Id="R85725630b5cf4b4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725630b5cf4b4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2654820573d4cf4" /><Relationship Type="http://schemas.openxmlformats.org/officeDocument/2006/relationships/notesSlide" Target="/ppt/notesSlides/notesSlide1.xml" Id="R95ff653308864b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c12f98cf332457a" /><Relationship Type="http://schemas.openxmlformats.org/officeDocument/2006/relationships/notesSlide" Target="/ppt/notesSlides/notesSlide2.xml" Id="Re57ce56f192e42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d957e84b2de43bf" /><Relationship Type="http://schemas.openxmlformats.org/officeDocument/2006/relationships/notesSlide" Target="/ppt/notesSlides/notesSlide3.xml" Id="R41a5c85ff72346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c4065506534f41" /><Relationship Type="http://schemas.openxmlformats.org/officeDocument/2006/relationships/notesSlide" Target="/ppt/notesSlides/notesSlide4.xml" Id="R4155006c78f3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f3bb369d1ad4165" /><Relationship Type="http://schemas.openxmlformats.org/officeDocument/2006/relationships/notesSlide" Target="/ppt/notesSlides/notesSlide5.xml" Id="Raa8a3a5fa19f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25c9248fd3349a7" /><Relationship Type="http://schemas.openxmlformats.org/officeDocument/2006/relationships/notesSlide" Target="/ppt/notesSlides/notesSlide6.xml" Id="R5c88f92bb4d947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81F5644-EB82-47DD-864C-43804B32DD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C1E09192-9C62-4EBF-BDB3-16B1A59F36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07D441F1-EC10-4154-9AAC-27869279E9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F I N A N C I A L   C O M P L I A N C E   &amp;   A U D I T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1B02B10-9902-4372-B663-A6D6C95C06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104900"/>
            <a:ext cx="70485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Compliance automation turns transaction evidence into audit-ready control confidence.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7B4127B-AA8D-4970-9498-B6CFEE286B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28900"/>
            <a:ext cx="59055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Agents monitor segregation of duties, unusual patterns, policy adherence, missing approvals, and evidence completeness across finance workflows.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0594DCC-A890-41E7-AD9A-90B519ABEF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943350"/>
            <a:ext cx="5619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ADD2ED7-CF1E-4F07-B7D8-8653AA2FD8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669C890-8147-448D-85F4-B16C38D85D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lens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877DDE2-B42C-4B40-B49A-509E105913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09E81FC-EAB0-40C9-8713-78A4022336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lens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1E129C4-20A7-4AA2-9AFA-5A02FFB599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8E15F26-58D3-4775-9A84-79DFA8B32D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lens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78C883D-F112-4630-8CA1-9AA79463A2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Evidence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C2E8EAB-7AAF-4FF5-B000-E95DA402D8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lens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0105668-BDC7-4119-8773-16D4AA4EAE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914400"/>
            <a:ext cx="3486150" cy="451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B410376-55B4-4C35-ACC3-E6CC96C7E1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21920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Automation cockpit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AE632BD-41EE-4DBC-9F9C-5D722380AA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7907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3F969C1-6EDE-4812-BC5F-D404439B88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18859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Controls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CB57567-986D-4ABF-B6F4-79EC3DA5B6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18859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Active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86FE591-6071-442B-B1E1-A83732B5F3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25717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1B2FCF9-26ED-41B5-9982-50F55D733A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26670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SoD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3AEEBF3-524E-455A-8D0E-90751E8A97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26670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Monitored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470F6E2-F50E-4E18-95D9-9684FA4E2C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33528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160EA41-545B-453E-A3BC-BEB53EE92C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34480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Anomaly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3390C1F-9F47-4412-BFA1-C3BF1AA227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34480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Flagged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512345A-6261-4DCC-BFCF-84E8734BB3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41338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2FB8F65-0B64-4395-816F-D6A8DEA0E0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42291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Audit pack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3A1F8F4-0D25-448A-BA16-9A0AA5B353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42291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Ready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9C80FDD-E778-4C08-863C-C684C9BA8E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4857750"/>
            <a:ext cx="20383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5B2D5D3-C06C-49E2-AA9E-7DAB632462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4933950"/>
            <a:ext cx="18097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Prepared with evidence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41135A4-560F-4065-BEBB-E1082E7DC0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BAF5D64-4A74-4A40-92A6-225686FF9A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47E49694-74B9-4AED-8F6B-15A74C813D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46680871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FB570D0-A309-4866-9606-02440F142A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E7157EA3-36B7-452D-878A-7716E9ACE1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40C2A8E3-10F0-400A-B008-51C5A1BC7E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 O R K F L O W   M O D E L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0C96906-5451-49AD-8277-A802ED2A95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clean finance flow separates straight-through work from exceptions.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686BF89-5876-4CEB-B510-3441331D97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E8B55E2-2C82-47E1-9734-5313971535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8E00867-D2D1-4063-9062-381C14EA89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88B0F84-FF67-450F-97DB-CA3B12459E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Monitor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10FC6B2-04ED-4FE7-8790-265AA124CC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Transactions and approvals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are watched against control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rules.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87D9E45-77B8-42B5-BD82-DF6717AB35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27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F76F7F1-F60F-47F3-8A61-8CEBA8C8EB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0AB5596-F4DE-4708-90BA-452E4843BD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8E90A88-CD23-4858-9A7A-0DAB8595DF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6F657EB-9AC6-41BD-8C2C-DA448AC9BC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957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FE1660D-7A28-462D-BD2F-32AD543BB1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D778663-87E5-4C7C-AE9E-091515BC42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Anomalies, SoD conflicts,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policy gaps, and missing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evidence surface.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0AEEC32-FB21-4C3D-BCD8-FCBDFB1BB1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991423B-1625-48AA-840D-B16EAA7CBC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05D0B6F-5B3A-44E6-AB01-29A45F717B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98CEBDE-BAEA-40E1-B011-823BEF0D47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F7B4E30-C009-45F2-A79A-7BB542308A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DD67022-E38C-479A-85A8-030793F629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Remediate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17333BC-3CF8-4614-A140-46367FB8FE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Owners receive the issue,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evidence, and recommended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43D3E64-8A31-4744-A770-D69BFB3BCF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E42BE6F-8D35-4FCA-81C2-424079CC19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64E92A1-81B1-4308-852D-59340AB986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58F38B5-7926-45E4-9A4C-5751FF07E7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968E2B3-42C7-4314-AEE9-0AAD9DEB7A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83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8502ED4-A80A-44BF-AB5E-DD90CA10FE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Report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937D5B1-05EF-4E9E-AC8B-D2AC875D86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773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Audit-ready packs summarize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controls, exceptions, and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closure.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F1018F03-925D-4823-9161-64C036CCEC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76400" y="4991100"/>
            <a:ext cx="88582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output is a governed work packet, not another queue to manually chase.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EC01F0DA-CEDF-473E-ADB6-50417A2D46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6084C2F-A7E3-4F70-91AE-B027D14EE1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FB2DBAC-AF4A-45B3-AF44-B8E0560A1E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40561129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4D0638C-03F5-4289-A3BC-52B807E210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543DA277-93AF-47CA-BE2F-73B94FACC0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E858CF5E-4073-4F3A-B19C-932BC010CB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V I D E N C E   M A P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6277A98-EDAE-4AE8-B8D8-3EC1264DF3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57250"/>
            <a:ext cx="809625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Agents monitor the transaction evidence behind every decision.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4309B61-5DEB-4597-94FB-E9436860F1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133600"/>
            <a:ext cx="1524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363BF45-6150-4C53-ACF3-A512DA622F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133600"/>
            <a:ext cx="2952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Evidence monitored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E261A8F-403E-41F8-8EA6-C2F3DEF132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2133600"/>
            <a:ext cx="2667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Decision question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47B637C-A187-4C0C-810D-A084F1E653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241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A7D325A-4D5C-447B-9CC1-F23D078DFD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4765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Transaction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1A6112C-7D04-42AA-BECC-F8508AF2D7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4765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amount, vendor, approver, GL, timing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420AB4F-B421-407E-86E8-E8AEF08ACC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24193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BB4CD09-079F-4DFD-8C9E-C7E715A2AC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5146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it normal?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9DEA232-A7EF-4A55-9599-3490F42A13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9527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BC71258-7692-45A6-A1D5-4F34236779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1051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4BA01E9-A485-48FE-8494-06F96F6A37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1051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SoD, approval, threshold, policy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3D5F039-18C2-4A70-9A66-A813EABB38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0480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4392BA5-CD4F-4D58-B199-B40E8A03F6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1432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Did the control hold?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BD36195-DE2E-4923-8090-B1B298EB72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5814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964C8C7-A67B-49B6-802A-3694304F36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7338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AD53DE0-2024-4EF0-AC14-61208C66A8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7338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invoice, receipt, approval, notes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6B33C6D-3ADF-4F74-B48A-5797BCFB97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6766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3570FCA-AE62-4F1D-992D-986FBAC795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7719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proof complete?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92107EA-426F-4C3F-9371-79F5ED9168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100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E915454-05B1-4AB7-A98C-C5BE50DF7C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3624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Exception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71BB2F3-B117-4BAF-AD65-4C363020FF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3624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override, unusual pattern, missing step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2BBE2BE-6B2E-4292-A8F9-649CEBF635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3053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5505A5A-F8D6-43FE-A0A5-CFD151E1AB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44005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Who must fix it?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386B5F5-B506-4471-A2D3-F62AD50A3E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8387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91DFAC2-71ED-4BFD-A180-4288D16C4B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9911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Report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D492282-8831-4D3B-9EB3-8504050DC8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9911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status, closure, control owner, trail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BE2B89E-251F-42DD-A516-6E3CF3F782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9339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E97750F9-315B-4411-A5E4-63000A8935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50292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Can audit rely on it?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4C0EF8CD-5A40-4A78-ABAE-ADD43CCAF5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476500"/>
            <a:ext cx="171450" cy="2838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CCFBC3F6-F757-456F-83DC-3A658E2B7A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3200400"/>
            <a:ext cx="3238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Filtered exceptions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B5A0D323-A6B4-40C5-9AFC-619FF22B3D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DCC81D8B-AE44-468E-BF64-6C4C534991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0326B0E0-9ECC-4250-81D4-A7EED69B91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864392926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CA71C74-C35A-4721-B792-014ADDB293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5847A3B6-B7EC-459E-AB27-798F47211C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CE03BA1F-2347-4EF7-A7DB-78BF16B379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O V E R N A N C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E0EF14E-FD3E-4138-857F-A135CB4621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Severity determines the path, owner, and control response.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BEC536C-3959-466C-B470-86C1DA4021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D5746FF-B79D-454E-98A1-31BCE84ACB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Log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F0DCFC1-F67A-48BF-8AB7-6692579DB2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 passed with complete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313158E-7591-4241-9D98-97084ACE05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6926F76-420B-469E-846D-AC769C323A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1AF64DE-E757-4D85-BE74-1DC0F01281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Audit archive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EF89F56-AE5D-4642-BF14-657FC29E25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94A8A1C-D10B-48BA-B567-34E18F1960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9105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Remediate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1D06EFF-353E-4F1A-B4BF-6CC7DBA827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Missing proof or procedural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exception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6935E2D-2AF6-49B7-8B0D-EACC27D24E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0683123-60E8-4FE8-8DAD-C7BDD3B048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B630280-B7F2-42C7-9AE5-2A09EA5707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 owner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E39EB20-A36D-4E2C-9A4F-DC150E5012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FC86F5A-B2A6-4757-8EEE-C151C76545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Escalate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0C0D2F0-DE5D-47AD-9E1B-F837C9D52D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SoD conflict, fraud signal, or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repeated breach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AA13DE8-F458-4B23-9CDF-F6A9A2D0F9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198887F-045A-41BA-947C-1B8A400071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BF2C352-3B8D-41E9-AEAD-B2A99BA423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Compliance lead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C7878D1-3403-4360-8A3C-0060204EA0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5562600"/>
            <a:ext cx="8763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Consistent routing keeps controls strong without slowing down clean work.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0CEBC55-1707-4A8F-B4BC-5846F47441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4385C89-6E98-434F-84A1-A0F0FF7588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252F394-9C01-4198-B728-FD33BC89FC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567965080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7F2CAB9-E1CF-458F-9956-451374F3D1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B5D4764A-2B8B-46AC-A440-EA2A8C683E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48ED1EF1-650B-4882-9141-1C46F0F20A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D E C I S I O N   P A C K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3FC3D0C-32FF-4DC8-AF34-705CF570A8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finance pack gives reviewers the context needed to act quickly.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638BB62-6723-44D9-B5C8-29399E76C5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247900"/>
            <a:ext cx="64389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4F2F580-5FF8-4C19-9DB1-995A5ADC60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55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Finance decision pack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9DECF0D-3FAD-467C-BC21-623703A99E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1242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F92E3BC-EDD5-4890-B6A9-7C67798DAD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1242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 summary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B2E14D4-7BAF-4936-9CA0-083C543894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1242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Rule, owner, population, exception, and severity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0EE88DF-1800-440A-8912-2E70F416E0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6195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9AB9082-09FD-463C-A718-B81F5121EB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6195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Evidence trail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81C782F-46DE-4E9E-899B-5F3B9E9C17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6195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Source documents, approvals, timestamps, and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system links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C2C4727-F6BC-4F63-B4C3-6F1C9A6263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1148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FEF4EAB-4262-47FD-895F-7161A9C083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1148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Remediation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C89AFCE-E202-4551-A7AF-B167B7188D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1148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Owner action, due date, notes, and closure proof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6E41E23-CEAB-423E-A3E7-98EF8BC017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6101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C1C4008-DCEB-45A3-93AD-E0CF338130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6101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Audit view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9633FE5-8421-4AB5-9008-80D27ED563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6101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Exception history, sampling support, and report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status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53EDF8C-FC5E-4DB4-885B-AE09A8A389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247900"/>
            <a:ext cx="27051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9FFC96C-6710-4B9D-A9BB-32E214161E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571750"/>
            <a:ext cx="1524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Reviewer lens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7266084-CD79-4E14-A9AE-3D74DBDFA1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0099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A11FABF-69D0-4BD4-AB7D-DCCA6DDA56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1051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4044FFA-47D4-4F0C-BD36-4566D6E6A0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10515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Known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9643E1E-8A8C-4331-B2C7-C1298F3621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4480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F4A7169-3B5B-4E61-82BC-32D82768BE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5433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Owner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FAEE6FD-24A9-4D22-98CF-77FF70006E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54330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Named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C2E85AF-12E5-4CD3-8077-3C4758CC4A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8862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D6537A0-07F1-4C1C-943B-204D7843FD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9814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B38CB7E-CE44-4EC1-BC89-AF49D370E1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98145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Linked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FCC04CD-7BB5-4F11-981C-B504014D1E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3243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A1185432-8A1B-4873-88F2-7967CA3A4A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4196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Decision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2A0C3D04-93EC-4A0B-935C-090E4AD75B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441960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Required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4D2B8BB0-2732-4DF6-86D8-860C13BCC3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8E7A938B-BB28-4BCA-AB0C-8C82FEF67B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B7077CA-3B1D-4140-AE5B-0DD48077EF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1328158723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8014419-D158-420D-ADCF-687367DBC2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EBEB3D9E-033B-484F-B892-A0C0D4D2D0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5B6CEB6E-4E93-4FDA-B8C0-ED280A07D0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C A L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EB1BD91-0DF8-48C5-B765-AFE9CDD2C3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90487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Scale from one finance workflow to continuous operations control.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D727523-E38A-4079-9EC3-163F3C1D4A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85F77CD-AF9F-4FCA-907C-E70B72055F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74CCBF3-ED43-489D-81D4-0059F0BA25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8A4FCB4-B1AB-4E61-8A3F-6F722D16E7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Connect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B271B7F-8725-436B-B390-0DD690B0AE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ERP, procurement, AP,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expenses, identity, audit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B851828-A8BB-4342-9B1C-4A49862E2D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ED5497C-5BD5-4071-9F95-04CA18DD72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95092D4-EE6F-4FDC-A12A-792912219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33C0168-687F-4E8C-9E53-38CB235679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2669508-32D5-490F-BEC3-F191DA6379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Monitor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0E8C086-030C-46C0-AA6A-E9F8796803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Rules, thresholds, SoD,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approvals, and anomalies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7095E38-21D0-479D-9AED-21F23A58EB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F2F3815-EA3D-440B-854B-0A1977E041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EDC94C4-D5A3-4602-AD0E-AEECD1292C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51A8675-27B3-41FE-9075-BC52611296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56A5CCE-1433-4593-BFA0-B461CF192C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Remediate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74BB8BF-0D44-4C51-BC10-A61240855D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Owners, evidence, due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dates, and closure trail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A5423A9-E7CD-4262-9C7B-D0D151764A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BACE99D-1F49-40D0-A4C8-376EE41C9E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8DDFAAB-7D21-41F6-A243-5D0F28D467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42FAF33-5A86-4BCA-93E6-A65C12B8E6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0AA8511-693E-48EF-9062-6EB14157CD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Assure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135E917-5475-4F47-8605-E3BD9A6166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 reporting, audit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packs, and trend insight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3B0EDB4-32C4-4A41-ADBA-3101DC0F90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5353050"/>
            <a:ext cx="67437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965C20E-0D00-405F-8007-8D72A175BD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5429250"/>
            <a:ext cx="65151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Outcome: continuous control monitoring and audit evidence without the scramble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17EB9724-F84D-4D12-955A-C2A5F96C77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85512419-C0EF-4198-B4D0-810BB8BDAB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6B4243A6-31A8-49EE-AC01-753D29CE79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70534080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2026-05-08T17:29:06.5910000Z</dcterms:created>
  <dcterms:modified xsi:type="dcterms:W3CDTF">2026-05-08T17:29:06.5910000Z</dcterms:modified>
</coreProperties>
</file>