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16565ab1151449a" /><Relationship Type="http://schemas.openxmlformats.org/officeDocument/2006/relationships/extended-properties" Target="/docProps/app.xml" Id="R654a8cf4235c4b5d" /><Relationship Type="http://schemas.openxmlformats.org/officeDocument/2006/relationships/officeDocument" Target="/ppt/presentation.xml" Id="Rd119de917d75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d0239abb6340ca"/>
  </p:sldMasterIdLst>
  <p:notesMasterIdLst>
    <p:notesMasterId xmlns:r="http://schemas.openxmlformats.org/officeDocument/2006/relationships" r:id="Rc39e9a851a874312"/>
  </p:notesMasterIdLst>
  <p:sldIdLst>
    <p:sldId xmlns:r="http://schemas.openxmlformats.org/officeDocument/2006/relationships" id="256" r:id="Rb302056e2ec3413e"/>
    <p:sldId xmlns:r="http://schemas.openxmlformats.org/officeDocument/2006/relationships" id="257" r:id="Rf393455f17464cf2"/>
    <p:sldId xmlns:r="http://schemas.openxmlformats.org/officeDocument/2006/relationships" id="258" r:id="Re24befc4b8524613"/>
    <p:sldId xmlns:r="http://schemas.openxmlformats.org/officeDocument/2006/relationships" id="259" r:id="R43a2992b48c14a98"/>
    <p:sldId xmlns:r="http://schemas.openxmlformats.org/officeDocument/2006/relationships" id="260" r:id="Rd6e4f5bd31e44050"/>
    <p:sldId xmlns:r="http://schemas.openxmlformats.org/officeDocument/2006/relationships" id="261" r:id="Rf9eba62138bb47e7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d0239abb6340ca" /><Relationship Type="http://schemas.openxmlformats.org/officeDocument/2006/relationships/theme" Target="/ppt/theme/theme1.xml" Id="R274e9eeca0454a85" /><Relationship Type="http://schemas.openxmlformats.org/officeDocument/2006/relationships/notesMaster" Target="/ppt/notesMasters/notesMaster1.xml" Id="Rc39e9a851a874312" /><Relationship Type="http://schemas.openxmlformats.org/officeDocument/2006/relationships/presProps" Target="/ppt/presProps.xml" Id="Re482c494214946da" /><Relationship Type="http://schemas.openxmlformats.org/officeDocument/2006/relationships/viewProps" Target="/ppt/viewProps.xml" Id="R43f4661ad6914845" /><Relationship Type="http://schemas.openxmlformats.org/officeDocument/2006/relationships/tableStyles" Target="/ppt/tableStyles.xml" Id="R69d93a12744448d4" /><Relationship Type="http://schemas.openxmlformats.org/officeDocument/2006/relationships/slide" Target="/ppt/slides/slide1.xml" Id="Rb302056e2ec3413e" /><Relationship Type="http://schemas.openxmlformats.org/officeDocument/2006/relationships/slide" Target="/ppt/slides/slide2.xml" Id="Rf393455f17464cf2" /><Relationship Type="http://schemas.openxmlformats.org/officeDocument/2006/relationships/slide" Target="/ppt/slides/slide3.xml" Id="Re24befc4b8524613" /><Relationship Type="http://schemas.openxmlformats.org/officeDocument/2006/relationships/slide" Target="/ppt/slides/slide4.xml" Id="R43a2992b48c14a98" /><Relationship Type="http://schemas.openxmlformats.org/officeDocument/2006/relationships/slide" Target="/ppt/slides/slide5.xml" Id="Rd6e4f5bd31e44050" /><Relationship Type="http://schemas.openxmlformats.org/officeDocument/2006/relationships/slide" Target="/ppt/slides/slide6.xml" Id="Rf9eba62138bb47e7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511a484bd00d4f8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ffdced52954a4783" /><Relationship Type="http://schemas.openxmlformats.org/officeDocument/2006/relationships/notesMaster" Target="/ppt/notesMasters/notesMaster1.xml" Id="Re30a7b7ce668497d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37aae6e175ac487c" /><Relationship Type="http://schemas.openxmlformats.org/officeDocument/2006/relationships/notesMaster" Target="/ppt/notesMasters/notesMaster1.xml" Id="R844f4bc15a39407c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74d03489150e4242" /><Relationship Type="http://schemas.openxmlformats.org/officeDocument/2006/relationships/notesMaster" Target="/ppt/notesMasters/notesMaster1.xml" Id="Rb908246ac98c4270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81c62097f08f4e77" /><Relationship Type="http://schemas.openxmlformats.org/officeDocument/2006/relationships/notesMaster" Target="/ppt/notesMasters/notesMaster1.xml" Id="Rcc062717b8a6495d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1aa28af8314a4288" /><Relationship Type="http://schemas.openxmlformats.org/officeDocument/2006/relationships/notesMaster" Target="/ppt/notesMasters/notesMaster1.xml" Id="R5251d19e77094d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8c3285c362994521" /><Relationship Type="http://schemas.openxmlformats.org/officeDocument/2006/relationships/notesMaster" Target="/ppt/notesMasters/notesMaster1.xml" Id="R7df23a5b1b064ec0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2e89387464307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c86e61bc9ad14830" /><Relationship Type="http://schemas.openxmlformats.org/officeDocument/2006/relationships/slideLayout" Target="/ppt/slideLayouts/slideLayout2.xml" Id="R208df3b0c7a74f4b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8df3b0c7a74f4b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4bdf3f2540c4748" /><Relationship Type="http://schemas.openxmlformats.org/officeDocument/2006/relationships/notesSlide" Target="/ppt/notesSlides/notesSlide1.xml" Id="R8888a009b7d64b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9ffc915375348ec" /><Relationship Type="http://schemas.openxmlformats.org/officeDocument/2006/relationships/notesSlide" Target="/ppt/notesSlides/notesSlide2.xml" Id="Rb89fb29a12e4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9d43ca494a14b1b" /><Relationship Type="http://schemas.openxmlformats.org/officeDocument/2006/relationships/notesSlide" Target="/ppt/notesSlides/notesSlide3.xml" Id="R45da26175d0343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de7cfb6ac9a4fce" /><Relationship Type="http://schemas.openxmlformats.org/officeDocument/2006/relationships/notesSlide" Target="/ppt/notesSlides/notesSlide4.xml" Id="R010adb894e9a44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adc961476c4449" /><Relationship Type="http://schemas.openxmlformats.org/officeDocument/2006/relationships/notesSlide" Target="/ppt/notesSlides/notesSlide5.xml" Id="R7187847b51e8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f349fc34c0a4c9b" /><Relationship Type="http://schemas.openxmlformats.org/officeDocument/2006/relationships/notesSlide" Target="/ppt/notesSlides/notesSlide6.xml" Id="Rf316bd7f63ed4b0f" /></Relationships>
</file>

<file path=ppt/slides/slide1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حزمة قوالب الموارد البشرية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9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قوالب الإعداد المستندة إلى الأدوار</a:t>
            </a:r>
          </a:p>
        </p:txBody>
      </p:sp>
      <p:sp>
        <p:nvSpPr>
          <p:cNvPr id="5" name=""/>
          <p:cNvSpPr/>
          <p:nvPr/>
        </p:nvSpPr>
        <p:spPr>
          <a:xfrm>
            <a:off x="723900" y="2050000"/>
            <a:ext cx="6200000" cy="6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5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تعمل أدلة الأدوار القابلة لإعادة الاستخدام على تحويل كل رحلة توظيف جديدة إلى خطة إطلاق مُدارة.</a:t>
            </a:r>
          </a:p>
        </p:txBody>
      </p:sp>
      <p:sp>
        <p:nvSpPr>
          <p:cNvPr id="10" name=""/>
          <p:cNvSpPr/>
          <p:nvPr/>
        </p:nvSpPr>
        <p:spPr>
          <a:xfrm>
            <a:off x="8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8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2" name=""/>
          <p:cNvSpPr/>
          <p:nvPr/>
        </p:nvSpPr>
        <p:spPr>
          <a:xfrm>
            <a:off x="9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الدور</a:t>
            </a:r>
          </a:p>
        </p:txBody>
      </p:sp>
      <p:sp>
        <p:nvSpPr>
          <p:cNvPr id="13" name=""/>
          <p:cNvSpPr/>
          <p:nvPr/>
        </p:nvSpPr>
        <p:spPr>
          <a:xfrm>
            <a:off x="9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عائلة الوظيفة</a:t>
            </a:r>
          </a:p>
        </p:txBody>
      </p:sp>
      <p:sp>
        <p:nvSpPr>
          <p:cNvPr id="14" name=""/>
          <p:cNvSpPr/>
          <p:nvPr/>
        </p:nvSpPr>
        <p:spPr>
          <a:xfrm>
            <a:off x="21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15" name=""/>
          <p:cNvSpPr/>
          <p:nvPr/>
        </p:nvSpPr>
        <p:spPr>
          <a:xfrm>
            <a:off x="34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6" name=""/>
          <p:cNvSpPr/>
          <p:nvPr/>
        </p:nvSpPr>
        <p:spPr>
          <a:xfrm>
            <a:off x="3450000" y="4300000"/>
            <a:ext cx="1220000" cy="92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35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المهام</a:t>
            </a:r>
          </a:p>
        </p:txBody>
      </p:sp>
      <p:sp>
        <p:nvSpPr>
          <p:cNvPr id="18" name=""/>
          <p:cNvSpPr/>
          <p:nvPr/>
        </p:nvSpPr>
        <p:spPr>
          <a:xfrm>
            <a:off x="35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ما قبل البدء</a:t>
            </a:r>
          </a:p>
        </p:txBody>
      </p:sp>
      <p:sp>
        <p:nvSpPr>
          <p:cNvPr id="19" name=""/>
          <p:cNvSpPr/>
          <p:nvPr/>
        </p:nvSpPr>
        <p:spPr>
          <a:xfrm>
            <a:off x="47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0" name=""/>
          <p:cNvSpPr/>
          <p:nvPr/>
        </p:nvSpPr>
        <p:spPr>
          <a:xfrm>
            <a:off x="60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21" name=""/>
          <p:cNvSpPr/>
          <p:nvPr/>
        </p:nvSpPr>
        <p:spPr>
          <a:xfrm>
            <a:off x="60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2" name=""/>
          <p:cNvSpPr/>
          <p:nvPr/>
        </p:nvSpPr>
        <p:spPr>
          <a:xfrm>
            <a:off x="61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الأنظمة</a:t>
            </a:r>
          </a:p>
        </p:txBody>
      </p:sp>
      <p:sp>
        <p:nvSpPr>
          <p:cNvPr id="23" name=""/>
          <p:cNvSpPr/>
          <p:nvPr/>
        </p:nvSpPr>
        <p:spPr>
          <a:xfrm>
            <a:off x="61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الوصول</a:t>
            </a:r>
          </a:p>
        </p:txBody>
      </p:sp>
      <p:sp>
        <p:nvSpPr>
          <p:cNvPr id="24" name=""/>
          <p:cNvSpPr/>
          <p:nvPr/>
        </p:nvSpPr>
        <p:spPr>
          <a:xfrm>
            <a:off x="7370000" y="4760000"/>
            <a:ext cx="1050000" cy="0"/>
          </a:xfrm>
          <a:prstGeom prst="line">
            <a:avLst/>
          </a:prstGeom>
          <a:ln w="28575">
            <a:solidFill>
              <a:srgbClr val="D8A84B"/>
            </a:solidFill>
            <a:tailEnd type="none"/>
            <a:headEnd type="none"/>
          </a:ln>
        </p:spPr>
      </p:sp>
      <p:sp>
        <p:nvSpPr>
          <p:cNvPr id="25" name=""/>
          <p:cNvSpPr/>
          <p:nvPr/>
        </p:nvSpPr>
        <p:spPr>
          <a:xfrm>
            <a:off x="8650000" y="3960000"/>
            <a:ext cx="52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6" name=""/>
          <p:cNvSpPr/>
          <p:nvPr/>
        </p:nvSpPr>
        <p:spPr>
          <a:xfrm>
            <a:off x="8650000" y="4300000"/>
            <a:ext cx="1220000" cy="92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7" name=""/>
          <p:cNvSpPr/>
          <p:nvPr/>
        </p:nvSpPr>
        <p:spPr>
          <a:xfrm>
            <a:off x="8770000" y="4580000"/>
            <a:ext cx="98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إطلاق</a:t>
            </a:r>
          </a:p>
        </p:txBody>
      </p:sp>
      <p:sp>
        <p:nvSpPr>
          <p:cNvPr id="28" name=""/>
          <p:cNvSpPr/>
          <p:nvPr/>
        </p:nvSpPr>
        <p:spPr>
          <a:xfrm>
            <a:off x="8730000" y="5160000"/>
            <a:ext cx="106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950" b="0">
                <a:solidFill>
                  <a:srgbClr val="B9ACA0"/>
                </a:solidFill>
                <a:latin typeface="Aptos"/>
                <a:ea typeface="Aptos"/>
                <a:cs typeface="Aptos"/>
              </a:defRPr>
            </a:pPr>
            <a:r>
              <a:rPr sz="950" b="0">
                <a:solidFill>
                  <a:srgbClr val="B9ACA0"/>
                </a:solidFill>
                <a:latin typeface="Aptos"/>
                <a:ea typeface="Aptos"/>
                <a:cs typeface="Aptos"/>
              </a:rPr>
              <a:t>يوم واحد</a:t>
            </a:r>
          </a:p>
        </p:txBody>
      </p:sp>
      <p:sp>
        <p:nvSpPr>
          <p:cNvPr id="29" name=""/>
          <p:cNvSpPr/>
          <p:nvPr/>
        </p:nvSpPr>
        <p:spPr>
          <a:xfrm>
            <a:off x="8500000" y="1020000"/>
            <a:ext cx="1100000" cy="1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defRPr>
            </a:pPr>
            <a:r>
              <a:rPr sz="750" b="0">
                <a:solidFill>
                  <a:srgbClr val="D6A84F"/>
                </a:solidFill>
                <a:latin typeface="Aptos Mono"/>
                <a:ea typeface="Aptos Mono"/>
                <a:cs typeface="Aptos Mono"/>
              </a:rPr>
              <a:t>النتيجة</a:t>
            </a:r>
          </a:p>
        </p:txBody>
      </p:sp>
      <p:sp>
        <p:nvSpPr>
          <p:cNvPr id="30" name=""/>
          <p:cNvSpPr/>
          <p:nvPr/>
        </p:nvSpPr>
        <p:spPr>
          <a:xfrm>
            <a:off x="8500000" y="1300000"/>
            <a:ext cx="2450000" cy="1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650" b="0">
                <a:solidFill>
                  <a:srgbClr val="DDD3C8"/>
                </a:solidFill>
                <a:latin typeface="Aptos"/>
                <a:ea typeface="Aptos"/>
                <a:cs typeface="Aptos"/>
              </a:defRPr>
            </a:pPr>
            <a:r>
              <a:rPr sz="1650" b="0">
                <a:solidFill>
                  <a:srgbClr val="DDD3C8"/>
                </a:solidFill>
                <a:latin typeface="Aptos"/>
                <a:ea typeface="Aptos"/>
                <a:cs typeface="Aptos"/>
              </a:rPr>
              <a:t>يبدأ كل دور بمسار تأهيل مخصص.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تدفق التشغيل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8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تعمل قوالب الإعداد المستندة إلى الأدوار على تحويل التوجيه إلى عمل مسؤول.</a:t>
            </a:r>
          </a:p>
        </p:txBody>
      </p:sp>
      <p:sp>
        <p:nvSpPr>
          <p:cNvPr id="10" name=""/>
          <p:cNvSpPr/>
          <p:nvPr/>
        </p:nvSpPr>
        <p:spPr>
          <a:xfrm>
            <a:off x="900000" y="188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01</a:t>
            </a:r>
          </a:p>
        </p:txBody>
      </p:sp>
      <p:sp>
        <p:nvSpPr>
          <p:cNvPr id="11" name=""/>
          <p:cNvSpPr/>
          <p:nvPr/>
        </p:nvSpPr>
        <p:spPr>
          <a:xfrm>
            <a:off x="1450000" y="181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الدور</a:t>
            </a:r>
          </a:p>
        </p:txBody>
      </p:sp>
      <p:sp>
        <p:nvSpPr>
          <p:cNvPr id="12" name=""/>
          <p:cNvSpPr/>
          <p:nvPr/>
        </p:nvSpPr>
        <p:spPr>
          <a:xfrm>
            <a:off x="3900000" y="181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عائلة الوظيفة</a:t>
            </a:r>
          </a:p>
        </p:txBody>
      </p:sp>
      <p:sp>
        <p:nvSpPr>
          <p:cNvPr id="13" name=""/>
          <p:cNvSpPr/>
          <p:nvPr/>
        </p:nvSpPr>
        <p:spPr>
          <a:xfrm>
            <a:off x="900000" y="270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02</a:t>
            </a:r>
          </a:p>
        </p:txBody>
      </p:sp>
      <p:sp>
        <p:nvSpPr>
          <p:cNvPr id="14" name=""/>
          <p:cNvSpPr/>
          <p:nvPr/>
        </p:nvSpPr>
        <p:spPr>
          <a:xfrm>
            <a:off x="1450000" y="263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المهام</a:t>
            </a:r>
          </a:p>
        </p:txBody>
      </p:sp>
      <p:sp>
        <p:nvSpPr>
          <p:cNvPr id="15" name=""/>
          <p:cNvSpPr/>
          <p:nvPr/>
        </p:nvSpPr>
        <p:spPr>
          <a:xfrm>
            <a:off x="3900000" y="263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ما قبل البدء</a:t>
            </a:r>
          </a:p>
        </p:txBody>
      </p:sp>
      <p:sp>
        <p:nvSpPr>
          <p:cNvPr id="16" name=""/>
          <p:cNvSpPr/>
          <p:nvPr/>
        </p:nvSpPr>
        <p:spPr>
          <a:xfrm>
            <a:off x="900000" y="352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03</a:t>
            </a:r>
          </a:p>
        </p:txBody>
      </p:sp>
      <p:sp>
        <p:nvSpPr>
          <p:cNvPr id="17" name=""/>
          <p:cNvSpPr/>
          <p:nvPr/>
        </p:nvSpPr>
        <p:spPr>
          <a:xfrm>
            <a:off x="1450000" y="345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الأنظمة</a:t>
            </a:r>
          </a:p>
        </p:txBody>
      </p:sp>
      <p:sp>
        <p:nvSpPr>
          <p:cNvPr id="18" name=""/>
          <p:cNvSpPr/>
          <p:nvPr/>
        </p:nvSpPr>
        <p:spPr>
          <a:xfrm>
            <a:off x="3900000" y="345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الوصول</a:t>
            </a:r>
          </a:p>
        </p:txBody>
      </p:sp>
      <p:sp>
        <p:nvSpPr>
          <p:cNvPr id="19" name=""/>
          <p:cNvSpPr/>
          <p:nvPr/>
        </p:nvSpPr>
        <p:spPr>
          <a:xfrm>
            <a:off x="900000" y="4340000"/>
            <a:ext cx="500000" cy="2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900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04</a:t>
            </a:r>
          </a:p>
        </p:txBody>
      </p:sp>
      <p:sp>
        <p:nvSpPr>
          <p:cNvPr id="20" name=""/>
          <p:cNvSpPr/>
          <p:nvPr/>
        </p:nvSpPr>
        <p:spPr>
          <a:xfrm>
            <a:off x="1450000" y="4270000"/>
            <a:ext cx="26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55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55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إطلاق</a:t>
            </a:r>
          </a:p>
        </p:txBody>
      </p:sp>
      <p:sp>
        <p:nvSpPr>
          <p:cNvPr id="21" name=""/>
          <p:cNvSpPr/>
          <p:nvPr/>
        </p:nvSpPr>
        <p:spPr>
          <a:xfrm>
            <a:off x="3900000" y="4270000"/>
            <a:ext cx="3600000" cy="28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12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2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اليوم الأول</a:t>
            </a:r>
          </a:p>
        </p:txBody>
      </p:sp>
      <p:sp>
        <p:nvSpPr>
          <p:cNvPr id="22" name=""/>
          <p:cNvSpPr/>
          <p:nvPr/>
        </p:nvSpPr>
        <p:spPr>
          <a:xfrm>
            <a:off x="8100000" y="1880000"/>
            <a:ext cx="2600000" cy="25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8350000" y="2180000"/>
            <a:ext cx="2100000" cy="4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20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20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جاهز للمراجعة</a:t>
            </a:r>
          </a:p>
        </p:txBody>
      </p:sp>
      <p:sp>
        <p:nvSpPr>
          <p:cNvPr id="24" name=""/>
          <p:cNvSpPr/>
          <p:nvPr/>
        </p:nvSpPr>
        <p:spPr>
          <a:xfrm>
            <a:off x="8350000" y="2820000"/>
            <a:ext cx="2100000" cy="9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30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30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يبدأ كل دور بمسار تأهيل مخصص.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حزمة الموارد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ما تتضمنه حزمة قوالب الإعداد المستندة إلى الأدوار.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القالب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الهندسة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أصحاب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المبيعات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السياسة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العمليات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الأدلة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قوالب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المقاييس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الاستعداد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حزمة الموارد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ما تتضمنه حزمة قوالب الإعداد المستندة إلى الأدوار.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القالب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الهندسة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أصحاب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المبيعات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السياسة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العمليات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الأدلة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قوالب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المقاييس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الاستعداد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حزمة الموارد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ما تتضمنه حزمة قوالب الإعداد المستندة إلى الأدوار.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القالب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الهندسة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أصحاب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المبيعات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السياسة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العمليات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الأدلة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قوالب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المقاييس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الاستعداد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>
  <p:cSld>
    <p:spTree>
      <p:nvGrpSpPr>
        <p:cNvPr id="1" name=""/>
        <p:cNvGrpSpPr/>
        <p:nvPr/>
      </p:nvGrpSpPr>
      <p:grpSpPr>
        <a:xfrm/>
      </p:grpSpPr>
      <p:sp>
        <p:nvSpPr>
          <p:cNvPr id="2" name=""/>
          <p:cNvSpPr/>
          <p:nvPr/>
        </p:nvSpPr>
        <p:spPr>
          <a:xfrm>
            <a:off x="0" y="0"/>
            <a:ext cx="12192000" cy="6858000"/>
          </a:xfrm>
          <a:prstGeom prst="roundRect">
            <a:avLst/>
          </a:prstGeom>
          <a:solidFill>
            <a:srgbClr val="201A16"/>
          </a:solidFill>
          <a:ln w="0">
            <a:solidFill>
              <a:srgbClr val="201A16"/>
            </a:solidFill>
          </a:ln>
        </p:spPr>
      </p:sp>
      <p:sp>
        <p:nvSpPr>
          <p:cNvPr id="3" name=""/>
          <p:cNvSpPr/>
          <p:nvPr/>
        </p:nvSpPr>
        <p:spPr>
          <a:xfrm>
            <a:off x="685800" y="552450"/>
            <a:ext cx="4200000" cy="26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defRPr>
            </a:pPr>
            <a:r>
              <a:rPr sz="825" b="0">
                <a:solidFill>
                  <a:srgbClr val="F26B3A"/>
                </a:solidFill>
                <a:latin typeface="Aptos Mono"/>
                <a:ea typeface="Aptos Mono"/>
                <a:cs typeface="Aptos Mono"/>
              </a:rPr>
              <a:t>حزمة الموارد</a:t>
            </a:r>
          </a:p>
        </p:txBody>
      </p:sp>
      <p:sp>
        <p:nvSpPr>
          <p:cNvPr id="4" name=""/>
          <p:cNvSpPr/>
          <p:nvPr/>
        </p:nvSpPr>
        <p:spPr>
          <a:xfrm>
            <a:off x="685800" y="850000"/>
            <a:ext cx="7600000" cy="65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l">
              <a:def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defRPr>
            </a:pPr>
            <a:r>
              <a:rPr sz="3000" b="0">
                <a:solidFill>
                  <a:srgbClr val="FFF9EF"/>
                </a:solidFill>
                <a:latin typeface="Aptos Display"/>
                <a:ea typeface="Aptos Display"/>
                <a:cs typeface="Aptos Display"/>
              </a:rPr>
              <a:t>ما تتضمنه حزمة قوالب الإعداد المستندة إلى الأدوار.</a:t>
            </a:r>
          </a:p>
        </p:txBody>
      </p:sp>
      <p:sp>
        <p:nvSpPr>
          <p:cNvPr id="10" name=""/>
          <p:cNvSpPr/>
          <p:nvPr/>
        </p:nvSpPr>
        <p:spPr>
          <a:xfrm>
            <a:off x="7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1" name=""/>
          <p:cNvSpPr/>
          <p:nvPr/>
        </p:nvSpPr>
        <p:spPr>
          <a:xfrm>
            <a:off x="9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القالب</a:t>
            </a:r>
          </a:p>
        </p:txBody>
      </p:sp>
      <p:sp>
        <p:nvSpPr>
          <p:cNvPr id="12" name=""/>
          <p:cNvSpPr/>
          <p:nvPr/>
        </p:nvSpPr>
        <p:spPr>
          <a:xfrm>
            <a:off x="9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الهندسة</a:t>
            </a:r>
          </a:p>
        </p:txBody>
      </p:sp>
      <p:sp>
        <p:nvSpPr>
          <p:cNvPr id="13" name=""/>
          <p:cNvSpPr/>
          <p:nvPr/>
        </p:nvSpPr>
        <p:spPr>
          <a:xfrm>
            <a:off x="291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4" name=""/>
          <p:cNvSpPr/>
          <p:nvPr/>
        </p:nvSpPr>
        <p:spPr>
          <a:xfrm>
            <a:off x="30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أصحاب</a:t>
            </a:r>
          </a:p>
        </p:txBody>
      </p:sp>
      <p:sp>
        <p:nvSpPr>
          <p:cNvPr id="15" name=""/>
          <p:cNvSpPr/>
          <p:nvPr/>
        </p:nvSpPr>
        <p:spPr>
          <a:xfrm>
            <a:off x="30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المبيعات</a:t>
            </a:r>
          </a:p>
        </p:txBody>
      </p:sp>
      <p:sp>
        <p:nvSpPr>
          <p:cNvPr id="16" name=""/>
          <p:cNvSpPr/>
          <p:nvPr/>
        </p:nvSpPr>
        <p:spPr>
          <a:xfrm>
            <a:off x="5060000" y="2350000"/>
            <a:ext cx="1700000" cy="1700000"/>
          </a:xfrm>
          <a:prstGeom prst="roundRect">
            <a:avLst/>
          </a:prstGeom>
          <a:solidFill>
            <a:srgbClr val="2A221D"/>
          </a:solidFill>
          <a:ln w="9525">
            <a:solidFill>
              <a:srgbClr val="5B4D44"/>
            </a:solidFill>
          </a:ln>
        </p:spPr>
      </p:sp>
      <p:sp>
        <p:nvSpPr>
          <p:cNvPr id="17" name=""/>
          <p:cNvSpPr/>
          <p:nvPr/>
        </p:nvSpPr>
        <p:spPr>
          <a:xfrm>
            <a:off x="52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السياسة</a:t>
            </a:r>
          </a:p>
        </p:txBody>
      </p:sp>
      <p:sp>
        <p:nvSpPr>
          <p:cNvPr id="18" name=""/>
          <p:cNvSpPr/>
          <p:nvPr/>
        </p:nvSpPr>
        <p:spPr>
          <a:xfrm>
            <a:off x="52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العمليات</a:t>
            </a:r>
          </a:p>
        </p:txBody>
      </p:sp>
      <p:sp>
        <p:nvSpPr>
          <p:cNvPr id="19" name=""/>
          <p:cNvSpPr/>
          <p:nvPr/>
        </p:nvSpPr>
        <p:spPr>
          <a:xfrm>
            <a:off x="721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0" name=""/>
          <p:cNvSpPr/>
          <p:nvPr/>
        </p:nvSpPr>
        <p:spPr>
          <a:xfrm>
            <a:off x="738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الأدلة</a:t>
            </a:r>
          </a:p>
        </p:txBody>
      </p:sp>
      <p:sp>
        <p:nvSpPr>
          <p:cNvPr id="21" name=""/>
          <p:cNvSpPr/>
          <p:nvPr/>
        </p:nvSpPr>
        <p:spPr>
          <a:xfrm>
            <a:off x="735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قوالب</a:t>
            </a:r>
          </a:p>
        </p:txBody>
      </p:sp>
      <p:sp>
        <p:nvSpPr>
          <p:cNvPr id="22" name=""/>
          <p:cNvSpPr/>
          <p:nvPr/>
        </p:nvSpPr>
        <p:spPr>
          <a:xfrm>
            <a:off x="9360000" y="2350000"/>
            <a:ext cx="1700000" cy="1700000"/>
          </a:xfrm>
          <a:prstGeom prst="roundRect">
            <a:avLst/>
          </a:prstGeom>
          <a:solidFill>
            <a:srgbClr val="1F2C27"/>
          </a:solidFill>
          <a:ln w="9525">
            <a:solidFill>
              <a:srgbClr val="5C7E6B"/>
            </a:solidFill>
          </a:ln>
        </p:spPr>
      </p:sp>
      <p:sp>
        <p:nvSpPr>
          <p:cNvPr id="23" name=""/>
          <p:cNvSpPr/>
          <p:nvPr/>
        </p:nvSpPr>
        <p:spPr>
          <a:xfrm>
            <a:off x="9530000" y="2680000"/>
            <a:ext cx="1360000" cy="30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400" b="1">
                <a:solidFill>
                  <a:srgbClr val="FFF9EF"/>
                </a:solidFill>
                <a:latin typeface="Aptos"/>
                <a:ea typeface="Aptos"/>
                <a:cs typeface="Aptos"/>
              </a:defRPr>
            </a:pPr>
            <a:r>
              <a:rPr sz="1400" b="1">
                <a:solidFill>
                  <a:srgbClr val="FFF9EF"/>
                </a:solidFill>
                <a:latin typeface="Aptos"/>
                <a:ea typeface="Aptos"/>
                <a:cs typeface="Aptos"/>
              </a:rPr>
              <a:t>المقاييس</a:t>
            </a:r>
          </a:p>
        </p:txBody>
      </p:sp>
      <p:sp>
        <p:nvSpPr>
          <p:cNvPr id="24" name=""/>
          <p:cNvSpPr/>
          <p:nvPr/>
        </p:nvSpPr>
        <p:spPr>
          <a:xfrm>
            <a:off x="9500000" y="3250000"/>
            <a:ext cx="1420000" cy="5200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</a:ln>
        </p:spPr>
        <p:txBody>
          <a:bodyPr lIns="0" tIns="0" rIns="0" bIns="0" anchor="t"/>
          <a:lstStyle/>
          <a:p>
            <a:pPr algn="ctr">
              <a:defRPr sz="1050" b="0">
                <a:solidFill>
                  <a:srgbClr val="CFC4B8"/>
                </a:solidFill>
                <a:latin typeface="Aptos"/>
                <a:ea typeface="Aptos"/>
                <a:cs typeface="Aptos"/>
              </a:defRPr>
            </a:pPr>
            <a:r>
              <a:rPr sz="1050" b="0">
                <a:solidFill>
                  <a:srgbClr val="CFC4B8"/>
                </a:solidFill>
                <a:latin typeface="Aptos"/>
                <a:ea typeface="Aptos"/>
                <a:cs typeface="Aptos"/>
              </a:rPr>
              <a:t>الاستعداد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Role-based onboarding templates</dc:title>
  <dc:creator>ActiveMotion.ai</dc:creator>
  <cp:lastModifiedBy>ActiveMotion.ai</cp:lastModifiedBy>
  <dcterms:created xsi:type="dcterms:W3CDTF">2026-05-08T19:02:24Z</dcterms:created>
  <dcterms:modified xsi:type="dcterms:W3CDTF">2026-05-08T19:02:24Z</dcterms:modified>
</cp:coreProperties>
</file>