
<file path=[Content_Types].xml><?xml version="1.0" encoding="utf-8"?>
<Types xmlns="http://schemas.openxmlformats.org/package/2006/content-types">
  <Default Extension="xml" ContentType="application/vnd.openxmlformats-package.core-properties+xml"/>
  <Default Extension="rels" ContentType="application/vnd.openxmlformats-package.relationship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notesMasters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</Types>
</file>

<file path=_rels/.rels>&#65279;<?xml version="1.0" encoding="utf-8"?><Relationships xmlns="http://schemas.openxmlformats.org/package/2006/relationships"><Relationship Type="http://schemas.openxmlformats.org/package/2006/relationships/metadata/core-properties" Target="/docProps/core.xml" Id="R516565ab1151449a" /><Relationship Type="http://schemas.openxmlformats.org/officeDocument/2006/relationships/extended-properties" Target="/docProps/app.xml" Id="R654a8cf4235c4b5d" /><Relationship Type="http://schemas.openxmlformats.org/officeDocument/2006/relationships/officeDocument" Target="/ppt/presentation.xml" Id="Rd119de917d754c9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ed0239abb6340ca"/>
  </p:sldMasterIdLst>
  <p:notesMasterIdLst>
    <p:notesMasterId xmlns:r="http://schemas.openxmlformats.org/officeDocument/2006/relationships" r:id="Rc39e9a851a874312"/>
  </p:notesMasterIdLst>
  <p:sldIdLst>
    <p:sldId xmlns:r="http://schemas.openxmlformats.org/officeDocument/2006/relationships" id="256" r:id="Rb302056e2ec3413e"/>
    <p:sldId xmlns:r="http://schemas.openxmlformats.org/officeDocument/2006/relationships" id="257" r:id="Rf393455f17464cf2"/>
    <p:sldId xmlns:r="http://schemas.openxmlformats.org/officeDocument/2006/relationships" id="258" r:id="Re24befc4b8524613"/>
    <p:sldId xmlns:r="http://schemas.openxmlformats.org/officeDocument/2006/relationships" id="259" r:id="R43a2992b48c14a98"/>
    <p:sldId xmlns:r="http://schemas.openxmlformats.org/officeDocument/2006/relationships" id="260" r:id="Rd6e4f5bd31e44050"/>
    <p:sldId xmlns:r="http://schemas.openxmlformats.org/officeDocument/2006/relationships" id="261" r:id="Rf9eba62138bb47e7"/>
  </p:sldIdLst>
  <p:sldSz cx="12192000" cy="6858000"/>
  <p:notesSz cx="6858000" cy="9144000"/>
  <p:defaultTextStyle>
    <a:defPPr xmlns:a="http://schemas.openxmlformats.org/drawingml/2006/main">
      <a:defRPr lang="en-US"/>
    </a:defPPr>
    <a:lvl1pPr xmlns:a="http://schemas.openxmlformats.org/drawingml/2006/main" marL="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1pPr>
    <a:lvl2pPr xmlns:a="http://schemas.openxmlformats.org/drawingml/2006/main" marL="457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2pPr>
    <a:lvl3pPr xmlns:a="http://schemas.openxmlformats.org/drawingml/2006/main" marL="914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3pPr>
    <a:lvl4pPr xmlns:a="http://schemas.openxmlformats.org/drawingml/2006/main" marL="1371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4pPr>
    <a:lvl5pPr xmlns:a="http://schemas.openxmlformats.org/drawingml/2006/main" marL="18288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5pPr>
    <a:lvl6pPr xmlns:a="http://schemas.openxmlformats.org/drawingml/2006/main" marL="22860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6pPr>
    <a:lvl7pPr xmlns:a="http://schemas.openxmlformats.org/drawingml/2006/main" marL="2743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7pPr>
    <a:lvl8pPr xmlns:a="http://schemas.openxmlformats.org/drawingml/2006/main" marL="3200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8pPr>
    <a:lvl9pPr xmlns:a="http://schemas.openxmlformats.org/drawingml/2006/main" marL="3657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p="http://schemas.openxmlformats.org/presentationml/2006/main">
  <p:extLst>
    <p:ext xmlns:p14="http://schemas.microsoft.com/office/powerpoint/2010/main" uri="{E76CE94A-603C-4142-B9EB-6D1370010A27}">
      <p14:discardImageEditData val="0"/>
    </p:ext>
    <p:ext xmlns:p14="http://schemas.microsoft.com/office/powerpoint/2010/main" uri="{D31A062A-798A-4329-ABDD-BBA856620510}">
      <p14:defaultImageDpi val="32767"/>
    </p:ext>
    <p:ext xmlns:p15="http://schemas.microsoft.com/office/powerpoint/2012/main" uri="{FD5EFAAD-0ECE-453E-9831-46B23BE46B34}">
      <p15:chartTrackingRefBased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p="http://schemas.openxmlformats.org/presentationml/2006/main">
  <p:normalViewPr>
    <p:restoredLeft sz="15611"/>
    <p:restoredTop sz="94658"/>
  </p:normalViewPr>
  <p:slideViewPr>
    <p:cSldViewPr snapToGrid="0">
      <p:cViewPr varScale="1">
        <p:scale>
          <a:sx xmlns:a="http://schemas.openxmlformats.org/drawingml/2006/main" n="120" d="100"/>
          <a:sy xmlns:a="http://schemas.openxmlformats.org/drawingml/2006/main" n="120" d="100"/>
        </p:scale>
        <p:origin x="800" y="184"/>
      </p:cViewPr>
      <p:guideLst/>
    </p:cSldViewPr>
  </p:slideViewPr>
  <p:notesTextViewPr>
    <p:cViewPr>
      <p:scale>
        <a:sx xmlns:a="http://schemas.openxmlformats.org/drawingml/2006/main" n="1" d="1"/>
        <a:sy xmlns:a="http://schemas.openxmlformats.org/drawingml/2006/main" n="1" d="1"/>
      </p:scale>
      <p:origin x="0" y="0"/>
    </p:cViewPr>
  </p:notesTextViewPr>
  <p:gridSpacing cx="76200" cy="76200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ed0239abb6340ca" /><Relationship Type="http://schemas.openxmlformats.org/officeDocument/2006/relationships/theme" Target="/ppt/theme/theme1.xml" Id="R274e9eeca0454a85" /><Relationship Type="http://schemas.openxmlformats.org/officeDocument/2006/relationships/notesMaster" Target="/ppt/notesMasters/notesMaster1.xml" Id="Rc39e9a851a874312" /><Relationship Type="http://schemas.openxmlformats.org/officeDocument/2006/relationships/presProps" Target="/ppt/presProps.xml" Id="Re482c494214946da" /><Relationship Type="http://schemas.openxmlformats.org/officeDocument/2006/relationships/viewProps" Target="/ppt/viewProps.xml" Id="R43f4661ad6914845" /><Relationship Type="http://schemas.openxmlformats.org/officeDocument/2006/relationships/tableStyles" Target="/ppt/tableStyles.xml" Id="R69d93a12744448d4" /><Relationship Type="http://schemas.openxmlformats.org/officeDocument/2006/relationships/slide" Target="/ppt/slides/slide1.xml" Id="Rb302056e2ec3413e" /><Relationship Type="http://schemas.openxmlformats.org/officeDocument/2006/relationships/slide" Target="/ppt/slides/slide2.xml" Id="Rf393455f17464cf2" /><Relationship Type="http://schemas.openxmlformats.org/officeDocument/2006/relationships/slide" Target="/ppt/slides/slide3.xml" Id="Re24befc4b8524613" /><Relationship Type="http://schemas.openxmlformats.org/officeDocument/2006/relationships/slide" Target="/ppt/slides/slide4.xml" Id="R43a2992b48c14a98" /><Relationship Type="http://schemas.openxmlformats.org/officeDocument/2006/relationships/slide" Target="/ppt/slides/slide5.xml" Id="Rd6e4f5bd31e44050" /><Relationship Type="http://schemas.openxmlformats.org/officeDocument/2006/relationships/slide" Target="/ppt/slides/slide6.xml" Id="Rf9eba62138bb47e7" /></Relationships>
</file>

<file path=ppt/notesMasters/_rels/notesMaster1.xml.rels>&#65279;<?xml version="1.0" encoding="utf-8"?><Relationships xmlns="http://schemas.openxmlformats.org/package/2006/relationships"><Relationship Type="http://schemas.openxmlformats.org/officeDocument/2006/relationships/theme" Target="/ppt/notesMasters/theme/theme2.xml" Id="R511a484bd00d4f81" /></Relationships>
</file>

<file path=ppt/notesMasters/notesMaster1.xml><?xml version="1.0" encoding="utf-8"?>
<p:notesMaster xmlns:p="http://schemas.openxmlformats.org/presentationml/2006/main">
  <p:cSld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Header Placeholder"/>
          <p:cNvSpPr/>
          <p:nvPr>
            <p:ph type="hdr" sz="quarter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3" name="Date Placeholder"/>
          <p:cNvSpPr/>
          <p:nvPr>
            <p:ph type="dt" sz="quarter" idx="1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Image Placeholder"/>
          <p:cNvSpPr/>
          <p:nvPr>
            <p:ph type="sldImg" idx="2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5" name="Notes Placeholder"/>
          <p:cNvSpPr/>
          <p:nvPr>
            <p:ph type="body" sz="quarter" idx="3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6" name="Footer Placeholder"/>
          <p:cNvSpPr/>
          <p:nvPr>
            <p:ph type="ftr" sz="quarter" idx="4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7" name="Slide Number Placeholder"/>
          <p:cNvSpPr/>
          <p:nvPr>
            <p:ph type="sldNum" sz="quarter" idx="5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xmlns:a="http://schemas.openxmlformats.org/drawingml/2006/main" marL="0" algn="l" defTabSz="914400" rtl="0" eaLnBrk="1" latinLnBrk="0" hangingPunct="1">
      <a:defRPr sz="1200" kern="1200"/>
    </a:lvl1pPr>
  </p:notesStyle>
</p:notesMaster>
</file>

<file path=ppt/notesMasters/theme/theme2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/notesSlides/_rels/notesSlide1.xml.rels>&#65279;<?xml version="1.0" encoding="utf-8"?><Relationships xmlns="http://schemas.openxmlformats.org/package/2006/relationships"><Relationship Type="http://schemas.openxmlformats.org/officeDocument/2006/relationships/slide" Target="/ppt/slides/slide1.xml" Id="Rffdced52954a4783" /><Relationship Type="http://schemas.openxmlformats.org/officeDocument/2006/relationships/notesMaster" Target="/ppt/notesMasters/notesMaster1.xml" Id="Re30a7b7ce668497d" /></Relationships>
</file>

<file path=ppt/notesSlides/_rels/notesSlide2.xml.rels>&#65279;<?xml version="1.0" encoding="utf-8"?><Relationships xmlns="http://schemas.openxmlformats.org/package/2006/relationships"><Relationship Type="http://schemas.openxmlformats.org/officeDocument/2006/relationships/slide" Target="/ppt/slides/slide2.xml" Id="R37aae6e175ac487c" /><Relationship Type="http://schemas.openxmlformats.org/officeDocument/2006/relationships/notesMaster" Target="/ppt/notesMasters/notesMaster1.xml" Id="R844f4bc15a39407c" /></Relationships>
</file>

<file path=ppt/notesSlides/_rels/notesSlide3.xml.rels>&#65279;<?xml version="1.0" encoding="utf-8"?><Relationships xmlns="http://schemas.openxmlformats.org/package/2006/relationships"><Relationship Type="http://schemas.openxmlformats.org/officeDocument/2006/relationships/slide" Target="/ppt/slides/slide3.xml" Id="R74d03489150e4242" /><Relationship Type="http://schemas.openxmlformats.org/officeDocument/2006/relationships/notesMaster" Target="/ppt/notesMasters/notesMaster1.xml" Id="Rb908246ac98c4270" /></Relationships>
</file>

<file path=ppt/notesSlides/_rels/notesSlide4.xml.rels>&#65279;<?xml version="1.0" encoding="utf-8"?><Relationships xmlns="http://schemas.openxmlformats.org/package/2006/relationships"><Relationship Type="http://schemas.openxmlformats.org/officeDocument/2006/relationships/slide" Target="/ppt/slides/slide4.xml" Id="R81c62097f08f4e77" /><Relationship Type="http://schemas.openxmlformats.org/officeDocument/2006/relationships/notesMaster" Target="/ppt/notesMasters/notesMaster1.xml" Id="Rcc062717b8a6495d" /></Relationships>
</file>

<file path=ppt/notesSlides/_rels/notesSlide5.xml.rels>&#65279;<?xml version="1.0" encoding="utf-8"?><Relationships xmlns="http://schemas.openxmlformats.org/package/2006/relationships"><Relationship Type="http://schemas.openxmlformats.org/officeDocument/2006/relationships/slide" Target="/ppt/slides/slide5.xml" Id="R1aa28af8314a4288" /><Relationship Type="http://schemas.openxmlformats.org/officeDocument/2006/relationships/notesMaster" Target="/ppt/notesMasters/notesMaster1.xml" Id="R5251d19e77094d04" /></Relationships>
</file>

<file path=ppt/notesSlides/_rels/notesSlide6.xml.rels>&#65279;<?xml version="1.0" encoding="utf-8"?><Relationships xmlns="http://schemas.openxmlformats.org/package/2006/relationships"><Relationship Type="http://schemas.openxmlformats.org/officeDocument/2006/relationships/slide" Target="/ppt/slides/slide6.xml" Id="R8c3285c362994521" /><Relationship Type="http://schemas.openxmlformats.org/officeDocument/2006/relationships/notesMaster" Target="/ppt/notesMasters/notesMaster1.xml" Id="R7df23a5b1b064ec0" /></Relationships>
</file>

<file path=ppt/notesSlides/notesSlide1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2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3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4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5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6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slideLayouts/_rels/slideLayout2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612e89387464307" /></Relationships>
</file>

<file path=ppt/slideLayouts/slideLayout2.xml><?xml version="1.0" encoding="utf-8"?>
<p:sldLayout xmlns:p="http://schemas.openxmlformats.org/presentationml/2006/main" type="title">
  <p:cSld name="Title Slide"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theme" Target="/ppt/theme/theme1.xml" Id="Rc86e61bc9ad14830" /><Relationship Type="http://schemas.openxmlformats.org/officeDocument/2006/relationships/slideLayout" Target="/ppt/slideLayouts/slideLayout2.xml" Id="R208df3b0c7a74f4b" /></Relationships>
</file>

<file path=ppt/slideMasters/slideMaster1.xml><?xml version="1.0" encoding="utf-8"?>
<p:sldMaster xmlns:p="http://schemas.openxmlformats.org/presentationml/2006/main">
  <p:cSld name="Master"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08df3b0c7a74f4b"/>
  </p:sldLayoutIdLst>
  <p:txStyles>
    <p:titleStyle>
      <a:lvl1pPr xmlns:a="http://schemas.openxmlformats.org/drawingml/2006/main" algn="l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lt"/>
          <a:cs typeface="+mj-lt"/>
        </a:defRPr>
      </a:lvl1pPr>
    </p:titleStyle>
    <p:bodyStyle>
      <a:lvl1pPr xmlns:a="http://schemas.openxmlformats.org/drawingml/2006/main" marL="228600" indent="-228600" algn="l">
        <a:lnSpc>
          <a:spcPct val="90000"/>
        </a:lnSpc>
        <a:spcBef>
          <a:spcPts val="1000"/>
        </a:spcBef>
        <a:buChar char="•"/>
        <a:defRPr sz="2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685800" indent="-228600" algn="l">
        <a:lnSpc>
          <a:spcPct val="90000"/>
        </a:lnSpc>
        <a:spcBef>
          <a:spcPts val="500"/>
        </a:spcBef>
        <a:buChar char="•"/>
        <a:defRPr sz="24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1143000" indent="-228600" algn="l">
        <a:lnSpc>
          <a:spcPct val="90000"/>
        </a:lnSpc>
        <a:spcBef>
          <a:spcPts val="500"/>
        </a:spcBef>
        <a:buChar char="•"/>
        <a:defRPr sz="20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600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20574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5146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9718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4290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886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9pPr>
    </p:bodyStyle>
    <p:otherStyle>
      <a:lvl1pPr xmlns:a="http://schemas.openxmlformats.org/drawingml/2006/main" marL="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457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914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371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18288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2860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743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200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657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9pPr>
    </p:otherStyle>
  </p:txStyles>
</p:sldMaster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a4bdf3f2540c4748" /><Relationship Type="http://schemas.openxmlformats.org/officeDocument/2006/relationships/notesSlide" Target="/ppt/notesSlides/notesSlide1.xml" Id="R8888a009b7d64b8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a9ffc915375348ec" /><Relationship Type="http://schemas.openxmlformats.org/officeDocument/2006/relationships/notesSlide" Target="/ppt/notesSlides/notesSlide2.xml" Id="Rb89fb29a12e44a4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29d43ca494a14b1b" /><Relationship Type="http://schemas.openxmlformats.org/officeDocument/2006/relationships/notesSlide" Target="/ppt/notesSlides/notesSlide3.xml" Id="R45da26175d03433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0de7cfb6ac9a4fce" /><Relationship Type="http://schemas.openxmlformats.org/officeDocument/2006/relationships/notesSlide" Target="/ppt/notesSlides/notesSlide4.xml" Id="R010adb894e9a44d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3fadc961476c4449" /><Relationship Type="http://schemas.openxmlformats.org/officeDocument/2006/relationships/notesSlide" Target="/ppt/notesSlides/notesSlide5.xml" Id="R7187847b51e848c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bf349fc34c0a4c9b" /><Relationship Type="http://schemas.openxmlformats.org/officeDocument/2006/relationships/notesSlide" Target="/ppt/notesSlides/notesSlide6.xml" Id="Rf316bd7f63ed4b0f" /></Relationships>
</file>

<file path=ppt/slides/slide1.xml><?xml version="1.0" encoding="utf-8"?>
<p:sld xmlns:a="http://schemas.openxmlformats.org/drawingml/2006/main" xmlns:p="http://schemas.openxmlformats.org/presentationml/2006/main">
  <p:cSld>
    <p:spTree>
      <p:nvGrpSpPr>
        <p:cNvPr id="1" name=""/>
        <p:cNvGrpSpPr/>
        <p:nvPr/>
      </p:nvGrpSpPr>
      <p:grpSpPr>
        <a:xfrm/>
      </p:grpSpPr>
      <p:sp>
        <p:nvSpPr>
          <p:cNvPr id="2" name=""/>
          <p:cNvSpPr/>
          <p:nvPr/>
        </p:nvSpPr>
        <p:spPr>
          <a:xfrm>
            <a:off x="0" y="0"/>
            <a:ext cx="12192000" cy="6858000"/>
          </a:xfrm>
          <a:prstGeom prst="roundRect">
            <a:avLst/>
          </a:prstGeom>
          <a:solidFill>
            <a:srgbClr val="201A16"/>
          </a:solidFill>
          <a:ln w="0">
            <a:solidFill>
              <a:srgbClr val="201A16"/>
            </a:solidFill>
          </a:ln>
        </p:spPr>
      </p:sp>
      <p:sp>
        <p:nvSpPr>
          <p:cNvPr id="3" name=""/>
          <p:cNvSpPr/>
          <p:nvPr/>
        </p:nvSpPr>
        <p:spPr>
          <a:xfrm>
            <a:off x="685800" y="552450"/>
            <a:ext cx="42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PAKIET SZABLONÓW HR</a:t>
            </a:r>
          </a:p>
        </p:txBody>
      </p:sp>
      <p:sp>
        <p:nvSpPr>
          <p:cNvPr id="4" name=""/>
          <p:cNvSpPr/>
          <p:nvPr/>
        </p:nvSpPr>
        <p:spPr>
          <a:xfrm>
            <a:off x="685800" y="850000"/>
            <a:ext cx="7600000" cy="9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39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defRPr>
            </a:pPr>
            <a:r>
              <a:rPr sz="39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rPr>
              <a:t>Szablony onboardingu oparte na rolach</a:t>
            </a:r>
          </a:p>
        </p:txBody>
      </p:sp>
      <p:sp>
        <p:nvSpPr>
          <p:cNvPr id="5" name=""/>
          <p:cNvSpPr/>
          <p:nvPr/>
        </p:nvSpPr>
        <p:spPr>
          <a:xfrm>
            <a:off x="723900" y="2050000"/>
            <a:ext cx="6200000" cy="6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50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50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Poradniki ról wielokrotnego użytku zamieniają każdą podróż nowego pracownika w zarządzany plan wprowadzenia na rynek.</a:t>
            </a:r>
          </a:p>
        </p:txBody>
      </p:sp>
      <p:sp>
        <p:nvSpPr>
          <p:cNvPr id="10" name=""/>
          <p:cNvSpPr/>
          <p:nvPr/>
        </p:nvSpPr>
        <p:spPr>
          <a:xfrm>
            <a:off x="850000" y="3960000"/>
            <a:ext cx="52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01</a:t>
            </a:r>
          </a:p>
        </p:txBody>
      </p:sp>
      <p:sp>
        <p:nvSpPr>
          <p:cNvPr id="11" name=""/>
          <p:cNvSpPr/>
          <p:nvPr/>
        </p:nvSpPr>
        <p:spPr>
          <a:xfrm>
            <a:off x="850000" y="4300000"/>
            <a:ext cx="1220000" cy="92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2" name=""/>
          <p:cNvSpPr/>
          <p:nvPr/>
        </p:nvSpPr>
        <p:spPr>
          <a:xfrm>
            <a:off x="970000" y="4580000"/>
            <a:ext cx="98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Rola</a:t>
            </a:r>
          </a:p>
        </p:txBody>
      </p:sp>
      <p:sp>
        <p:nvSpPr>
          <p:cNvPr id="13" name=""/>
          <p:cNvSpPr/>
          <p:nvPr/>
        </p:nvSpPr>
        <p:spPr>
          <a:xfrm>
            <a:off x="930000" y="5160000"/>
            <a:ext cx="106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950" b="0">
                <a:solidFill>
                  <a:srgbClr val="B9ACA0"/>
                </a:solidFill>
                <a:latin typeface="Aptos"/>
                <a:ea typeface="Aptos"/>
                <a:cs typeface="Aptos"/>
              </a:defRPr>
            </a:pPr>
            <a:r>
              <a:rPr sz="950" b="0">
                <a:solidFill>
                  <a:srgbClr val="B9ACA0"/>
                </a:solidFill>
                <a:latin typeface="Aptos"/>
                <a:ea typeface="Aptos"/>
                <a:cs typeface="Aptos"/>
              </a:rPr>
              <a:t>rodzina zawodowa</a:t>
            </a:r>
          </a:p>
        </p:txBody>
      </p:sp>
      <p:sp>
        <p:nvSpPr>
          <p:cNvPr id="14" name=""/>
          <p:cNvSpPr/>
          <p:nvPr/>
        </p:nvSpPr>
        <p:spPr>
          <a:xfrm>
            <a:off x="2170000" y="4760000"/>
            <a:ext cx="1050000" cy="0"/>
          </a:xfrm>
          <a:prstGeom prst="line">
            <a:avLst/>
          </a:prstGeom>
          <a:ln w="28575">
            <a:solidFill>
              <a:srgbClr val="D8A84B"/>
            </a:solidFill>
            <a:tailEnd type="none"/>
            <a:headEnd type="none"/>
          </a:ln>
        </p:spPr>
      </p:sp>
      <p:sp>
        <p:nvSpPr>
          <p:cNvPr id="15" name=""/>
          <p:cNvSpPr/>
          <p:nvPr/>
        </p:nvSpPr>
        <p:spPr>
          <a:xfrm>
            <a:off x="3450000" y="3960000"/>
            <a:ext cx="52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02</a:t>
            </a:r>
          </a:p>
        </p:txBody>
      </p:sp>
      <p:sp>
        <p:nvSpPr>
          <p:cNvPr id="16" name=""/>
          <p:cNvSpPr/>
          <p:nvPr/>
        </p:nvSpPr>
        <p:spPr>
          <a:xfrm>
            <a:off x="3450000" y="4300000"/>
            <a:ext cx="1220000" cy="92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7" name=""/>
          <p:cNvSpPr/>
          <p:nvPr/>
        </p:nvSpPr>
        <p:spPr>
          <a:xfrm>
            <a:off x="3570000" y="4580000"/>
            <a:ext cx="98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Zadania</a:t>
            </a:r>
          </a:p>
        </p:txBody>
      </p:sp>
      <p:sp>
        <p:nvSpPr>
          <p:cNvPr id="18" name=""/>
          <p:cNvSpPr/>
          <p:nvPr/>
        </p:nvSpPr>
        <p:spPr>
          <a:xfrm>
            <a:off x="3530000" y="5160000"/>
            <a:ext cx="106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950" b="0">
                <a:solidFill>
                  <a:srgbClr val="B9ACA0"/>
                </a:solidFill>
                <a:latin typeface="Aptos"/>
                <a:ea typeface="Aptos"/>
                <a:cs typeface="Aptos"/>
              </a:defRPr>
            </a:pPr>
            <a:r>
              <a:rPr sz="950" b="0">
                <a:solidFill>
                  <a:srgbClr val="B9ACA0"/>
                </a:solidFill>
                <a:latin typeface="Aptos"/>
                <a:ea typeface="Aptos"/>
                <a:cs typeface="Aptos"/>
              </a:rPr>
              <a:t>przed startem</a:t>
            </a:r>
          </a:p>
        </p:txBody>
      </p:sp>
      <p:sp>
        <p:nvSpPr>
          <p:cNvPr id="19" name=""/>
          <p:cNvSpPr/>
          <p:nvPr/>
        </p:nvSpPr>
        <p:spPr>
          <a:xfrm>
            <a:off x="4770000" y="4760000"/>
            <a:ext cx="1050000" cy="0"/>
          </a:xfrm>
          <a:prstGeom prst="line">
            <a:avLst/>
          </a:prstGeom>
          <a:ln w="28575">
            <a:solidFill>
              <a:srgbClr val="D8A84B"/>
            </a:solidFill>
            <a:tailEnd type="none"/>
            <a:headEnd type="none"/>
          </a:ln>
        </p:spPr>
      </p:sp>
      <p:sp>
        <p:nvSpPr>
          <p:cNvPr id="20" name=""/>
          <p:cNvSpPr/>
          <p:nvPr/>
        </p:nvSpPr>
        <p:spPr>
          <a:xfrm>
            <a:off x="6050000" y="3960000"/>
            <a:ext cx="52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03</a:t>
            </a:r>
          </a:p>
        </p:txBody>
      </p:sp>
      <p:sp>
        <p:nvSpPr>
          <p:cNvPr id="21" name=""/>
          <p:cNvSpPr/>
          <p:nvPr/>
        </p:nvSpPr>
        <p:spPr>
          <a:xfrm>
            <a:off x="6050000" y="4300000"/>
            <a:ext cx="1220000" cy="92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2" name=""/>
          <p:cNvSpPr/>
          <p:nvPr/>
        </p:nvSpPr>
        <p:spPr>
          <a:xfrm>
            <a:off x="6170000" y="4580000"/>
            <a:ext cx="98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Systemy</a:t>
            </a:r>
          </a:p>
        </p:txBody>
      </p:sp>
      <p:sp>
        <p:nvSpPr>
          <p:cNvPr id="23" name=""/>
          <p:cNvSpPr/>
          <p:nvPr/>
        </p:nvSpPr>
        <p:spPr>
          <a:xfrm>
            <a:off x="6130000" y="5160000"/>
            <a:ext cx="106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950" b="0">
                <a:solidFill>
                  <a:srgbClr val="B9ACA0"/>
                </a:solidFill>
                <a:latin typeface="Aptos"/>
                <a:ea typeface="Aptos"/>
                <a:cs typeface="Aptos"/>
              </a:defRPr>
            </a:pPr>
            <a:r>
              <a:rPr sz="950" b="0">
                <a:solidFill>
                  <a:srgbClr val="B9ACA0"/>
                </a:solidFill>
                <a:latin typeface="Aptos"/>
                <a:ea typeface="Aptos"/>
                <a:cs typeface="Aptos"/>
              </a:rPr>
              <a:t>dostęp</a:t>
            </a:r>
          </a:p>
        </p:txBody>
      </p:sp>
      <p:sp>
        <p:nvSpPr>
          <p:cNvPr id="24" name=""/>
          <p:cNvSpPr/>
          <p:nvPr/>
        </p:nvSpPr>
        <p:spPr>
          <a:xfrm>
            <a:off x="7370000" y="4760000"/>
            <a:ext cx="1050000" cy="0"/>
          </a:xfrm>
          <a:prstGeom prst="line">
            <a:avLst/>
          </a:prstGeom>
          <a:ln w="28575">
            <a:solidFill>
              <a:srgbClr val="D8A84B"/>
            </a:solidFill>
            <a:tailEnd type="none"/>
            <a:headEnd type="none"/>
          </a:ln>
        </p:spPr>
      </p:sp>
      <p:sp>
        <p:nvSpPr>
          <p:cNvPr id="25" name=""/>
          <p:cNvSpPr/>
          <p:nvPr/>
        </p:nvSpPr>
        <p:spPr>
          <a:xfrm>
            <a:off x="8650000" y="3960000"/>
            <a:ext cx="52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04</a:t>
            </a:r>
          </a:p>
        </p:txBody>
      </p:sp>
      <p:sp>
        <p:nvSpPr>
          <p:cNvPr id="26" name=""/>
          <p:cNvSpPr/>
          <p:nvPr/>
        </p:nvSpPr>
        <p:spPr>
          <a:xfrm>
            <a:off x="8650000" y="4300000"/>
            <a:ext cx="1220000" cy="92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7" name=""/>
          <p:cNvSpPr/>
          <p:nvPr/>
        </p:nvSpPr>
        <p:spPr>
          <a:xfrm>
            <a:off x="8770000" y="4580000"/>
            <a:ext cx="98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Uruchom</a:t>
            </a:r>
          </a:p>
        </p:txBody>
      </p:sp>
      <p:sp>
        <p:nvSpPr>
          <p:cNvPr id="28" name=""/>
          <p:cNvSpPr/>
          <p:nvPr/>
        </p:nvSpPr>
        <p:spPr>
          <a:xfrm>
            <a:off x="8730000" y="5160000"/>
            <a:ext cx="106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950" b="0">
                <a:solidFill>
                  <a:srgbClr val="B9ACA0"/>
                </a:solidFill>
                <a:latin typeface="Aptos"/>
                <a:ea typeface="Aptos"/>
                <a:cs typeface="Aptos"/>
              </a:defRPr>
            </a:pPr>
            <a:r>
              <a:rPr sz="950" b="0">
                <a:solidFill>
                  <a:srgbClr val="B9ACA0"/>
                </a:solidFill>
                <a:latin typeface="Aptos"/>
                <a:ea typeface="Aptos"/>
                <a:cs typeface="Aptos"/>
              </a:rPr>
              <a:t>dzień pierwszy</a:t>
            </a:r>
          </a:p>
        </p:txBody>
      </p:sp>
      <p:sp>
        <p:nvSpPr>
          <p:cNvPr id="29" name=""/>
          <p:cNvSpPr/>
          <p:nvPr/>
        </p:nvSpPr>
        <p:spPr>
          <a:xfrm>
            <a:off x="8500000" y="1020000"/>
            <a:ext cx="1100000" cy="18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D6A84F"/>
                </a:solidFill>
                <a:latin typeface="Aptos Mono"/>
                <a:ea typeface="Aptos Mono"/>
                <a:cs typeface="Aptos Mono"/>
              </a:defRPr>
            </a:pPr>
            <a:r>
              <a:rPr sz="750" b="0">
                <a:solidFill>
                  <a:srgbClr val="D6A84F"/>
                </a:solidFill>
                <a:latin typeface="Aptos Mono"/>
                <a:ea typeface="Aptos Mono"/>
                <a:cs typeface="Aptos Mono"/>
              </a:rPr>
              <a:t>WYNIK</a:t>
            </a:r>
          </a:p>
        </p:txBody>
      </p:sp>
      <p:sp>
        <p:nvSpPr>
          <p:cNvPr id="30" name=""/>
          <p:cNvSpPr/>
          <p:nvPr/>
        </p:nvSpPr>
        <p:spPr>
          <a:xfrm>
            <a:off x="8500000" y="1300000"/>
            <a:ext cx="2450000" cy="1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650" b="0">
                <a:solidFill>
                  <a:srgbClr val="DDD3C8"/>
                </a:solidFill>
                <a:latin typeface="Aptos"/>
                <a:ea typeface="Aptos"/>
                <a:cs typeface="Aptos"/>
              </a:defRPr>
            </a:pPr>
            <a:r>
              <a:rPr sz="1650" b="0">
                <a:solidFill>
                  <a:srgbClr val="DDD3C8"/>
                </a:solidFill>
                <a:latin typeface="Aptos"/>
                <a:ea typeface="Aptos"/>
                <a:cs typeface="Aptos"/>
              </a:rPr>
              <a:t>Każda rola zaczyna się od dostosowanej ścieżki wdrożenia.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>
  <p:cSld>
    <p:spTree>
      <p:nvGrpSpPr>
        <p:cNvPr id="1" name=""/>
        <p:cNvGrpSpPr/>
        <p:nvPr/>
      </p:nvGrpSpPr>
      <p:grpSpPr>
        <a:xfrm/>
      </p:grpSpPr>
      <p:sp>
        <p:nvSpPr>
          <p:cNvPr id="2" name=""/>
          <p:cNvSpPr/>
          <p:nvPr/>
        </p:nvSpPr>
        <p:spPr>
          <a:xfrm>
            <a:off x="0" y="0"/>
            <a:ext cx="12192000" cy="6858000"/>
          </a:xfrm>
          <a:prstGeom prst="roundRect">
            <a:avLst/>
          </a:prstGeom>
          <a:solidFill>
            <a:srgbClr val="201A16"/>
          </a:solidFill>
          <a:ln w="0">
            <a:solidFill>
              <a:srgbClr val="201A16"/>
            </a:solidFill>
          </a:ln>
        </p:spPr>
      </p:sp>
      <p:sp>
        <p:nvSpPr>
          <p:cNvPr id="3" name=""/>
          <p:cNvSpPr/>
          <p:nvPr/>
        </p:nvSpPr>
        <p:spPr>
          <a:xfrm>
            <a:off x="685800" y="552450"/>
            <a:ext cx="42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PRZEPŁYW OPERACYJNY</a:t>
            </a:r>
          </a:p>
        </p:txBody>
      </p:sp>
      <p:sp>
        <p:nvSpPr>
          <p:cNvPr id="4" name=""/>
          <p:cNvSpPr/>
          <p:nvPr/>
        </p:nvSpPr>
        <p:spPr>
          <a:xfrm>
            <a:off x="685800" y="850000"/>
            <a:ext cx="8600000" cy="65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defRPr>
            </a:pPr>
            <a:r>
              <a: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rPr>
              <a:t>Szablony wdrażania oparte na rolach zmieniają wskazówki w odpowiedzialną pracę.</a:t>
            </a:r>
          </a:p>
        </p:txBody>
      </p:sp>
      <p:sp>
        <p:nvSpPr>
          <p:cNvPr id="10" name=""/>
          <p:cNvSpPr/>
          <p:nvPr/>
        </p:nvSpPr>
        <p:spPr>
          <a:xfrm>
            <a:off x="900000" y="1880000"/>
            <a:ext cx="50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01</a:t>
            </a:r>
          </a:p>
        </p:txBody>
      </p:sp>
      <p:sp>
        <p:nvSpPr>
          <p:cNvPr id="11" name=""/>
          <p:cNvSpPr/>
          <p:nvPr/>
        </p:nvSpPr>
        <p:spPr>
          <a:xfrm>
            <a:off x="1450000" y="1810000"/>
            <a:ext cx="26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5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5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Rola</a:t>
            </a:r>
          </a:p>
        </p:txBody>
      </p:sp>
      <p:sp>
        <p:nvSpPr>
          <p:cNvPr id="12" name=""/>
          <p:cNvSpPr/>
          <p:nvPr/>
        </p:nvSpPr>
        <p:spPr>
          <a:xfrm>
            <a:off x="3900000" y="1810000"/>
            <a:ext cx="3600000" cy="28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20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20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Rodzina pracy</a:t>
            </a:r>
          </a:p>
        </p:txBody>
      </p:sp>
      <p:sp>
        <p:nvSpPr>
          <p:cNvPr id="13" name=""/>
          <p:cNvSpPr/>
          <p:nvPr/>
        </p:nvSpPr>
        <p:spPr>
          <a:xfrm>
            <a:off x="900000" y="2700000"/>
            <a:ext cx="50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02</a:t>
            </a:r>
          </a:p>
        </p:txBody>
      </p:sp>
      <p:sp>
        <p:nvSpPr>
          <p:cNvPr id="14" name=""/>
          <p:cNvSpPr/>
          <p:nvPr/>
        </p:nvSpPr>
        <p:spPr>
          <a:xfrm>
            <a:off x="1450000" y="2630000"/>
            <a:ext cx="26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5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5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Zadania</a:t>
            </a:r>
          </a:p>
        </p:txBody>
      </p:sp>
      <p:sp>
        <p:nvSpPr>
          <p:cNvPr id="15" name=""/>
          <p:cNvSpPr/>
          <p:nvPr/>
        </p:nvSpPr>
        <p:spPr>
          <a:xfrm>
            <a:off x="3900000" y="2630000"/>
            <a:ext cx="3600000" cy="28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20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20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Wstępne uruchomienie</a:t>
            </a:r>
          </a:p>
        </p:txBody>
      </p:sp>
      <p:sp>
        <p:nvSpPr>
          <p:cNvPr id="16" name=""/>
          <p:cNvSpPr/>
          <p:nvPr/>
        </p:nvSpPr>
        <p:spPr>
          <a:xfrm>
            <a:off x="900000" y="3520000"/>
            <a:ext cx="50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03</a:t>
            </a:r>
          </a:p>
        </p:txBody>
      </p:sp>
      <p:sp>
        <p:nvSpPr>
          <p:cNvPr id="17" name=""/>
          <p:cNvSpPr/>
          <p:nvPr/>
        </p:nvSpPr>
        <p:spPr>
          <a:xfrm>
            <a:off x="1450000" y="3450000"/>
            <a:ext cx="26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5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5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Systemy</a:t>
            </a:r>
          </a:p>
        </p:txBody>
      </p:sp>
      <p:sp>
        <p:nvSpPr>
          <p:cNvPr id="18" name=""/>
          <p:cNvSpPr/>
          <p:nvPr/>
        </p:nvSpPr>
        <p:spPr>
          <a:xfrm>
            <a:off x="3900000" y="3450000"/>
            <a:ext cx="3600000" cy="28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20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20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Dostęp</a:t>
            </a:r>
          </a:p>
        </p:txBody>
      </p:sp>
      <p:sp>
        <p:nvSpPr>
          <p:cNvPr id="19" name=""/>
          <p:cNvSpPr/>
          <p:nvPr/>
        </p:nvSpPr>
        <p:spPr>
          <a:xfrm>
            <a:off x="900000" y="4340000"/>
            <a:ext cx="50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04</a:t>
            </a:r>
          </a:p>
        </p:txBody>
      </p:sp>
      <p:sp>
        <p:nvSpPr>
          <p:cNvPr id="20" name=""/>
          <p:cNvSpPr/>
          <p:nvPr/>
        </p:nvSpPr>
        <p:spPr>
          <a:xfrm>
            <a:off x="1450000" y="4270000"/>
            <a:ext cx="26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5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5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Uruchom</a:t>
            </a:r>
          </a:p>
        </p:txBody>
      </p:sp>
      <p:sp>
        <p:nvSpPr>
          <p:cNvPr id="21" name=""/>
          <p:cNvSpPr/>
          <p:nvPr/>
        </p:nvSpPr>
        <p:spPr>
          <a:xfrm>
            <a:off x="3900000" y="4270000"/>
            <a:ext cx="3600000" cy="28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20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20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Dzień pierwszy</a:t>
            </a:r>
          </a:p>
        </p:txBody>
      </p:sp>
      <p:sp>
        <p:nvSpPr>
          <p:cNvPr id="22" name=""/>
          <p:cNvSpPr/>
          <p:nvPr/>
        </p:nvSpPr>
        <p:spPr>
          <a:xfrm>
            <a:off x="8100000" y="1880000"/>
            <a:ext cx="2600000" cy="25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3" name=""/>
          <p:cNvSpPr/>
          <p:nvPr/>
        </p:nvSpPr>
        <p:spPr>
          <a:xfrm>
            <a:off x="8350000" y="2180000"/>
            <a:ext cx="2100000" cy="4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20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20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Gotowe do przeglądu</a:t>
            </a:r>
          </a:p>
        </p:txBody>
      </p:sp>
      <p:sp>
        <p:nvSpPr>
          <p:cNvPr id="24" name=""/>
          <p:cNvSpPr/>
          <p:nvPr/>
        </p:nvSpPr>
        <p:spPr>
          <a:xfrm>
            <a:off x="8350000" y="2820000"/>
            <a:ext cx="2100000" cy="9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30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30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Każda rola zaczyna się od dostosowanej ścieżki wdrożenia.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>
  <p:cSld>
    <p:spTree>
      <p:nvGrpSpPr>
        <p:cNvPr id="1" name=""/>
        <p:cNvGrpSpPr/>
        <p:nvPr/>
      </p:nvGrpSpPr>
      <p:grpSpPr>
        <a:xfrm/>
      </p:grpSpPr>
      <p:sp>
        <p:nvSpPr>
          <p:cNvPr id="2" name=""/>
          <p:cNvSpPr/>
          <p:nvPr/>
        </p:nvSpPr>
        <p:spPr>
          <a:xfrm>
            <a:off x="0" y="0"/>
            <a:ext cx="12192000" cy="6858000"/>
          </a:xfrm>
          <a:prstGeom prst="roundRect">
            <a:avLst/>
          </a:prstGeom>
          <a:solidFill>
            <a:srgbClr val="201A16"/>
          </a:solidFill>
          <a:ln w="0">
            <a:solidFill>
              <a:srgbClr val="201A16"/>
            </a:solidFill>
          </a:ln>
        </p:spPr>
      </p:sp>
      <p:sp>
        <p:nvSpPr>
          <p:cNvPr id="3" name=""/>
          <p:cNvSpPr/>
          <p:nvPr/>
        </p:nvSpPr>
        <p:spPr>
          <a:xfrm>
            <a:off x="685800" y="552450"/>
            <a:ext cx="42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PAKIET ZASOBÓW</a:t>
            </a:r>
          </a:p>
        </p:txBody>
      </p:sp>
      <p:sp>
        <p:nvSpPr>
          <p:cNvPr id="4" name=""/>
          <p:cNvSpPr/>
          <p:nvPr/>
        </p:nvSpPr>
        <p:spPr>
          <a:xfrm>
            <a:off x="685800" y="850000"/>
            <a:ext cx="7600000" cy="65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defRPr>
            </a:pPr>
            <a:r>
              <a: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rPr>
              <a:t>Co zawiera pakiet szablonów onboardingu opartych na rolach.</a:t>
            </a:r>
          </a:p>
        </p:txBody>
      </p:sp>
      <p:sp>
        <p:nvSpPr>
          <p:cNvPr id="10" name=""/>
          <p:cNvSpPr/>
          <p:nvPr/>
        </p:nvSpPr>
        <p:spPr>
          <a:xfrm>
            <a:off x="76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1" name=""/>
          <p:cNvSpPr/>
          <p:nvPr/>
        </p:nvSpPr>
        <p:spPr>
          <a:xfrm>
            <a:off x="9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Szablon</a:t>
            </a:r>
          </a:p>
        </p:txBody>
      </p:sp>
      <p:sp>
        <p:nvSpPr>
          <p:cNvPr id="12" name=""/>
          <p:cNvSpPr/>
          <p:nvPr/>
        </p:nvSpPr>
        <p:spPr>
          <a:xfrm>
            <a:off x="9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Inżynieria</a:t>
            </a:r>
          </a:p>
        </p:txBody>
      </p:sp>
      <p:sp>
        <p:nvSpPr>
          <p:cNvPr id="13" name=""/>
          <p:cNvSpPr/>
          <p:nvPr/>
        </p:nvSpPr>
        <p:spPr>
          <a:xfrm>
            <a:off x="291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4" name=""/>
          <p:cNvSpPr/>
          <p:nvPr/>
        </p:nvSpPr>
        <p:spPr>
          <a:xfrm>
            <a:off x="308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Właściciele</a:t>
            </a:r>
          </a:p>
        </p:txBody>
      </p:sp>
      <p:sp>
        <p:nvSpPr>
          <p:cNvPr id="15" name=""/>
          <p:cNvSpPr/>
          <p:nvPr/>
        </p:nvSpPr>
        <p:spPr>
          <a:xfrm>
            <a:off x="305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Sprzedaż</a:t>
            </a:r>
          </a:p>
        </p:txBody>
      </p:sp>
      <p:sp>
        <p:nvSpPr>
          <p:cNvPr id="16" name=""/>
          <p:cNvSpPr/>
          <p:nvPr/>
        </p:nvSpPr>
        <p:spPr>
          <a:xfrm>
            <a:off x="506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7" name=""/>
          <p:cNvSpPr/>
          <p:nvPr/>
        </p:nvSpPr>
        <p:spPr>
          <a:xfrm>
            <a:off x="52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Polityka</a:t>
            </a:r>
          </a:p>
        </p:txBody>
      </p:sp>
      <p:sp>
        <p:nvSpPr>
          <p:cNvPr id="18" name=""/>
          <p:cNvSpPr/>
          <p:nvPr/>
        </p:nvSpPr>
        <p:spPr>
          <a:xfrm>
            <a:off x="52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Operacje</a:t>
            </a:r>
          </a:p>
        </p:txBody>
      </p:sp>
      <p:sp>
        <p:nvSpPr>
          <p:cNvPr id="19" name=""/>
          <p:cNvSpPr/>
          <p:nvPr/>
        </p:nvSpPr>
        <p:spPr>
          <a:xfrm>
            <a:off x="7210000" y="2350000"/>
            <a:ext cx="1700000" cy="17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0" name=""/>
          <p:cNvSpPr/>
          <p:nvPr/>
        </p:nvSpPr>
        <p:spPr>
          <a:xfrm>
            <a:off x="738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Dowód</a:t>
            </a:r>
          </a:p>
        </p:txBody>
      </p:sp>
      <p:sp>
        <p:nvSpPr>
          <p:cNvPr id="21" name=""/>
          <p:cNvSpPr/>
          <p:nvPr/>
        </p:nvSpPr>
        <p:spPr>
          <a:xfrm>
            <a:off x="735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Szablony</a:t>
            </a:r>
          </a:p>
        </p:txBody>
      </p:sp>
      <p:sp>
        <p:nvSpPr>
          <p:cNvPr id="22" name=""/>
          <p:cNvSpPr/>
          <p:nvPr/>
        </p:nvSpPr>
        <p:spPr>
          <a:xfrm>
            <a:off x="9360000" y="2350000"/>
            <a:ext cx="1700000" cy="17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3" name=""/>
          <p:cNvSpPr/>
          <p:nvPr/>
        </p:nvSpPr>
        <p:spPr>
          <a:xfrm>
            <a:off x="95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Metryki</a:t>
            </a:r>
          </a:p>
        </p:txBody>
      </p:sp>
      <p:sp>
        <p:nvSpPr>
          <p:cNvPr id="24" name=""/>
          <p:cNvSpPr/>
          <p:nvPr/>
        </p:nvSpPr>
        <p:spPr>
          <a:xfrm>
            <a:off x="95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Gotowość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>
  <p:cSld>
    <p:spTree>
      <p:nvGrpSpPr>
        <p:cNvPr id="1" name=""/>
        <p:cNvGrpSpPr/>
        <p:nvPr/>
      </p:nvGrpSpPr>
      <p:grpSpPr>
        <a:xfrm/>
      </p:grpSpPr>
      <p:sp>
        <p:nvSpPr>
          <p:cNvPr id="2" name=""/>
          <p:cNvSpPr/>
          <p:nvPr/>
        </p:nvSpPr>
        <p:spPr>
          <a:xfrm>
            <a:off x="0" y="0"/>
            <a:ext cx="12192000" cy="6858000"/>
          </a:xfrm>
          <a:prstGeom prst="roundRect">
            <a:avLst/>
          </a:prstGeom>
          <a:solidFill>
            <a:srgbClr val="201A16"/>
          </a:solidFill>
          <a:ln w="0">
            <a:solidFill>
              <a:srgbClr val="201A16"/>
            </a:solidFill>
          </a:ln>
        </p:spPr>
      </p:sp>
      <p:sp>
        <p:nvSpPr>
          <p:cNvPr id="3" name=""/>
          <p:cNvSpPr/>
          <p:nvPr/>
        </p:nvSpPr>
        <p:spPr>
          <a:xfrm>
            <a:off x="685800" y="552450"/>
            <a:ext cx="42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PAKIET ZASOBÓW</a:t>
            </a:r>
          </a:p>
        </p:txBody>
      </p:sp>
      <p:sp>
        <p:nvSpPr>
          <p:cNvPr id="4" name=""/>
          <p:cNvSpPr/>
          <p:nvPr/>
        </p:nvSpPr>
        <p:spPr>
          <a:xfrm>
            <a:off x="685800" y="850000"/>
            <a:ext cx="7600000" cy="65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defRPr>
            </a:pPr>
            <a:r>
              <a: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rPr>
              <a:t>Co zawiera pakiet szablonów onboardingu opartych na rolach.</a:t>
            </a:r>
          </a:p>
        </p:txBody>
      </p:sp>
      <p:sp>
        <p:nvSpPr>
          <p:cNvPr id="10" name=""/>
          <p:cNvSpPr/>
          <p:nvPr/>
        </p:nvSpPr>
        <p:spPr>
          <a:xfrm>
            <a:off x="76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1" name=""/>
          <p:cNvSpPr/>
          <p:nvPr/>
        </p:nvSpPr>
        <p:spPr>
          <a:xfrm>
            <a:off x="9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Szablon</a:t>
            </a:r>
          </a:p>
        </p:txBody>
      </p:sp>
      <p:sp>
        <p:nvSpPr>
          <p:cNvPr id="12" name=""/>
          <p:cNvSpPr/>
          <p:nvPr/>
        </p:nvSpPr>
        <p:spPr>
          <a:xfrm>
            <a:off x="9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Inżynieria</a:t>
            </a:r>
          </a:p>
        </p:txBody>
      </p:sp>
      <p:sp>
        <p:nvSpPr>
          <p:cNvPr id="13" name=""/>
          <p:cNvSpPr/>
          <p:nvPr/>
        </p:nvSpPr>
        <p:spPr>
          <a:xfrm>
            <a:off x="291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4" name=""/>
          <p:cNvSpPr/>
          <p:nvPr/>
        </p:nvSpPr>
        <p:spPr>
          <a:xfrm>
            <a:off x="308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Właściciele</a:t>
            </a:r>
          </a:p>
        </p:txBody>
      </p:sp>
      <p:sp>
        <p:nvSpPr>
          <p:cNvPr id="15" name=""/>
          <p:cNvSpPr/>
          <p:nvPr/>
        </p:nvSpPr>
        <p:spPr>
          <a:xfrm>
            <a:off x="305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Sprzedaż</a:t>
            </a:r>
          </a:p>
        </p:txBody>
      </p:sp>
      <p:sp>
        <p:nvSpPr>
          <p:cNvPr id="16" name=""/>
          <p:cNvSpPr/>
          <p:nvPr/>
        </p:nvSpPr>
        <p:spPr>
          <a:xfrm>
            <a:off x="506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7" name=""/>
          <p:cNvSpPr/>
          <p:nvPr/>
        </p:nvSpPr>
        <p:spPr>
          <a:xfrm>
            <a:off x="52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Polityka</a:t>
            </a:r>
          </a:p>
        </p:txBody>
      </p:sp>
      <p:sp>
        <p:nvSpPr>
          <p:cNvPr id="18" name=""/>
          <p:cNvSpPr/>
          <p:nvPr/>
        </p:nvSpPr>
        <p:spPr>
          <a:xfrm>
            <a:off x="52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Operacje</a:t>
            </a:r>
          </a:p>
        </p:txBody>
      </p:sp>
      <p:sp>
        <p:nvSpPr>
          <p:cNvPr id="19" name=""/>
          <p:cNvSpPr/>
          <p:nvPr/>
        </p:nvSpPr>
        <p:spPr>
          <a:xfrm>
            <a:off x="7210000" y="2350000"/>
            <a:ext cx="1700000" cy="17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0" name=""/>
          <p:cNvSpPr/>
          <p:nvPr/>
        </p:nvSpPr>
        <p:spPr>
          <a:xfrm>
            <a:off x="738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Dowód</a:t>
            </a:r>
          </a:p>
        </p:txBody>
      </p:sp>
      <p:sp>
        <p:nvSpPr>
          <p:cNvPr id="21" name=""/>
          <p:cNvSpPr/>
          <p:nvPr/>
        </p:nvSpPr>
        <p:spPr>
          <a:xfrm>
            <a:off x="735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Szablony</a:t>
            </a:r>
          </a:p>
        </p:txBody>
      </p:sp>
      <p:sp>
        <p:nvSpPr>
          <p:cNvPr id="22" name=""/>
          <p:cNvSpPr/>
          <p:nvPr/>
        </p:nvSpPr>
        <p:spPr>
          <a:xfrm>
            <a:off x="9360000" y="2350000"/>
            <a:ext cx="1700000" cy="17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3" name=""/>
          <p:cNvSpPr/>
          <p:nvPr/>
        </p:nvSpPr>
        <p:spPr>
          <a:xfrm>
            <a:off x="95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Metryki</a:t>
            </a:r>
          </a:p>
        </p:txBody>
      </p:sp>
      <p:sp>
        <p:nvSpPr>
          <p:cNvPr id="24" name=""/>
          <p:cNvSpPr/>
          <p:nvPr/>
        </p:nvSpPr>
        <p:spPr>
          <a:xfrm>
            <a:off x="95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Gotowość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>
  <p:cSld>
    <p:spTree>
      <p:nvGrpSpPr>
        <p:cNvPr id="1" name=""/>
        <p:cNvGrpSpPr/>
        <p:nvPr/>
      </p:nvGrpSpPr>
      <p:grpSpPr>
        <a:xfrm/>
      </p:grpSpPr>
      <p:sp>
        <p:nvSpPr>
          <p:cNvPr id="2" name=""/>
          <p:cNvSpPr/>
          <p:nvPr/>
        </p:nvSpPr>
        <p:spPr>
          <a:xfrm>
            <a:off x="0" y="0"/>
            <a:ext cx="12192000" cy="6858000"/>
          </a:xfrm>
          <a:prstGeom prst="roundRect">
            <a:avLst/>
          </a:prstGeom>
          <a:solidFill>
            <a:srgbClr val="201A16"/>
          </a:solidFill>
          <a:ln w="0">
            <a:solidFill>
              <a:srgbClr val="201A16"/>
            </a:solidFill>
          </a:ln>
        </p:spPr>
      </p:sp>
      <p:sp>
        <p:nvSpPr>
          <p:cNvPr id="3" name=""/>
          <p:cNvSpPr/>
          <p:nvPr/>
        </p:nvSpPr>
        <p:spPr>
          <a:xfrm>
            <a:off x="685800" y="552450"/>
            <a:ext cx="42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PAKIET ZASOBÓW</a:t>
            </a:r>
          </a:p>
        </p:txBody>
      </p:sp>
      <p:sp>
        <p:nvSpPr>
          <p:cNvPr id="4" name=""/>
          <p:cNvSpPr/>
          <p:nvPr/>
        </p:nvSpPr>
        <p:spPr>
          <a:xfrm>
            <a:off x="685800" y="850000"/>
            <a:ext cx="7600000" cy="65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defRPr>
            </a:pPr>
            <a:r>
              <a: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rPr>
              <a:t>Co zawiera pakiet szablonów onboardingu opartych na rolach.</a:t>
            </a:r>
          </a:p>
        </p:txBody>
      </p:sp>
      <p:sp>
        <p:nvSpPr>
          <p:cNvPr id="10" name=""/>
          <p:cNvSpPr/>
          <p:nvPr/>
        </p:nvSpPr>
        <p:spPr>
          <a:xfrm>
            <a:off x="76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1" name=""/>
          <p:cNvSpPr/>
          <p:nvPr/>
        </p:nvSpPr>
        <p:spPr>
          <a:xfrm>
            <a:off x="9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Szablon</a:t>
            </a:r>
          </a:p>
        </p:txBody>
      </p:sp>
      <p:sp>
        <p:nvSpPr>
          <p:cNvPr id="12" name=""/>
          <p:cNvSpPr/>
          <p:nvPr/>
        </p:nvSpPr>
        <p:spPr>
          <a:xfrm>
            <a:off x="9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Inżynieria</a:t>
            </a:r>
          </a:p>
        </p:txBody>
      </p:sp>
      <p:sp>
        <p:nvSpPr>
          <p:cNvPr id="13" name=""/>
          <p:cNvSpPr/>
          <p:nvPr/>
        </p:nvSpPr>
        <p:spPr>
          <a:xfrm>
            <a:off x="291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4" name=""/>
          <p:cNvSpPr/>
          <p:nvPr/>
        </p:nvSpPr>
        <p:spPr>
          <a:xfrm>
            <a:off x="308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Właściciele</a:t>
            </a:r>
          </a:p>
        </p:txBody>
      </p:sp>
      <p:sp>
        <p:nvSpPr>
          <p:cNvPr id="15" name=""/>
          <p:cNvSpPr/>
          <p:nvPr/>
        </p:nvSpPr>
        <p:spPr>
          <a:xfrm>
            <a:off x="305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Sprzedaż</a:t>
            </a:r>
          </a:p>
        </p:txBody>
      </p:sp>
      <p:sp>
        <p:nvSpPr>
          <p:cNvPr id="16" name=""/>
          <p:cNvSpPr/>
          <p:nvPr/>
        </p:nvSpPr>
        <p:spPr>
          <a:xfrm>
            <a:off x="506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7" name=""/>
          <p:cNvSpPr/>
          <p:nvPr/>
        </p:nvSpPr>
        <p:spPr>
          <a:xfrm>
            <a:off x="52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Polityka</a:t>
            </a:r>
          </a:p>
        </p:txBody>
      </p:sp>
      <p:sp>
        <p:nvSpPr>
          <p:cNvPr id="18" name=""/>
          <p:cNvSpPr/>
          <p:nvPr/>
        </p:nvSpPr>
        <p:spPr>
          <a:xfrm>
            <a:off x="52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Operacje</a:t>
            </a:r>
          </a:p>
        </p:txBody>
      </p:sp>
      <p:sp>
        <p:nvSpPr>
          <p:cNvPr id="19" name=""/>
          <p:cNvSpPr/>
          <p:nvPr/>
        </p:nvSpPr>
        <p:spPr>
          <a:xfrm>
            <a:off x="7210000" y="2350000"/>
            <a:ext cx="1700000" cy="17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0" name=""/>
          <p:cNvSpPr/>
          <p:nvPr/>
        </p:nvSpPr>
        <p:spPr>
          <a:xfrm>
            <a:off x="738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Dowód</a:t>
            </a:r>
          </a:p>
        </p:txBody>
      </p:sp>
      <p:sp>
        <p:nvSpPr>
          <p:cNvPr id="21" name=""/>
          <p:cNvSpPr/>
          <p:nvPr/>
        </p:nvSpPr>
        <p:spPr>
          <a:xfrm>
            <a:off x="735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Szablony</a:t>
            </a:r>
          </a:p>
        </p:txBody>
      </p:sp>
      <p:sp>
        <p:nvSpPr>
          <p:cNvPr id="22" name=""/>
          <p:cNvSpPr/>
          <p:nvPr/>
        </p:nvSpPr>
        <p:spPr>
          <a:xfrm>
            <a:off x="9360000" y="2350000"/>
            <a:ext cx="1700000" cy="17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3" name=""/>
          <p:cNvSpPr/>
          <p:nvPr/>
        </p:nvSpPr>
        <p:spPr>
          <a:xfrm>
            <a:off x="95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Metryki</a:t>
            </a:r>
          </a:p>
        </p:txBody>
      </p:sp>
      <p:sp>
        <p:nvSpPr>
          <p:cNvPr id="24" name=""/>
          <p:cNvSpPr/>
          <p:nvPr/>
        </p:nvSpPr>
        <p:spPr>
          <a:xfrm>
            <a:off x="95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Gotowość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>
  <p:cSld>
    <p:spTree>
      <p:nvGrpSpPr>
        <p:cNvPr id="1" name=""/>
        <p:cNvGrpSpPr/>
        <p:nvPr/>
      </p:nvGrpSpPr>
      <p:grpSpPr>
        <a:xfrm/>
      </p:grpSpPr>
      <p:sp>
        <p:nvSpPr>
          <p:cNvPr id="2" name=""/>
          <p:cNvSpPr/>
          <p:nvPr/>
        </p:nvSpPr>
        <p:spPr>
          <a:xfrm>
            <a:off x="0" y="0"/>
            <a:ext cx="12192000" cy="6858000"/>
          </a:xfrm>
          <a:prstGeom prst="roundRect">
            <a:avLst/>
          </a:prstGeom>
          <a:solidFill>
            <a:srgbClr val="201A16"/>
          </a:solidFill>
          <a:ln w="0">
            <a:solidFill>
              <a:srgbClr val="201A16"/>
            </a:solidFill>
          </a:ln>
        </p:spPr>
      </p:sp>
      <p:sp>
        <p:nvSpPr>
          <p:cNvPr id="3" name=""/>
          <p:cNvSpPr/>
          <p:nvPr/>
        </p:nvSpPr>
        <p:spPr>
          <a:xfrm>
            <a:off x="685800" y="552450"/>
            <a:ext cx="42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PAKIET ZASOBÓW</a:t>
            </a:r>
          </a:p>
        </p:txBody>
      </p:sp>
      <p:sp>
        <p:nvSpPr>
          <p:cNvPr id="4" name=""/>
          <p:cNvSpPr/>
          <p:nvPr/>
        </p:nvSpPr>
        <p:spPr>
          <a:xfrm>
            <a:off x="685800" y="850000"/>
            <a:ext cx="7600000" cy="65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defRPr>
            </a:pPr>
            <a:r>
              <a: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rPr>
              <a:t>Co zawiera pakiet szablonów onboardingu opartych na rolach.</a:t>
            </a:r>
          </a:p>
        </p:txBody>
      </p:sp>
      <p:sp>
        <p:nvSpPr>
          <p:cNvPr id="10" name=""/>
          <p:cNvSpPr/>
          <p:nvPr/>
        </p:nvSpPr>
        <p:spPr>
          <a:xfrm>
            <a:off x="76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1" name=""/>
          <p:cNvSpPr/>
          <p:nvPr/>
        </p:nvSpPr>
        <p:spPr>
          <a:xfrm>
            <a:off x="9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Szablon</a:t>
            </a:r>
          </a:p>
        </p:txBody>
      </p:sp>
      <p:sp>
        <p:nvSpPr>
          <p:cNvPr id="12" name=""/>
          <p:cNvSpPr/>
          <p:nvPr/>
        </p:nvSpPr>
        <p:spPr>
          <a:xfrm>
            <a:off x="9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Inżynieria</a:t>
            </a:r>
          </a:p>
        </p:txBody>
      </p:sp>
      <p:sp>
        <p:nvSpPr>
          <p:cNvPr id="13" name=""/>
          <p:cNvSpPr/>
          <p:nvPr/>
        </p:nvSpPr>
        <p:spPr>
          <a:xfrm>
            <a:off x="291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4" name=""/>
          <p:cNvSpPr/>
          <p:nvPr/>
        </p:nvSpPr>
        <p:spPr>
          <a:xfrm>
            <a:off x="308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Właściciele</a:t>
            </a:r>
          </a:p>
        </p:txBody>
      </p:sp>
      <p:sp>
        <p:nvSpPr>
          <p:cNvPr id="15" name=""/>
          <p:cNvSpPr/>
          <p:nvPr/>
        </p:nvSpPr>
        <p:spPr>
          <a:xfrm>
            <a:off x="305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Sprzedaż</a:t>
            </a:r>
          </a:p>
        </p:txBody>
      </p:sp>
      <p:sp>
        <p:nvSpPr>
          <p:cNvPr id="16" name=""/>
          <p:cNvSpPr/>
          <p:nvPr/>
        </p:nvSpPr>
        <p:spPr>
          <a:xfrm>
            <a:off x="506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7" name=""/>
          <p:cNvSpPr/>
          <p:nvPr/>
        </p:nvSpPr>
        <p:spPr>
          <a:xfrm>
            <a:off x="52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Polityka</a:t>
            </a:r>
          </a:p>
        </p:txBody>
      </p:sp>
      <p:sp>
        <p:nvSpPr>
          <p:cNvPr id="18" name=""/>
          <p:cNvSpPr/>
          <p:nvPr/>
        </p:nvSpPr>
        <p:spPr>
          <a:xfrm>
            <a:off x="52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Operacje</a:t>
            </a:r>
          </a:p>
        </p:txBody>
      </p:sp>
      <p:sp>
        <p:nvSpPr>
          <p:cNvPr id="19" name=""/>
          <p:cNvSpPr/>
          <p:nvPr/>
        </p:nvSpPr>
        <p:spPr>
          <a:xfrm>
            <a:off x="7210000" y="2350000"/>
            <a:ext cx="1700000" cy="17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0" name=""/>
          <p:cNvSpPr/>
          <p:nvPr/>
        </p:nvSpPr>
        <p:spPr>
          <a:xfrm>
            <a:off x="738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Dowód</a:t>
            </a:r>
          </a:p>
        </p:txBody>
      </p:sp>
      <p:sp>
        <p:nvSpPr>
          <p:cNvPr id="21" name=""/>
          <p:cNvSpPr/>
          <p:nvPr/>
        </p:nvSpPr>
        <p:spPr>
          <a:xfrm>
            <a:off x="735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Szablony</a:t>
            </a:r>
          </a:p>
        </p:txBody>
      </p:sp>
      <p:sp>
        <p:nvSpPr>
          <p:cNvPr id="22" name=""/>
          <p:cNvSpPr/>
          <p:nvPr/>
        </p:nvSpPr>
        <p:spPr>
          <a:xfrm>
            <a:off x="9360000" y="2350000"/>
            <a:ext cx="1700000" cy="17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3" name=""/>
          <p:cNvSpPr/>
          <p:nvPr/>
        </p:nvSpPr>
        <p:spPr>
          <a:xfrm>
            <a:off x="95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Metryki</a:t>
            </a:r>
          </a:p>
        </p:txBody>
      </p:sp>
      <p:sp>
        <p:nvSpPr>
          <p:cNvPr id="24" name=""/>
          <p:cNvSpPr/>
          <p:nvPr/>
        </p:nvSpPr>
        <p:spPr>
          <a:xfrm>
            <a:off x="95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Gotowość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docProps/app.xml><?xml version="1.0" encoding="utf-8"?>
<ap:Properties xmlns:ap="http://schemas.openxmlformats.org/officeDocument/2006/extended-properties">
  <ap:Application>Walnut Exporter</ap:Application>
  <ap:PresentationFormat>Converted Presentation</ap:PresentationFormat>
  <ap:Slides>0</ap:Slides>
  <ap:Notes>0</ap:Notes>
  <ap:HiddenSlides>0</ap:HiddenSlides>
  <ap:SharedDoc>false</ap:SharedDoc>
  <ap:DocSecurity>0</ap:DocSecurity>
</ap: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Role-based onboarding templates</dc:title>
  <dc:creator>ActiveMotion.ai</dc:creator>
  <cp:lastModifiedBy>ActiveMotion.ai</cp:lastModifiedBy>
  <dcterms:created xsi:type="dcterms:W3CDTF">2026-05-08T19:02:24Z</dcterms:created>
  <dcterms:modified xsi:type="dcterms:W3CDTF">2026-05-08T19:02:24Z</dcterms:modified>
</cp:coreProperties>
</file>