
<file path=[Content_Types].xml><?xml version="1.0" encoding="utf-8"?>
<Types xmlns="http://schemas.openxmlformats.org/package/2006/content-types">
  <Default Extension="xml" ContentType="application/vnd.openxmlformats-package.core-properties+xml"/>
  <Default Extension="rels" ContentType="application/vnd.openxmlformats-package.relationship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notesMasters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</Types>
</file>

<file path=_rels/.rels>&#65279;<?xml version="1.0" encoding="utf-8"?><Relationships xmlns="http://schemas.openxmlformats.org/package/2006/relationships"><Relationship Type="http://schemas.openxmlformats.org/package/2006/relationships/metadata/core-properties" Target="/docProps/core.xml" Id="R5deb4974fd3640b4" /><Relationship Type="http://schemas.openxmlformats.org/officeDocument/2006/relationships/extended-properties" Target="/docProps/app.xml" Id="R4e52365d192349d8" /><Relationship Type="http://schemas.openxmlformats.org/officeDocument/2006/relationships/officeDocument" Target="/ppt/presentation.xml" Id="R4e8a5f9b31444ab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b5200ecaec14339"/>
  </p:sldMasterIdLst>
  <p:notesMasterIdLst>
    <p:notesMasterId xmlns:r="http://schemas.openxmlformats.org/officeDocument/2006/relationships" r:id="R8a01585edf434a8c"/>
  </p:notesMasterIdLst>
  <p:sldIdLst>
    <p:sldId xmlns:r="http://schemas.openxmlformats.org/officeDocument/2006/relationships" id="256" r:id="R9e32229a0bab4adb"/>
    <p:sldId xmlns:r="http://schemas.openxmlformats.org/officeDocument/2006/relationships" id="257" r:id="Rc303aa604db244c3"/>
    <p:sldId xmlns:r="http://schemas.openxmlformats.org/officeDocument/2006/relationships" id="258" r:id="R1f10d8d981f94a72"/>
    <p:sldId xmlns:r="http://schemas.openxmlformats.org/officeDocument/2006/relationships" id="259" r:id="R9f57da60a80b42d6"/>
    <p:sldId xmlns:r="http://schemas.openxmlformats.org/officeDocument/2006/relationships" id="260" r:id="R68896005ae574f90"/>
    <p:sldId xmlns:r="http://schemas.openxmlformats.org/officeDocument/2006/relationships" id="261" r:id="R71a978346bca46cc"/>
  </p:sldIdLst>
  <p:sldSz cx="12192000" cy="6858000"/>
  <p:notesSz cx="6858000" cy="9144000"/>
  <p:defaultTextStyle>
    <a:defPPr xmlns:a="http://schemas.openxmlformats.org/drawingml/2006/main">
      <a:defRPr lang="en-US"/>
    </a:defPPr>
    <a:lvl1pPr xmlns:a="http://schemas.openxmlformats.org/drawingml/2006/main" marL="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1pPr>
    <a:lvl2pPr xmlns:a="http://schemas.openxmlformats.org/drawingml/2006/main" marL="457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2pPr>
    <a:lvl3pPr xmlns:a="http://schemas.openxmlformats.org/drawingml/2006/main" marL="914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3pPr>
    <a:lvl4pPr xmlns:a="http://schemas.openxmlformats.org/drawingml/2006/main" marL="1371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4pPr>
    <a:lvl5pPr xmlns:a="http://schemas.openxmlformats.org/drawingml/2006/main" marL="18288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5pPr>
    <a:lvl6pPr xmlns:a="http://schemas.openxmlformats.org/drawingml/2006/main" marL="22860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6pPr>
    <a:lvl7pPr xmlns:a="http://schemas.openxmlformats.org/drawingml/2006/main" marL="2743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7pPr>
    <a:lvl8pPr xmlns:a="http://schemas.openxmlformats.org/drawingml/2006/main" marL="3200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8pPr>
    <a:lvl9pPr xmlns:a="http://schemas.openxmlformats.org/drawingml/2006/main" marL="3657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p="http://schemas.openxmlformats.org/presentationml/2006/main">
  <p:extLst>
    <p:ext xmlns:p14="http://schemas.microsoft.com/office/powerpoint/2010/main" uri="{E76CE94A-603C-4142-B9EB-6D1370010A27}">
      <p14:discardImageEditData val="0"/>
    </p:ext>
    <p:ext xmlns:p14="http://schemas.microsoft.com/office/powerpoint/2010/main" uri="{D31A062A-798A-4329-ABDD-BBA856620510}">
      <p14:defaultImageDpi val="32767"/>
    </p:ext>
    <p:ext xmlns:p15="http://schemas.microsoft.com/office/powerpoint/2012/main" uri="{FD5EFAAD-0ECE-453E-9831-46B23BE46B34}">
      <p15:chartTrackingRefBased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p="http://schemas.openxmlformats.org/presentationml/2006/main">
  <p:normalViewPr>
    <p:restoredLeft sz="15611"/>
    <p:restoredTop sz="94658"/>
  </p:normalViewPr>
  <p:slideViewPr>
    <p:cSldViewPr snapToGrid="0">
      <p:cViewPr varScale="1">
        <p:scale>
          <a:sx xmlns:a="http://schemas.openxmlformats.org/drawingml/2006/main" n="120" d="100"/>
          <a:sy xmlns:a="http://schemas.openxmlformats.org/drawingml/2006/main" n="120" d="100"/>
        </p:scale>
        <p:origin x="800" y="184"/>
      </p:cViewPr>
      <p:guideLst/>
    </p:cSldViewPr>
  </p:slideViewPr>
  <p:notesTextViewPr>
    <p:cViewPr>
      <p:scale>
        <a:sx xmlns:a="http://schemas.openxmlformats.org/drawingml/2006/main" n="1" d="1"/>
        <a:sy xmlns:a="http://schemas.openxmlformats.org/drawingml/2006/main" n="1" d="1"/>
      </p:scale>
      <p:origin x="0" y="0"/>
    </p:cViewPr>
  </p:notesTextViewPr>
  <p:gridSpacing cx="76200" cy="76200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b5200ecaec14339" /><Relationship Type="http://schemas.openxmlformats.org/officeDocument/2006/relationships/theme" Target="/ppt/theme/theme1.xml" Id="R245ca46420dc427c" /><Relationship Type="http://schemas.openxmlformats.org/officeDocument/2006/relationships/notesMaster" Target="/ppt/notesMasters/notesMaster1.xml" Id="R8a01585edf434a8c" /><Relationship Type="http://schemas.openxmlformats.org/officeDocument/2006/relationships/presProps" Target="/ppt/presProps.xml" Id="Ra62c8d46bf2d4b91" /><Relationship Type="http://schemas.openxmlformats.org/officeDocument/2006/relationships/viewProps" Target="/ppt/viewProps.xml" Id="R79249cae3c464c21" /><Relationship Type="http://schemas.openxmlformats.org/officeDocument/2006/relationships/tableStyles" Target="/ppt/tableStyles.xml" Id="Rd3ebe873e94e4eaa" /><Relationship Type="http://schemas.openxmlformats.org/officeDocument/2006/relationships/slide" Target="/ppt/slides/slide1.xml" Id="R9e32229a0bab4adb" /><Relationship Type="http://schemas.openxmlformats.org/officeDocument/2006/relationships/slide" Target="/ppt/slides/slide2.xml" Id="Rc303aa604db244c3" /><Relationship Type="http://schemas.openxmlformats.org/officeDocument/2006/relationships/slide" Target="/ppt/slides/slide3.xml" Id="R1f10d8d981f94a72" /><Relationship Type="http://schemas.openxmlformats.org/officeDocument/2006/relationships/slide" Target="/ppt/slides/slide4.xml" Id="R9f57da60a80b42d6" /><Relationship Type="http://schemas.openxmlformats.org/officeDocument/2006/relationships/slide" Target="/ppt/slides/slide5.xml" Id="R68896005ae574f90" /><Relationship Type="http://schemas.openxmlformats.org/officeDocument/2006/relationships/slide" Target="/ppt/slides/slide6.xml" Id="R71a978346bca46cc" /></Relationships>
</file>

<file path=ppt/notesMasters/_rels/notesMaster1.xml.rels>&#65279;<?xml version="1.0" encoding="utf-8"?><Relationships xmlns="http://schemas.openxmlformats.org/package/2006/relationships"><Relationship Type="http://schemas.openxmlformats.org/officeDocument/2006/relationships/theme" Target="/ppt/notesMasters/theme/theme2.xml" Id="R1368f75eb8aa493b" /></Relationships>
</file>

<file path=ppt/notesMasters/notesMaster1.xml><?xml version="1.0" encoding="utf-8"?>
<p:notesMaster xmlns:p="http://schemas.openxmlformats.org/presentationml/2006/main">
  <p:cSld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Header Placeholder"/>
          <p:cNvSpPr/>
          <p:nvPr>
            <p:ph type="hdr" sz="quarter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3" name="Date Placeholder"/>
          <p:cNvSpPr/>
          <p:nvPr>
            <p:ph type="dt" sz="quarter" idx="1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Image Placeholder"/>
          <p:cNvSpPr/>
          <p:nvPr>
            <p:ph type="sldImg" idx="2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5" name="Notes Placeholder"/>
          <p:cNvSpPr/>
          <p:nvPr>
            <p:ph type="body" sz="quarter" idx="3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6" name="Footer Placeholder"/>
          <p:cNvSpPr/>
          <p:nvPr>
            <p:ph type="ftr" sz="quarter" idx="4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7" name="Slide Number Placeholder"/>
          <p:cNvSpPr/>
          <p:nvPr>
            <p:ph type="sldNum" sz="quarter" idx="5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xmlns:a="http://schemas.openxmlformats.org/drawingml/2006/main" marL="0" algn="l" defTabSz="914400" rtl="0" eaLnBrk="1" latinLnBrk="0" hangingPunct="1">
      <a:defRPr sz="1200" kern="1200"/>
    </a:lvl1pPr>
  </p:notesStyle>
</p:notesMaster>
</file>

<file path=ppt/notesMasters/theme/theme2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/notesSlides/_rels/notesSlide1.xml.rels>&#65279;<?xml version="1.0" encoding="utf-8"?><Relationships xmlns="http://schemas.openxmlformats.org/package/2006/relationships"><Relationship Type="http://schemas.openxmlformats.org/officeDocument/2006/relationships/slide" Target="/ppt/slides/slide1.xml" Id="Rb0f4aa9d095f4dd2" /><Relationship Type="http://schemas.openxmlformats.org/officeDocument/2006/relationships/notesMaster" Target="/ppt/notesMasters/notesMaster1.xml" Id="R5bbccbf145e34bef" /></Relationships>
</file>

<file path=ppt/notesSlides/_rels/notesSlide2.xml.rels>&#65279;<?xml version="1.0" encoding="utf-8"?><Relationships xmlns="http://schemas.openxmlformats.org/package/2006/relationships"><Relationship Type="http://schemas.openxmlformats.org/officeDocument/2006/relationships/slide" Target="/ppt/slides/slide2.xml" Id="Rdeabaa73358c47fb" /><Relationship Type="http://schemas.openxmlformats.org/officeDocument/2006/relationships/notesMaster" Target="/ppt/notesMasters/notesMaster1.xml" Id="Rbb2109d0881d4aab" /></Relationships>
</file>

<file path=ppt/notesSlides/_rels/notesSlide3.xml.rels>&#65279;<?xml version="1.0" encoding="utf-8"?><Relationships xmlns="http://schemas.openxmlformats.org/package/2006/relationships"><Relationship Type="http://schemas.openxmlformats.org/officeDocument/2006/relationships/slide" Target="/ppt/slides/slide3.xml" Id="R3feac19262a04998" /><Relationship Type="http://schemas.openxmlformats.org/officeDocument/2006/relationships/notesMaster" Target="/ppt/notesMasters/notesMaster1.xml" Id="R49a6c1a70c4f4377" /></Relationships>
</file>

<file path=ppt/notesSlides/_rels/notesSlide4.xml.rels>&#65279;<?xml version="1.0" encoding="utf-8"?><Relationships xmlns="http://schemas.openxmlformats.org/package/2006/relationships"><Relationship Type="http://schemas.openxmlformats.org/officeDocument/2006/relationships/slide" Target="/ppt/slides/slide4.xml" Id="Re23314de04b647f5" /><Relationship Type="http://schemas.openxmlformats.org/officeDocument/2006/relationships/notesMaster" Target="/ppt/notesMasters/notesMaster1.xml" Id="R68dfc08ab5134a8a" /></Relationships>
</file>

<file path=ppt/notesSlides/_rels/notesSlide5.xml.rels>&#65279;<?xml version="1.0" encoding="utf-8"?><Relationships xmlns="http://schemas.openxmlformats.org/package/2006/relationships"><Relationship Type="http://schemas.openxmlformats.org/officeDocument/2006/relationships/slide" Target="/ppt/slides/slide5.xml" Id="R34bc67958410472d" /><Relationship Type="http://schemas.openxmlformats.org/officeDocument/2006/relationships/notesMaster" Target="/ppt/notesMasters/notesMaster1.xml" Id="Rbd8ca86f39364de4" /></Relationships>
</file>

<file path=ppt/notesSlides/_rels/notesSlide6.xml.rels>&#65279;<?xml version="1.0" encoding="utf-8"?><Relationships xmlns="http://schemas.openxmlformats.org/package/2006/relationships"><Relationship Type="http://schemas.openxmlformats.org/officeDocument/2006/relationships/slide" Target="/ppt/slides/slide6.xml" Id="R11378bd80cb447b8" /><Relationship Type="http://schemas.openxmlformats.org/officeDocument/2006/relationships/notesMaster" Target="/ppt/notesMasters/notesMaster1.xml" Id="R86349f4e37a0483a" /></Relationships>
</file>

<file path=ppt/notesSlides/notesSlide1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2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3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4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5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6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slideLayouts/_rels/slideLayout2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47398eef4064de6" /></Relationships>
</file>

<file path=ppt/slideLayouts/slideLayout2.xml><?xml version="1.0" encoding="utf-8"?>
<p:sldLayout xmlns:p="http://schemas.openxmlformats.org/presentationml/2006/main" type="title">
  <p:cSld name="Title Slide"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theme" Target="/ppt/theme/theme1.xml" Id="Rdaa84343426d4d8a" /><Relationship Type="http://schemas.openxmlformats.org/officeDocument/2006/relationships/slideLayout" Target="/ppt/slideLayouts/slideLayout2.xml" Id="Rc4c726668d9d4cd6" /></Relationships>
</file>

<file path=ppt/slideMasters/slideMaster1.xml><?xml version="1.0" encoding="utf-8"?>
<p:sldMaster xmlns:p="http://schemas.openxmlformats.org/presentationml/2006/main">
  <p:cSld name="Master"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4c726668d9d4cd6"/>
  </p:sldLayoutIdLst>
  <p:txStyles>
    <p:titleStyle>
      <a:lvl1pPr xmlns:a="http://schemas.openxmlformats.org/drawingml/2006/main" algn="l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lt"/>
          <a:cs typeface="+mj-lt"/>
        </a:defRPr>
      </a:lvl1pPr>
    </p:titleStyle>
    <p:bodyStyle>
      <a:lvl1pPr xmlns:a="http://schemas.openxmlformats.org/drawingml/2006/main" marL="228600" indent="-228600" algn="l">
        <a:lnSpc>
          <a:spcPct val="90000"/>
        </a:lnSpc>
        <a:spcBef>
          <a:spcPts val="1000"/>
        </a:spcBef>
        <a:buChar char="•"/>
        <a:defRPr sz="2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685800" indent="-228600" algn="l">
        <a:lnSpc>
          <a:spcPct val="90000"/>
        </a:lnSpc>
        <a:spcBef>
          <a:spcPts val="500"/>
        </a:spcBef>
        <a:buChar char="•"/>
        <a:defRPr sz="24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1143000" indent="-228600" algn="l">
        <a:lnSpc>
          <a:spcPct val="90000"/>
        </a:lnSpc>
        <a:spcBef>
          <a:spcPts val="500"/>
        </a:spcBef>
        <a:buChar char="•"/>
        <a:defRPr sz="20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600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20574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5146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9718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4290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886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9pPr>
    </p:bodyStyle>
    <p:otherStyle>
      <a:lvl1pPr xmlns:a="http://schemas.openxmlformats.org/drawingml/2006/main" marL="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457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914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371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18288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2860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743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200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657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9pPr>
    </p:otherStyle>
  </p:txStyles>
</p:sldMaster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fd040ca1e0144fb8" /><Relationship Type="http://schemas.openxmlformats.org/officeDocument/2006/relationships/notesSlide" Target="/ppt/notesSlides/notesSlide1.xml" Id="Rf1fd686dd96e40c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ab158587d4704c8f" /><Relationship Type="http://schemas.openxmlformats.org/officeDocument/2006/relationships/notesSlide" Target="/ppt/notesSlides/notesSlide2.xml" Id="Ra0f02249ad654c9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cea8c8607d994c23" /><Relationship Type="http://schemas.openxmlformats.org/officeDocument/2006/relationships/notesSlide" Target="/ppt/notesSlides/notesSlide3.xml" Id="R2fdb62e4eb8f4d0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c21cffb8406b476b" /><Relationship Type="http://schemas.openxmlformats.org/officeDocument/2006/relationships/notesSlide" Target="/ppt/notesSlides/notesSlide4.xml" Id="R60d841fb09b3474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af25ea897f1f48c7" /><Relationship Type="http://schemas.openxmlformats.org/officeDocument/2006/relationships/notesSlide" Target="/ppt/notesSlides/notesSlide5.xml" Id="Re6873d80953b40f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0d1a87e12c974448" /><Relationship Type="http://schemas.openxmlformats.org/officeDocument/2006/relationships/notesSlide" Target="/ppt/notesSlides/notesSlide6.xml" Id="R8af840d400df4afa" /></Relationships>
</file>

<file path=ppt/slides/slide1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DEE57A04-CC7F-4B39-B98F-12944AA5D80B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989C2288-7485-4969-B686-87AB1A4D5FB0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C5E8DD14-BBD6-474A-AA98-7052E5ABA022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90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ORCHESTRACJA REAGOWANIA NA INCYDENTY</a:t>
            </a:r>
          </a:p>
        </p:txBody>
      </p:sp>
      <p:sp>
        <p:nvSpPr>
          <p:cNvPr id="4" name="">
            <a:extLst>
              <a:ext uri="{FF2B5EF4-FFF2-40B4-BE49-F238E27FC236}">
                <a16:creationId id="{5A46ED79-C23F-496D-A414-7B846565B276}"/>
              </a:ext>
            </a:extLst>
          </p:cNvPr>
          <p:cNvSpPr>
            <a:spLocks noGrp="1"/>
          </p:cNvSpPr>
          <p:nvPr/>
        </p:nvSpPr>
        <p:spPr>
          <a:xfrm>
            <a:off x="590550" y="1104900"/>
            <a:ext cx="7048500" cy="12001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315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315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Automatyzacja incydentów zapewnia ratownikom kontekst, harmonogram i działania, których potrzebują szybko.</a:t>
            </a:r>
          </a:p>
        </p:txBody>
      </p:sp>
      <p:sp>
        <p:nvSpPr>
          <p:cNvPr id="5" name="">
            <a:extLst>
              <a:ext uri="{FF2B5EF4-FFF2-40B4-BE49-F238E27FC236}">
                <a16:creationId id="{7BC50889-8416-4729-9F61-6DAA3549B040}"/>
              </a:ext>
            </a:extLst>
          </p:cNvPr>
          <p:cNvSpPr>
            <a:spLocks noGrp="1"/>
          </p:cNvSpPr>
          <p:nvPr/>
        </p:nvSpPr>
        <p:spPr>
          <a:xfrm>
            <a:off x="609600" y="2628900"/>
            <a:ext cx="5905500" cy="8382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12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Agenci gromadzą dzienniki, alerty, usługi, właściciele, zależności, ostatnie zmiany i wcześniejsze incydenty, aby zespoły reagowania mogły przejść od szumu do działania.</a:t>
            </a:r>
          </a:p>
        </p:txBody>
      </p:sp>
      <p:sp>
        <p:nvSpPr>
          <p:cNvPr id="6" name="">
            <a:extLst>
              <a:ext uri="{FF2B5EF4-FFF2-40B4-BE49-F238E27FC236}">
                <a16:creationId id="{14244081-BA5E-49E7-A8A8-7FB43B0EE3C5}"/>
              </a:ext>
            </a:extLst>
          </p:cNvPr>
          <p:cNvSpPr>
            <a:spLocks noGrp="1"/>
          </p:cNvSpPr>
          <p:nvPr/>
        </p:nvSpPr>
        <p:spPr>
          <a:xfrm>
            <a:off x="609600" y="3943350"/>
            <a:ext cx="5619750" cy="28575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a16:creationId id="{4325D59B-E688-489E-BC2F-4EE63229EA62}"/>
              </a:ext>
            </a:extLst>
          </p:cNvPr>
          <p:cNvSpPr>
            <a:spLocks noGrp="1"/>
          </p:cNvSpPr>
          <p:nvPr/>
        </p:nvSpPr>
        <p:spPr>
          <a:xfrm>
            <a:off x="60960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Segregacja</a:t>
            </a:r>
          </a:p>
        </p:txBody>
      </p:sp>
      <p:sp>
        <p:nvSpPr>
          <p:cNvPr id="8" name="">
            <a:extLst>
              <a:ext uri="{FF2B5EF4-FFF2-40B4-BE49-F238E27FC236}">
                <a16:creationId id="{ABA6DF7E-2C43-464B-A96E-A13B33B4E3D2}"/>
              </a:ext>
            </a:extLst>
          </p:cNvPr>
          <p:cNvSpPr>
            <a:spLocks noGrp="1"/>
          </p:cNvSpPr>
          <p:nvPr/>
        </p:nvSpPr>
        <p:spPr>
          <a:xfrm>
            <a:off x="609600" y="4591050"/>
            <a:ext cx="1047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Obiektyw IT</a:t>
            </a:r>
          </a:p>
        </p:txBody>
      </p:sp>
      <p:sp>
        <p:nvSpPr>
          <p:cNvPr id="9" name="">
            <a:extLst>
              <a:ext uri="{FF2B5EF4-FFF2-40B4-BE49-F238E27FC236}">
                <a16:creationId id="{6195D979-FE34-447A-BAB6-2D54ABB4D7DD}"/>
              </a:ext>
            </a:extLst>
          </p:cNvPr>
          <p:cNvSpPr>
            <a:spLocks noGrp="1"/>
          </p:cNvSpPr>
          <p:nvPr/>
        </p:nvSpPr>
        <p:spPr>
          <a:xfrm>
            <a:off x="203835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Zbadaj</a:t>
            </a:r>
          </a:p>
        </p:txBody>
      </p:sp>
      <p:sp>
        <p:nvSpPr>
          <p:cNvPr id="10" name="">
            <a:extLst>
              <a:ext uri="{FF2B5EF4-FFF2-40B4-BE49-F238E27FC236}">
                <a16:creationId id="{C507EA7D-4DC8-4DAF-A1F4-84A9FD26CBB0}"/>
              </a:ext>
            </a:extLst>
          </p:cNvPr>
          <p:cNvSpPr>
            <a:spLocks noGrp="1"/>
          </p:cNvSpPr>
          <p:nvPr/>
        </p:nvSpPr>
        <p:spPr>
          <a:xfrm>
            <a:off x="2038350" y="4591050"/>
            <a:ext cx="1047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Obiektyw IT</a:t>
            </a:r>
          </a:p>
        </p:txBody>
      </p:sp>
      <p:sp>
        <p:nvSpPr>
          <p:cNvPr id="11" name="">
            <a:extLst>
              <a:ext uri="{FF2B5EF4-FFF2-40B4-BE49-F238E27FC236}">
                <a16:creationId id="{AD4396BF-79AF-4446-BCAC-10D3A8052A8A}"/>
              </a:ext>
            </a:extLst>
          </p:cNvPr>
          <p:cNvSpPr>
            <a:spLocks noGrp="1"/>
          </p:cNvSpPr>
          <p:nvPr/>
        </p:nvSpPr>
        <p:spPr>
          <a:xfrm>
            <a:off x="346710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Ustawa</a:t>
            </a:r>
          </a:p>
        </p:txBody>
      </p:sp>
      <p:sp>
        <p:nvSpPr>
          <p:cNvPr id="12" name="">
            <a:extLst>
              <a:ext uri="{FF2B5EF4-FFF2-40B4-BE49-F238E27FC236}">
                <a16:creationId id="{8B7BE349-A35A-4009-9FC3-1AA67667866B}"/>
              </a:ext>
            </a:extLst>
          </p:cNvPr>
          <p:cNvSpPr>
            <a:spLocks noGrp="1"/>
          </p:cNvSpPr>
          <p:nvPr/>
        </p:nvSpPr>
        <p:spPr>
          <a:xfrm>
            <a:off x="3467100" y="4591050"/>
            <a:ext cx="1047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Obiektyw IT</a:t>
            </a:r>
          </a:p>
        </p:txBody>
      </p:sp>
      <p:sp>
        <p:nvSpPr>
          <p:cNvPr id="13" name="">
            <a:extLst>
              <a:ext uri="{FF2B5EF4-FFF2-40B4-BE49-F238E27FC236}">
                <a16:creationId id="{DA0499A4-438E-4B49-B436-66DD81C05C96}"/>
              </a:ext>
            </a:extLst>
          </p:cNvPr>
          <p:cNvSpPr>
            <a:spLocks noGrp="1"/>
          </p:cNvSpPr>
          <p:nvPr/>
        </p:nvSpPr>
        <p:spPr>
          <a:xfrm>
            <a:off x="489585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Sprawdź</a:t>
            </a:r>
          </a:p>
        </p:txBody>
      </p:sp>
      <p:sp>
        <p:nvSpPr>
          <p:cNvPr id="14" name="">
            <a:extLst>
              <a:ext uri="{FF2B5EF4-FFF2-40B4-BE49-F238E27FC236}">
                <a16:creationId id="{2C4B84E5-B7FA-4877-B3DF-7ECD5FF366B3}"/>
              </a:ext>
            </a:extLst>
          </p:cNvPr>
          <p:cNvSpPr>
            <a:spLocks noGrp="1"/>
          </p:cNvSpPr>
          <p:nvPr/>
        </p:nvSpPr>
        <p:spPr>
          <a:xfrm>
            <a:off x="4895850" y="4591050"/>
            <a:ext cx="1047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Obiektyw IT</a:t>
            </a:r>
          </a:p>
        </p:txBody>
      </p:sp>
      <p:sp>
        <p:nvSpPr>
          <p:cNvPr id="15" name="">
            <a:extLst>
              <a:ext uri="{FF2B5EF4-FFF2-40B4-BE49-F238E27FC236}">
                <a16:creationId id="{53129991-71E5-4AF2-BFC6-81BB1C258EE3}"/>
              </a:ext>
            </a:extLst>
          </p:cNvPr>
          <p:cNvSpPr>
            <a:spLocks noGrp="1"/>
          </p:cNvSpPr>
          <p:nvPr/>
        </p:nvSpPr>
        <p:spPr>
          <a:xfrm>
            <a:off x="7524750" y="914400"/>
            <a:ext cx="3486150" cy="4514850"/>
          </a:xfrm>
          <a:prstGeom prst="rect">
            <a:avLst/>
          </a:prstGeom>
          <a:solidFill>
            <a:srgbClr val="171614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6" name="">
            <a:extLst>
              <a:ext uri="{FF2B5EF4-FFF2-40B4-BE49-F238E27FC236}">
                <a16:creationId id="{D085810C-E833-4544-B36B-84467587011B}"/>
              </a:ext>
            </a:extLst>
          </p:cNvPr>
          <p:cNvSpPr>
            <a:spLocks noGrp="1"/>
          </p:cNvSpPr>
          <p:nvPr/>
        </p:nvSpPr>
        <p:spPr>
          <a:xfrm>
            <a:off x="7848600" y="1219200"/>
            <a:ext cx="20955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EDE7DD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EDE7DD"/>
                </a:solidFill>
                <a:latin typeface="Aptos"/>
                <a:ea typeface="Aptos"/>
                <a:cs typeface="Aptos"/>
              </a:rPr>
              <a:t>Kokpit automatyzacji IT</a:t>
            </a:r>
          </a:p>
        </p:txBody>
      </p:sp>
      <p:sp>
        <p:nvSpPr>
          <p:cNvPr id="17" name="">
            <a:extLst>
              <a:ext uri="{FF2B5EF4-FFF2-40B4-BE49-F238E27FC236}">
                <a16:creationId id="{29E88BC4-34B7-4691-B289-DC8D7EDACE90}"/>
              </a:ext>
            </a:extLst>
          </p:cNvPr>
          <p:cNvSpPr>
            <a:spLocks noGrp="1"/>
          </p:cNvSpPr>
          <p:nvPr/>
        </p:nvSpPr>
        <p:spPr>
          <a:xfrm>
            <a:off x="7848600" y="179070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36787D18-657A-403E-ABBD-112B149ACC4A}"/>
              </a:ext>
            </a:extLst>
          </p:cNvPr>
          <p:cNvSpPr>
            <a:spLocks noGrp="1"/>
          </p:cNvSpPr>
          <p:nvPr/>
        </p:nvSpPr>
        <p:spPr>
          <a:xfrm>
            <a:off x="8020050" y="188595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Alarm</a:t>
            </a:r>
          </a:p>
        </p:txBody>
      </p:sp>
      <p:sp>
        <p:nvSpPr>
          <p:cNvPr id="19" name="">
            <a:extLst>
              <a:ext uri="{FF2B5EF4-FFF2-40B4-BE49-F238E27FC236}">
                <a16:creationId id="{94312EC4-2922-4634-AB8C-789658CDE56E}"/>
              </a:ext>
            </a:extLst>
          </p:cNvPr>
          <p:cNvSpPr>
            <a:spLocks noGrp="1"/>
          </p:cNvSpPr>
          <p:nvPr/>
        </p:nvSpPr>
        <p:spPr>
          <a:xfrm>
            <a:off x="9353550" y="188595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2563EB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2563EB"/>
                </a:solidFill>
                <a:latin typeface="Aptos"/>
                <a:ea typeface="Aptos"/>
                <a:cs typeface="Aptos"/>
              </a:rPr>
              <a:t>Skorelowane</a:t>
            </a:r>
          </a:p>
        </p:txBody>
      </p:sp>
      <p:sp>
        <p:nvSpPr>
          <p:cNvPr id="20" name="">
            <a:extLst>
              <a:ext uri="{FF2B5EF4-FFF2-40B4-BE49-F238E27FC236}">
                <a16:creationId id="{AD2A3C9C-9275-4E96-BAD5-ACC5016EF5AE}"/>
              </a:ext>
            </a:extLst>
          </p:cNvPr>
          <p:cNvSpPr>
            <a:spLocks noGrp="1"/>
          </p:cNvSpPr>
          <p:nvPr/>
        </p:nvSpPr>
        <p:spPr>
          <a:xfrm>
            <a:off x="7848600" y="257175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21" name="">
            <a:extLst>
              <a:ext uri="{FF2B5EF4-FFF2-40B4-BE49-F238E27FC236}">
                <a16:creationId id="{F0C6F400-FBD0-45DF-B1C8-3DAF9F85FACD}"/>
              </a:ext>
            </a:extLst>
          </p:cNvPr>
          <p:cNvSpPr>
            <a:spLocks noGrp="1"/>
          </p:cNvSpPr>
          <p:nvPr/>
        </p:nvSpPr>
        <p:spPr>
          <a:xfrm>
            <a:off x="8020050" y="266700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Uderzenie</a:t>
            </a:r>
          </a:p>
        </p:txBody>
      </p:sp>
      <p:sp>
        <p:nvSpPr>
          <p:cNvPr id="22" name="">
            <a:extLst>
              <a:ext uri="{FF2B5EF4-FFF2-40B4-BE49-F238E27FC236}">
                <a16:creationId id="{308E3441-3A2B-4AE3-A141-98EB5A21937B}"/>
              </a:ext>
            </a:extLst>
          </p:cNvPr>
          <p:cNvSpPr>
            <a:spLocks noGrp="1"/>
          </p:cNvSpPr>
          <p:nvPr/>
        </p:nvSpPr>
        <p:spPr>
          <a:xfrm>
            <a:off x="9353550" y="266700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Ocenione</a:t>
            </a:r>
          </a:p>
        </p:txBody>
      </p:sp>
      <p:sp>
        <p:nvSpPr>
          <p:cNvPr id="23" name="">
            <a:extLst>
              <a:ext uri="{FF2B5EF4-FFF2-40B4-BE49-F238E27FC236}">
                <a16:creationId id="{962C0F60-3F56-412B-9F65-9D2B1FD6B7D4}"/>
              </a:ext>
            </a:extLst>
          </p:cNvPr>
          <p:cNvSpPr>
            <a:spLocks noGrp="1"/>
          </p:cNvSpPr>
          <p:nvPr/>
        </p:nvSpPr>
        <p:spPr>
          <a:xfrm>
            <a:off x="7848600" y="335280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24" name="">
            <a:extLst>
              <a:ext uri="{FF2B5EF4-FFF2-40B4-BE49-F238E27FC236}">
                <a16:creationId id="{7BE05E2E-5B85-4DC5-B1CF-7C171AD7B237}"/>
              </a:ext>
            </a:extLst>
          </p:cNvPr>
          <p:cNvSpPr>
            <a:spLocks noGrp="1"/>
          </p:cNvSpPr>
          <p:nvPr/>
        </p:nvSpPr>
        <p:spPr>
          <a:xfrm>
            <a:off x="8020050" y="344805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Oś czasu</a:t>
            </a:r>
          </a:p>
        </p:txBody>
      </p:sp>
      <p:sp>
        <p:nvSpPr>
          <p:cNvPr id="25" name="">
            <a:extLst>
              <a:ext uri="{FF2B5EF4-FFF2-40B4-BE49-F238E27FC236}">
                <a16:creationId id="{5D6BE906-F36A-43F0-A7C7-973E20DD162D}"/>
              </a:ext>
            </a:extLst>
          </p:cNvPr>
          <p:cNvSpPr>
            <a:spLocks noGrp="1"/>
          </p:cNvSpPr>
          <p:nvPr/>
        </p:nvSpPr>
        <p:spPr>
          <a:xfrm>
            <a:off x="9353550" y="344805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Zbudowany</a:t>
            </a:r>
          </a:p>
        </p:txBody>
      </p:sp>
      <p:sp>
        <p:nvSpPr>
          <p:cNvPr id="26" name="">
            <a:extLst>
              <a:ext uri="{FF2B5EF4-FFF2-40B4-BE49-F238E27FC236}">
                <a16:creationId id="{44D53916-94FB-478F-88F0-9643AE10366C}"/>
              </a:ext>
            </a:extLst>
          </p:cNvPr>
          <p:cNvSpPr>
            <a:spLocks noGrp="1"/>
          </p:cNvSpPr>
          <p:nvPr/>
        </p:nvSpPr>
        <p:spPr>
          <a:xfrm>
            <a:off x="7848600" y="413385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27" name="">
            <a:extLst>
              <a:ext uri="{FF2B5EF4-FFF2-40B4-BE49-F238E27FC236}">
                <a16:creationId id="{673B9FC1-3549-47EA-9110-E7D64BE89EA6}"/>
              </a:ext>
            </a:extLst>
          </p:cNvPr>
          <p:cNvSpPr>
            <a:spLocks noGrp="1"/>
          </p:cNvSpPr>
          <p:nvPr/>
        </p:nvSpPr>
        <p:spPr>
          <a:xfrm>
            <a:off x="8020050" y="422910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Odpowiadający</a:t>
            </a:r>
          </a:p>
        </p:txBody>
      </p:sp>
      <p:sp>
        <p:nvSpPr>
          <p:cNvPr id="28" name="">
            <a:extLst>
              <a:ext uri="{FF2B5EF4-FFF2-40B4-BE49-F238E27FC236}">
                <a16:creationId id="{C9C5DE61-B79A-4BEC-A09C-DEE65673EFB7}"/>
              </a:ext>
            </a:extLst>
          </p:cNvPr>
          <p:cNvSpPr>
            <a:spLocks noGrp="1"/>
          </p:cNvSpPr>
          <p:nvPr/>
        </p:nvSpPr>
        <p:spPr>
          <a:xfrm>
            <a:off x="9353550" y="422910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7C3AED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7C3AED"/>
                </a:solidFill>
                <a:latin typeface="Aptos"/>
                <a:ea typeface="Aptos"/>
                <a:cs typeface="Aptos"/>
              </a:rPr>
              <a:t>Odprawa</a:t>
            </a:r>
          </a:p>
        </p:txBody>
      </p:sp>
      <p:sp>
        <p:nvSpPr>
          <p:cNvPr id="29" name="">
            <a:extLst>
              <a:ext uri="{FF2B5EF4-FFF2-40B4-BE49-F238E27FC236}">
                <a16:creationId id="{7E97A92D-F18E-44D8-91B6-F6FA6878B216}"/>
              </a:ext>
            </a:extLst>
          </p:cNvPr>
          <p:cNvSpPr>
            <a:spLocks noGrp="1"/>
          </p:cNvSpPr>
          <p:nvPr/>
        </p:nvSpPr>
        <p:spPr>
          <a:xfrm>
            <a:off x="8058150" y="4857750"/>
            <a:ext cx="226695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F97316"/>
            </a:solidFill>
            <a:prstDash val="solid"/>
          </a:ln>
        </p:spPr>
      </p:sp>
      <p:sp>
        <p:nvSpPr>
          <p:cNvPr id="30" name="">
            <a:extLst>
              <a:ext uri="{FF2B5EF4-FFF2-40B4-BE49-F238E27FC236}">
                <a16:creationId id="{C7F45BBE-A713-43F2-9639-1ED725A8A65D}"/>
              </a:ext>
            </a:extLst>
          </p:cNvPr>
          <p:cNvSpPr>
            <a:spLocks noGrp="1"/>
          </p:cNvSpPr>
          <p:nvPr/>
        </p:nvSpPr>
        <p:spPr>
          <a:xfrm>
            <a:off x="8172450" y="4933950"/>
            <a:ext cx="2038350" cy="12382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60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60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Pakiet działań IT gotowy</a:t>
            </a:r>
          </a:p>
        </p:txBody>
      </p:sp>
      <p:sp>
        <p:nvSpPr>
          <p:cNvPr id="31" name="">
            <a:extLst>
              <a:ext uri="{FF2B5EF4-FFF2-40B4-BE49-F238E27FC236}">
                <a16:creationId id="{B224B211-1A8C-4024-920C-BF1C157D03FA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2" name="">
            <a:extLst>
              <a:ext uri="{FF2B5EF4-FFF2-40B4-BE49-F238E27FC236}">
                <a16:creationId id="{C99D77F4-A8D6-446E-A26C-ECD8EF7586E9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Automatyzacja IT | ActiveMotion.ai</a:t>
            </a:r>
          </a:p>
        </p:txBody>
      </p:sp>
      <p:sp>
        <p:nvSpPr>
          <p:cNvPr id="33" name="">
            <a:extLst>
              <a:ext uri="{FF2B5EF4-FFF2-40B4-BE49-F238E27FC236}">
                <a16:creationId id="{C14E4079-901F-4AD0-B055-E9CAD4FD376A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</p:spTree>
    <p:extLst>
      <p:ext uri="{BB962C8B-B14F-4D97-AF65-F5344CB8AC3E}">
        <p14:creationId val="747821479"/>
      </p:ext>
    </p:extLst>
  </p:cSld>
</p:sld>
</file>

<file path=ppt/slides/slide2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3E5F187E-1505-4AC6-8386-C673E949D29D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B5D06477-CE0C-428A-BF59-1906956E859A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FB988183-F27C-4C41-A9F7-94D4898FE5A1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90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MODEL PRZEPŁYWU PRACY</a:t>
            </a:r>
          </a:p>
        </p:txBody>
      </p:sp>
      <p:sp>
        <p:nvSpPr>
          <p:cNvPr id="4" name="">
            <a:extLst>
              <a:ext uri="{FF2B5EF4-FFF2-40B4-BE49-F238E27FC236}">
                <a16:creationId id="{ADCF90E0-1A43-48B2-A4AA-138B20BB3BEF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8572500" cy="990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Czysta pętla IT oddziela bezpieczną automatyzację od pracy wymagającej oceny.</a:t>
            </a:r>
          </a:p>
        </p:txBody>
      </p:sp>
      <p:sp>
        <p:nvSpPr>
          <p:cNvPr id="5" name="">
            <a:extLst>
              <a:ext uri="{FF2B5EF4-FFF2-40B4-BE49-F238E27FC236}">
                <a16:creationId id="{DAD02F50-5EC1-4E94-BA61-40525E684525}"/>
              </a:ext>
            </a:extLst>
          </p:cNvPr>
          <p:cNvSpPr>
            <a:spLocks noGrp="1"/>
          </p:cNvSpPr>
          <p:nvPr/>
        </p:nvSpPr>
        <p:spPr>
          <a:xfrm>
            <a:off x="7429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0F8DCACA-CB6B-478E-BA43-1499EFA2BB8C}"/>
              </a:ext>
            </a:extLst>
          </p:cNvPr>
          <p:cNvSpPr>
            <a:spLocks noGrp="1"/>
          </p:cNvSpPr>
          <p:nvPr/>
        </p:nvSpPr>
        <p:spPr>
          <a:xfrm>
            <a:off x="742950" y="2647950"/>
            <a:ext cx="2190750" cy="7620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a16:creationId id="{F1A9621B-56BE-4DEE-9C4D-AC45E022B1E1}"/>
              </a:ext>
            </a:extLst>
          </p:cNvPr>
          <p:cNvSpPr>
            <a:spLocks noGrp="1"/>
          </p:cNvSpPr>
          <p:nvPr/>
        </p:nvSpPr>
        <p:spPr>
          <a:xfrm>
            <a:off x="9144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8" name="">
            <a:extLst>
              <a:ext uri="{FF2B5EF4-FFF2-40B4-BE49-F238E27FC236}">
                <a16:creationId id="{33B06D48-7C2B-4B3B-9E9C-CB2882573B93}"/>
              </a:ext>
            </a:extLst>
          </p:cNvPr>
          <p:cNvSpPr>
            <a:spLocks noGrp="1"/>
          </p:cNvSpPr>
          <p:nvPr/>
        </p:nvSpPr>
        <p:spPr>
          <a:xfrm>
            <a:off x="14097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Wykryj</a:t>
            </a:r>
          </a:p>
        </p:txBody>
      </p:sp>
      <p:sp>
        <p:nvSpPr>
          <p:cNvPr id="9" name="">
            <a:extLst>
              <a:ext uri="{FF2B5EF4-FFF2-40B4-BE49-F238E27FC236}">
                <a16:creationId id="{62CD1BE0-69B8-4025-8E00-8CE322ECF82D}"/>
              </a:ext>
            </a:extLst>
          </p:cNvPr>
          <p:cNvSpPr>
            <a:spLocks noGrp="1"/>
          </p:cNvSpPr>
          <p:nvPr/>
        </p:nvSpPr>
        <p:spPr>
          <a:xfrm>
            <a:off x="9334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Alarmy i objawy są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skorelowane w ramach monitorowania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narzędzia.</a:t>
            </a:r>
          </a:p>
        </p:txBody>
      </p:sp>
      <p:sp>
        <p:nvSpPr>
          <p:cNvPr id="10" name="">
            <a:extLst>
              <a:ext uri="{FF2B5EF4-FFF2-40B4-BE49-F238E27FC236}">
                <a16:creationId id="{6895C2CB-25FA-49E0-B4D4-D6E7D30D566C}"/>
              </a:ext>
            </a:extLst>
          </p:cNvPr>
          <p:cNvSpPr>
            <a:spLocks noGrp="1"/>
          </p:cNvSpPr>
          <p:nvPr/>
        </p:nvSpPr>
        <p:spPr>
          <a:xfrm>
            <a:off x="2952750" y="3467100"/>
            <a:ext cx="552450" cy="1905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1" name="">
            <a:extLst>
              <a:ext uri="{FF2B5EF4-FFF2-40B4-BE49-F238E27FC236}">
                <a16:creationId id="{72966703-84DE-41BA-AAE8-363BAE0BC009}"/>
              </a:ext>
            </a:extLst>
          </p:cNvPr>
          <p:cNvSpPr>
            <a:spLocks noGrp="1"/>
          </p:cNvSpPr>
          <p:nvPr/>
        </p:nvSpPr>
        <p:spPr>
          <a:xfrm>
            <a:off x="3390900" y="3409950"/>
            <a:ext cx="114300" cy="114300"/>
          </a:xfrm>
          <a:prstGeom prst="triangle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D31069C5-90F8-40D2-966B-CA21C47E6609}"/>
              </a:ext>
            </a:extLst>
          </p:cNvPr>
          <p:cNvSpPr>
            <a:spLocks noGrp="1"/>
          </p:cNvSpPr>
          <p:nvPr/>
        </p:nvSpPr>
        <p:spPr>
          <a:xfrm>
            <a:off x="35242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3" name="">
            <a:extLst>
              <a:ext uri="{FF2B5EF4-FFF2-40B4-BE49-F238E27FC236}">
                <a16:creationId id="{D211961C-0051-4E26-85AF-2DD83721C636}"/>
              </a:ext>
            </a:extLst>
          </p:cNvPr>
          <p:cNvSpPr>
            <a:spLocks noGrp="1"/>
          </p:cNvSpPr>
          <p:nvPr/>
        </p:nvSpPr>
        <p:spPr>
          <a:xfrm>
            <a:off x="3524250" y="2647950"/>
            <a:ext cx="2190750" cy="7620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4" name="">
            <a:extLst>
              <a:ext uri="{FF2B5EF4-FFF2-40B4-BE49-F238E27FC236}">
                <a16:creationId id="{52578F9E-ECCD-4BB6-9BAD-696CD91BF66C}"/>
              </a:ext>
            </a:extLst>
          </p:cNvPr>
          <p:cNvSpPr>
            <a:spLocks noGrp="1"/>
          </p:cNvSpPr>
          <p:nvPr/>
        </p:nvSpPr>
        <p:spPr>
          <a:xfrm>
            <a:off x="36957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5" name="">
            <a:extLst>
              <a:ext uri="{FF2B5EF4-FFF2-40B4-BE49-F238E27FC236}">
                <a16:creationId id="{607309B2-0D36-4437-ADF3-2A825F13E7F5}"/>
              </a:ext>
            </a:extLst>
          </p:cNvPr>
          <p:cNvSpPr>
            <a:spLocks noGrp="1"/>
          </p:cNvSpPr>
          <p:nvPr/>
        </p:nvSpPr>
        <p:spPr>
          <a:xfrm>
            <a:off x="41910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Oceń</a:t>
            </a:r>
          </a:p>
        </p:txBody>
      </p:sp>
      <p:sp>
        <p:nvSpPr>
          <p:cNvPr id="16" name="">
            <a:extLst>
              <a:ext uri="{FF2B5EF4-FFF2-40B4-BE49-F238E27FC236}">
                <a16:creationId id="{4E25B2E3-1543-4413-96D5-9357D96BADDA}"/>
              </a:ext>
            </a:extLst>
          </p:cNvPr>
          <p:cNvSpPr>
            <a:spLocks noGrp="1"/>
          </p:cNvSpPr>
          <p:nvPr/>
        </p:nvSpPr>
        <p:spPr>
          <a:xfrm>
            <a:off x="37147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Wpływ, dotknięte usługi,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właściciele i zależności są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zidentyfikowane.</a:t>
            </a:r>
          </a:p>
        </p:txBody>
      </p:sp>
      <p:sp>
        <p:nvSpPr>
          <p:cNvPr id="17" name="">
            <a:extLst>
              <a:ext uri="{FF2B5EF4-FFF2-40B4-BE49-F238E27FC236}">
                <a16:creationId id="{512B99A1-E41B-4201-A3A2-5F6BB2B05C90}"/>
              </a:ext>
            </a:extLst>
          </p:cNvPr>
          <p:cNvSpPr>
            <a:spLocks noGrp="1"/>
          </p:cNvSpPr>
          <p:nvPr/>
        </p:nvSpPr>
        <p:spPr>
          <a:xfrm>
            <a:off x="5734050" y="3467100"/>
            <a:ext cx="552450" cy="190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F40D5B46-A82D-4C36-8B64-BB23D1EA9FA6}"/>
              </a:ext>
            </a:extLst>
          </p:cNvPr>
          <p:cNvSpPr>
            <a:spLocks noGrp="1"/>
          </p:cNvSpPr>
          <p:nvPr/>
        </p:nvSpPr>
        <p:spPr>
          <a:xfrm>
            <a:off x="6172200" y="3409950"/>
            <a:ext cx="114300" cy="114300"/>
          </a:xfrm>
          <a:prstGeom prst="triangle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a16:creationId id="{64A9524A-5166-4566-BA2A-730C5436713E}"/>
              </a:ext>
            </a:extLst>
          </p:cNvPr>
          <p:cNvSpPr>
            <a:spLocks noGrp="1"/>
          </p:cNvSpPr>
          <p:nvPr/>
        </p:nvSpPr>
        <p:spPr>
          <a:xfrm>
            <a:off x="63055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0" name="">
            <a:extLst>
              <a:ext uri="{FF2B5EF4-FFF2-40B4-BE49-F238E27FC236}">
                <a16:creationId id="{79CCE8FD-7FE6-4A76-A0EA-EF867B3A9125}"/>
              </a:ext>
            </a:extLst>
          </p:cNvPr>
          <p:cNvSpPr>
            <a:spLocks noGrp="1"/>
          </p:cNvSpPr>
          <p:nvPr/>
        </p:nvSpPr>
        <p:spPr>
          <a:xfrm>
            <a:off x="6305550" y="2647950"/>
            <a:ext cx="2190750" cy="7620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1" name="">
            <a:extLst>
              <a:ext uri="{FF2B5EF4-FFF2-40B4-BE49-F238E27FC236}">
                <a16:creationId id="{4150B314-259F-4A90-B8B1-D5E20FBB1D77}"/>
              </a:ext>
            </a:extLst>
          </p:cNvPr>
          <p:cNvSpPr>
            <a:spLocks noGrp="1"/>
          </p:cNvSpPr>
          <p:nvPr/>
        </p:nvSpPr>
        <p:spPr>
          <a:xfrm>
            <a:off x="64770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22" name="">
            <a:extLst>
              <a:ext uri="{FF2B5EF4-FFF2-40B4-BE49-F238E27FC236}">
                <a16:creationId id="{23EE975D-903B-41C8-BCA0-C103837C60C6}"/>
              </a:ext>
            </a:extLst>
          </p:cNvPr>
          <p:cNvSpPr>
            <a:spLocks noGrp="1"/>
          </p:cNvSpPr>
          <p:nvPr/>
        </p:nvSpPr>
        <p:spPr>
          <a:xfrm>
            <a:off x="69723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Współrzędna</a:t>
            </a:r>
          </a:p>
        </p:txBody>
      </p:sp>
      <p:sp>
        <p:nvSpPr>
          <p:cNvPr id="23" name="">
            <a:extLst>
              <a:ext uri="{FF2B5EF4-FFF2-40B4-BE49-F238E27FC236}">
                <a16:creationId id="{CABD57D9-8AC4-41C3-88B6-2D6DCDA635BC}"/>
              </a:ext>
            </a:extLst>
          </p:cNvPr>
          <p:cNvSpPr>
            <a:spLocks noGrp="1"/>
          </p:cNvSpPr>
          <p:nvPr/>
        </p:nvSpPr>
        <p:spPr>
          <a:xfrm>
            <a:off x="64960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Elementy Runbook, komunikaty, zadania i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służby ratownicze są zorganizowane.</a:t>
            </a:r>
          </a:p>
        </p:txBody>
      </p:sp>
      <p:sp>
        <p:nvSpPr>
          <p:cNvPr id="24" name="">
            <a:extLst>
              <a:ext uri="{FF2B5EF4-FFF2-40B4-BE49-F238E27FC236}">
                <a16:creationId id="{ED0A5D18-B36F-403C-A34B-31740F98EE08}"/>
              </a:ext>
            </a:extLst>
          </p:cNvPr>
          <p:cNvSpPr>
            <a:spLocks noGrp="1"/>
          </p:cNvSpPr>
          <p:nvPr/>
        </p:nvSpPr>
        <p:spPr>
          <a:xfrm>
            <a:off x="8515350" y="3467100"/>
            <a:ext cx="552450" cy="1905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80C9C9B2-F022-413B-920C-20F3258EBFD5}"/>
              </a:ext>
            </a:extLst>
          </p:cNvPr>
          <p:cNvSpPr>
            <a:spLocks noGrp="1"/>
          </p:cNvSpPr>
          <p:nvPr/>
        </p:nvSpPr>
        <p:spPr>
          <a:xfrm>
            <a:off x="8953500" y="3409950"/>
            <a:ext cx="114300" cy="114300"/>
          </a:xfrm>
          <a:prstGeom prst="triangle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6" name="">
            <a:extLst>
              <a:ext uri="{FF2B5EF4-FFF2-40B4-BE49-F238E27FC236}">
                <a16:creationId id="{0BF4CA75-56CE-4075-8518-EF44B48E812A}"/>
              </a:ext>
            </a:extLst>
          </p:cNvPr>
          <p:cNvSpPr>
            <a:spLocks noGrp="1"/>
          </p:cNvSpPr>
          <p:nvPr/>
        </p:nvSpPr>
        <p:spPr>
          <a:xfrm>
            <a:off x="90868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7" name="">
            <a:extLst>
              <a:ext uri="{FF2B5EF4-FFF2-40B4-BE49-F238E27FC236}">
                <a16:creationId id="{98597C00-B792-44E0-8857-35A932451769}"/>
              </a:ext>
            </a:extLst>
          </p:cNvPr>
          <p:cNvSpPr>
            <a:spLocks noGrp="1"/>
          </p:cNvSpPr>
          <p:nvPr/>
        </p:nvSpPr>
        <p:spPr>
          <a:xfrm>
            <a:off x="9086850" y="2647950"/>
            <a:ext cx="2190750" cy="76200"/>
          </a:xfrm>
          <a:prstGeom prst="rect">
            <a:avLst/>
          </a:prstGeom>
          <a:solidFill>
            <a:srgbClr val="7C3AED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8" name="">
            <a:extLst>
              <a:ext uri="{FF2B5EF4-FFF2-40B4-BE49-F238E27FC236}">
                <a16:creationId id="{86E083FC-3422-4975-A354-25FBCA9A8E46}"/>
              </a:ext>
            </a:extLst>
          </p:cNvPr>
          <p:cNvSpPr>
            <a:spLocks noGrp="1"/>
          </p:cNvSpPr>
          <p:nvPr/>
        </p:nvSpPr>
        <p:spPr>
          <a:xfrm>
            <a:off x="92583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  <p:sp>
        <p:nvSpPr>
          <p:cNvPr id="29" name="">
            <a:extLst>
              <a:ext uri="{FF2B5EF4-FFF2-40B4-BE49-F238E27FC236}">
                <a16:creationId id="{C39D29D9-23A3-4212-8809-99585AA17274}"/>
              </a:ext>
            </a:extLst>
          </p:cNvPr>
          <p:cNvSpPr>
            <a:spLocks noGrp="1"/>
          </p:cNvSpPr>
          <p:nvPr/>
        </p:nvSpPr>
        <p:spPr>
          <a:xfrm>
            <a:off x="97536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Wyzdrowiej</a:t>
            </a:r>
          </a:p>
        </p:txBody>
      </p:sp>
      <p:sp>
        <p:nvSpPr>
          <p:cNvPr id="30" name="">
            <a:extLst>
              <a:ext uri="{FF2B5EF4-FFF2-40B4-BE49-F238E27FC236}">
                <a16:creationId id="{5AAF9780-21A7-4806-A2EB-2DEA5F895E5A}"/>
              </a:ext>
            </a:extLst>
          </p:cNvPr>
          <p:cNvSpPr>
            <a:spLocks noGrp="1"/>
          </p:cNvSpPr>
          <p:nvPr/>
        </p:nvSpPr>
        <p:spPr>
          <a:xfrm>
            <a:off x="92773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Akcje są śledzone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rozwiązanie i po incydencie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nauka.</a:t>
            </a:r>
          </a:p>
        </p:txBody>
      </p:sp>
      <p:sp>
        <p:nvSpPr>
          <p:cNvPr id="31" name="">
            <a:extLst>
              <a:ext uri="{FF2B5EF4-FFF2-40B4-BE49-F238E27FC236}">
                <a16:creationId id="{0F16184D-24DE-413D-93EB-F13FC22603A4}"/>
              </a:ext>
            </a:extLst>
          </p:cNvPr>
          <p:cNvSpPr>
            <a:spLocks noGrp="1"/>
          </p:cNvSpPr>
          <p:nvPr/>
        </p:nvSpPr>
        <p:spPr>
          <a:xfrm>
            <a:off x="1676400" y="4991100"/>
            <a:ext cx="8858250" cy="4000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15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15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Wynikiem jest zweryfikowany pakiet działań IT zawierający właściciela, dowody i kolejny krok.</a:t>
            </a:r>
          </a:p>
        </p:txBody>
      </p:sp>
      <p:sp>
        <p:nvSpPr>
          <p:cNvPr id="32" name="">
            <a:extLst>
              <a:ext uri="{FF2B5EF4-FFF2-40B4-BE49-F238E27FC236}">
                <a16:creationId id="{42FC9B54-842A-48BD-A542-8A2CEB87EED2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3" name="">
            <a:extLst>
              <a:ext uri="{FF2B5EF4-FFF2-40B4-BE49-F238E27FC236}">
                <a16:creationId id="{AA079FAB-4312-4133-8DD2-BFFDD6DD2AD6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Automatyzacja IT | ActiveMotion.ai</a:t>
            </a:r>
          </a:p>
        </p:txBody>
      </p:sp>
      <p:sp>
        <p:nvSpPr>
          <p:cNvPr id="34" name="">
            <a:extLst>
              <a:ext uri="{FF2B5EF4-FFF2-40B4-BE49-F238E27FC236}">
                <a16:creationId id="{9A805751-9FC1-40C0-8A8F-741E1907A821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</p:spTree>
    <p:extLst>
      <p:ext uri="{BB962C8B-B14F-4D97-AF65-F5344CB8AC3E}">
        <p14:creationId val="1327614055"/>
      </p:ext>
    </p:extLst>
  </p:cSld>
</p:sld>
</file>

<file path=ppt/slides/slide3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1ED5412E-9D00-40BB-81DC-68BE7EF3F4EF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87179009-59A4-4D71-936E-DC67FE5E4504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F6D205ED-0783-4319-89B5-F26BBBB4A355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90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MAPA DOWODÓW</a:t>
            </a:r>
          </a:p>
        </p:txBody>
      </p:sp>
      <p:sp>
        <p:nvSpPr>
          <p:cNvPr id="4" name="">
            <a:extLst>
              <a:ext uri="{FF2B5EF4-FFF2-40B4-BE49-F238E27FC236}">
                <a16:creationId id="{1FA6F01E-AE0A-4543-8DE5-0B5F34BF26BB}"/>
              </a:ext>
            </a:extLst>
          </p:cNvPr>
          <p:cNvSpPr>
            <a:spLocks noGrp="1"/>
          </p:cNvSpPr>
          <p:nvPr/>
        </p:nvSpPr>
        <p:spPr>
          <a:xfrm>
            <a:off x="590550" y="857250"/>
            <a:ext cx="8096250" cy="952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Agenci monitorują dowody techniczne stojące za każdą decyzją IT.</a:t>
            </a:r>
          </a:p>
        </p:txBody>
      </p:sp>
      <p:sp>
        <p:nvSpPr>
          <p:cNvPr id="5" name="">
            <a:extLst>
              <a:ext uri="{FF2B5EF4-FFF2-40B4-BE49-F238E27FC236}">
                <a16:creationId id="{8B153EFA-E7F2-444E-8C4E-0E2E5EBC5054}"/>
              </a:ext>
            </a:extLst>
          </p:cNvPr>
          <p:cNvSpPr>
            <a:spLocks noGrp="1"/>
          </p:cNvSpPr>
          <p:nvPr/>
        </p:nvSpPr>
        <p:spPr>
          <a:xfrm>
            <a:off x="876300" y="2133600"/>
            <a:ext cx="1524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Sygnał</a:t>
            </a:r>
          </a:p>
        </p:txBody>
      </p:sp>
      <p:sp>
        <p:nvSpPr>
          <p:cNvPr id="6" name="">
            <a:extLst>
              <a:ext uri="{FF2B5EF4-FFF2-40B4-BE49-F238E27FC236}">
                <a16:creationId id="{2CAED5F7-03CF-4656-81DC-601033B4184B}"/>
              </a:ext>
            </a:extLst>
          </p:cNvPr>
          <p:cNvSpPr>
            <a:spLocks noGrp="1"/>
          </p:cNvSpPr>
          <p:nvPr/>
        </p:nvSpPr>
        <p:spPr>
          <a:xfrm>
            <a:off x="3257550" y="2133600"/>
            <a:ext cx="2952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Dowody monitorowane</a:t>
            </a:r>
          </a:p>
        </p:txBody>
      </p:sp>
      <p:sp>
        <p:nvSpPr>
          <p:cNvPr id="7" name="">
            <a:extLst>
              <a:ext uri="{FF2B5EF4-FFF2-40B4-BE49-F238E27FC236}">
                <a16:creationId id="{D25C24D2-4467-4A6D-A3EF-869C58EE653D}"/>
              </a:ext>
            </a:extLst>
          </p:cNvPr>
          <p:cNvSpPr>
            <a:spLocks noGrp="1"/>
          </p:cNvSpPr>
          <p:nvPr/>
        </p:nvSpPr>
        <p:spPr>
          <a:xfrm>
            <a:off x="7639050" y="2133600"/>
            <a:ext cx="2667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Pytanie decyzyjne</a:t>
            </a:r>
          </a:p>
        </p:txBody>
      </p:sp>
      <p:sp>
        <p:nvSpPr>
          <p:cNvPr id="8" name="">
            <a:extLst>
              <a:ext uri="{FF2B5EF4-FFF2-40B4-BE49-F238E27FC236}">
                <a16:creationId id="{69A21469-3363-4877-89B7-CFC85DAEAAD8}"/>
              </a:ext>
            </a:extLst>
          </p:cNvPr>
          <p:cNvSpPr>
            <a:spLocks noGrp="1"/>
          </p:cNvSpPr>
          <p:nvPr/>
        </p:nvSpPr>
        <p:spPr>
          <a:xfrm>
            <a:off x="819150" y="232410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9" name="">
            <a:extLst>
              <a:ext uri="{FF2B5EF4-FFF2-40B4-BE49-F238E27FC236}">
                <a16:creationId id="{EA02136E-7EDF-4C11-B421-E2BD142C0404}"/>
              </a:ext>
            </a:extLst>
          </p:cNvPr>
          <p:cNvSpPr>
            <a:spLocks noGrp="1"/>
          </p:cNvSpPr>
          <p:nvPr/>
        </p:nvSpPr>
        <p:spPr>
          <a:xfrm>
            <a:off x="876300" y="247650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Alarm</a:t>
            </a:r>
          </a:p>
        </p:txBody>
      </p:sp>
      <p:sp>
        <p:nvSpPr>
          <p:cNvPr id="10" name="">
            <a:extLst>
              <a:ext uri="{FF2B5EF4-FFF2-40B4-BE49-F238E27FC236}">
                <a16:creationId id="{64FA3F96-4A6D-4CC5-82B4-47708DF17343}"/>
              </a:ext>
            </a:extLst>
          </p:cNvPr>
          <p:cNvSpPr>
            <a:spLocks noGrp="1"/>
          </p:cNvSpPr>
          <p:nvPr/>
        </p:nvSpPr>
        <p:spPr>
          <a:xfrm>
            <a:off x="3257550" y="247650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metryka, log, śledzenie, usługa, ważność</a:t>
            </a:r>
          </a:p>
        </p:txBody>
      </p:sp>
      <p:sp>
        <p:nvSpPr>
          <p:cNvPr id="11" name="">
            <a:extLst>
              <a:ext uri="{FF2B5EF4-FFF2-40B4-BE49-F238E27FC236}">
                <a16:creationId id="{D87CBACA-3E3E-4362-9793-766E25B8A060}"/>
              </a:ext>
            </a:extLst>
          </p:cNvPr>
          <p:cNvSpPr>
            <a:spLocks noGrp="1"/>
          </p:cNvSpPr>
          <p:nvPr/>
        </p:nvSpPr>
        <p:spPr>
          <a:xfrm>
            <a:off x="7620000" y="2419350"/>
            <a:ext cx="2857500" cy="3238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1DB124EC-8A50-4414-8BF5-B86C16B29501}"/>
              </a:ext>
            </a:extLst>
          </p:cNvPr>
          <p:cNvSpPr>
            <a:spLocks noGrp="1"/>
          </p:cNvSpPr>
          <p:nvPr/>
        </p:nvSpPr>
        <p:spPr>
          <a:xfrm>
            <a:off x="7810500" y="251460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Co się zmieniło?</a:t>
            </a:r>
          </a:p>
        </p:txBody>
      </p:sp>
      <p:sp>
        <p:nvSpPr>
          <p:cNvPr id="13" name="">
            <a:extLst>
              <a:ext uri="{FF2B5EF4-FFF2-40B4-BE49-F238E27FC236}">
                <a16:creationId id="{519CD593-A36D-43A6-A40F-540DAE5D19C8}"/>
              </a:ext>
            </a:extLst>
          </p:cNvPr>
          <p:cNvSpPr>
            <a:spLocks noGrp="1"/>
          </p:cNvSpPr>
          <p:nvPr/>
        </p:nvSpPr>
        <p:spPr>
          <a:xfrm>
            <a:off x="819150" y="295275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4" name="">
            <a:extLst>
              <a:ext uri="{FF2B5EF4-FFF2-40B4-BE49-F238E27FC236}">
                <a16:creationId id="{4EC323A4-EEDE-4F16-B47B-B9A0FD19D74A}"/>
              </a:ext>
            </a:extLst>
          </p:cNvPr>
          <p:cNvSpPr>
            <a:spLocks noGrp="1"/>
          </p:cNvSpPr>
          <p:nvPr/>
        </p:nvSpPr>
        <p:spPr>
          <a:xfrm>
            <a:off x="876300" y="310515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Uderzenie</a:t>
            </a:r>
          </a:p>
        </p:txBody>
      </p:sp>
      <p:sp>
        <p:nvSpPr>
          <p:cNvPr id="15" name="">
            <a:extLst>
              <a:ext uri="{FF2B5EF4-FFF2-40B4-BE49-F238E27FC236}">
                <a16:creationId id="{32AD1B03-B14D-409C-B7C1-5F13CE3E377C}"/>
              </a:ext>
            </a:extLst>
          </p:cNvPr>
          <p:cNvSpPr>
            <a:spLocks noGrp="1"/>
          </p:cNvSpPr>
          <p:nvPr/>
        </p:nvSpPr>
        <p:spPr>
          <a:xfrm>
            <a:off x="3257550" y="310515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klienci, systemy, SLA, przychody, region</a:t>
            </a:r>
          </a:p>
        </p:txBody>
      </p:sp>
      <p:sp>
        <p:nvSpPr>
          <p:cNvPr id="16" name="">
            <a:extLst>
              <a:ext uri="{FF2B5EF4-FFF2-40B4-BE49-F238E27FC236}">
                <a16:creationId id="{B537D8BF-08A6-4ECE-ADB3-AE0330D8F57F}"/>
              </a:ext>
            </a:extLst>
          </p:cNvPr>
          <p:cNvSpPr>
            <a:spLocks noGrp="1"/>
          </p:cNvSpPr>
          <p:nvPr/>
        </p:nvSpPr>
        <p:spPr>
          <a:xfrm>
            <a:off x="7620000" y="3048000"/>
            <a:ext cx="2857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7" name="">
            <a:extLst>
              <a:ext uri="{FF2B5EF4-FFF2-40B4-BE49-F238E27FC236}">
                <a16:creationId id="{71FCDC04-1105-4945-BE1B-3A0BD6F85F96}"/>
              </a:ext>
            </a:extLst>
          </p:cNvPr>
          <p:cNvSpPr>
            <a:spLocks noGrp="1"/>
          </p:cNvSpPr>
          <p:nvPr/>
        </p:nvSpPr>
        <p:spPr>
          <a:xfrm>
            <a:off x="7810500" y="314325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Jak źle jest?</a:t>
            </a:r>
          </a:p>
        </p:txBody>
      </p:sp>
      <p:sp>
        <p:nvSpPr>
          <p:cNvPr id="18" name="">
            <a:extLst>
              <a:ext uri="{FF2B5EF4-FFF2-40B4-BE49-F238E27FC236}">
                <a16:creationId id="{29FC708D-FF7B-40A4-BD58-9FAC323BC599}"/>
              </a:ext>
            </a:extLst>
          </p:cNvPr>
          <p:cNvSpPr>
            <a:spLocks noGrp="1"/>
          </p:cNvSpPr>
          <p:nvPr/>
        </p:nvSpPr>
        <p:spPr>
          <a:xfrm>
            <a:off x="819150" y="358140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a16:creationId id="{38517098-1D41-4E2F-BA54-E807E49BC3A3}"/>
              </a:ext>
            </a:extLst>
          </p:cNvPr>
          <p:cNvSpPr>
            <a:spLocks noGrp="1"/>
          </p:cNvSpPr>
          <p:nvPr/>
        </p:nvSpPr>
        <p:spPr>
          <a:xfrm>
            <a:off x="876300" y="373380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Kontekst</a:t>
            </a:r>
          </a:p>
        </p:txBody>
      </p:sp>
      <p:sp>
        <p:nvSpPr>
          <p:cNvPr id="20" name="">
            <a:extLst>
              <a:ext uri="{FF2B5EF4-FFF2-40B4-BE49-F238E27FC236}">
                <a16:creationId id="{FDD72C05-A271-4529-B65F-500BC6F571F6}"/>
              </a:ext>
            </a:extLst>
          </p:cNvPr>
          <p:cNvSpPr>
            <a:spLocks noGrp="1"/>
          </p:cNvSpPr>
          <p:nvPr/>
        </p:nvSpPr>
        <p:spPr>
          <a:xfrm>
            <a:off x="3257550" y="373380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wdrożenia, incydenty, zależności, właściciele</a:t>
            </a:r>
          </a:p>
        </p:txBody>
      </p:sp>
      <p:sp>
        <p:nvSpPr>
          <p:cNvPr id="21" name="">
            <a:extLst>
              <a:ext uri="{FF2B5EF4-FFF2-40B4-BE49-F238E27FC236}">
                <a16:creationId id="{AEC34F71-B691-45FB-A3C9-320DB9D45FF6}"/>
              </a:ext>
            </a:extLst>
          </p:cNvPr>
          <p:cNvSpPr>
            <a:spLocks noGrp="1"/>
          </p:cNvSpPr>
          <p:nvPr/>
        </p:nvSpPr>
        <p:spPr>
          <a:xfrm>
            <a:off x="7620000" y="3676650"/>
            <a:ext cx="2857500" cy="3238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2" name="">
            <a:extLst>
              <a:ext uri="{FF2B5EF4-FFF2-40B4-BE49-F238E27FC236}">
                <a16:creationId id="{229AA6B5-C7DE-4948-9BB3-211E00182A96}"/>
              </a:ext>
            </a:extLst>
          </p:cNvPr>
          <p:cNvSpPr>
            <a:spLocks noGrp="1"/>
          </p:cNvSpPr>
          <p:nvPr/>
        </p:nvSpPr>
        <p:spPr>
          <a:xfrm>
            <a:off x="7810500" y="377190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Co mogłoby to wyjaśnić?</a:t>
            </a:r>
          </a:p>
        </p:txBody>
      </p:sp>
      <p:sp>
        <p:nvSpPr>
          <p:cNvPr id="23" name="">
            <a:extLst>
              <a:ext uri="{FF2B5EF4-FFF2-40B4-BE49-F238E27FC236}">
                <a16:creationId id="{A07C0293-0279-4159-A9C8-1D73613AA2E6}"/>
              </a:ext>
            </a:extLst>
          </p:cNvPr>
          <p:cNvSpPr>
            <a:spLocks noGrp="1"/>
          </p:cNvSpPr>
          <p:nvPr/>
        </p:nvSpPr>
        <p:spPr>
          <a:xfrm>
            <a:off x="819150" y="421005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4" name="">
            <a:extLst>
              <a:ext uri="{FF2B5EF4-FFF2-40B4-BE49-F238E27FC236}">
                <a16:creationId id="{282FB27D-CE32-4740-BBD5-C546EEA393EA}"/>
              </a:ext>
            </a:extLst>
          </p:cNvPr>
          <p:cNvSpPr>
            <a:spLocks noGrp="1"/>
          </p:cNvSpPr>
          <p:nvPr/>
        </p:nvSpPr>
        <p:spPr>
          <a:xfrm>
            <a:off x="876300" y="436245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Odpowiedź</a:t>
            </a:r>
          </a:p>
        </p:txBody>
      </p:sp>
      <p:sp>
        <p:nvSpPr>
          <p:cNvPr id="25" name="">
            <a:extLst>
              <a:ext uri="{FF2B5EF4-FFF2-40B4-BE49-F238E27FC236}">
                <a16:creationId id="{3C8EBD39-B1CA-4685-9F18-ECDD6CFB09B8}"/>
              </a:ext>
            </a:extLst>
          </p:cNvPr>
          <p:cNvSpPr>
            <a:spLocks noGrp="1"/>
          </p:cNvSpPr>
          <p:nvPr/>
        </p:nvSpPr>
        <p:spPr>
          <a:xfrm>
            <a:off x="3257550" y="436245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Runbook, zadania, komunikacja, pokój narad</a:t>
            </a:r>
          </a:p>
        </p:txBody>
      </p:sp>
      <p:sp>
        <p:nvSpPr>
          <p:cNvPr id="26" name="">
            <a:extLst>
              <a:ext uri="{FF2B5EF4-FFF2-40B4-BE49-F238E27FC236}">
                <a16:creationId id="{35D2335A-D9AE-4273-8ACB-727DA3769D62}"/>
              </a:ext>
            </a:extLst>
          </p:cNvPr>
          <p:cNvSpPr>
            <a:spLocks noGrp="1"/>
          </p:cNvSpPr>
          <p:nvPr/>
        </p:nvSpPr>
        <p:spPr>
          <a:xfrm>
            <a:off x="7620000" y="4305300"/>
            <a:ext cx="2857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7" name="">
            <a:extLst>
              <a:ext uri="{FF2B5EF4-FFF2-40B4-BE49-F238E27FC236}">
                <a16:creationId id="{74C3111C-CA5C-402A-8432-D3918045A31C}"/>
              </a:ext>
            </a:extLst>
          </p:cNvPr>
          <p:cNvSpPr>
            <a:spLocks noGrp="1"/>
          </p:cNvSpPr>
          <p:nvPr/>
        </p:nvSpPr>
        <p:spPr>
          <a:xfrm>
            <a:off x="7810500" y="440055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Kto musi działać?</a:t>
            </a:r>
          </a:p>
        </p:txBody>
      </p:sp>
      <p:sp>
        <p:nvSpPr>
          <p:cNvPr id="28" name="">
            <a:extLst>
              <a:ext uri="{FF2B5EF4-FFF2-40B4-BE49-F238E27FC236}">
                <a16:creationId id="{5D0C0E69-606A-48B7-9179-303FCF46EB1D}"/>
              </a:ext>
            </a:extLst>
          </p:cNvPr>
          <p:cNvSpPr>
            <a:spLocks noGrp="1"/>
          </p:cNvSpPr>
          <p:nvPr/>
        </p:nvSpPr>
        <p:spPr>
          <a:xfrm>
            <a:off x="819150" y="483870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9" name="">
            <a:extLst>
              <a:ext uri="{FF2B5EF4-FFF2-40B4-BE49-F238E27FC236}">
                <a16:creationId id="{3867BD77-8633-4A4F-8990-2693AABF35B0}"/>
              </a:ext>
            </a:extLst>
          </p:cNvPr>
          <p:cNvSpPr>
            <a:spLocks noGrp="1"/>
          </p:cNvSpPr>
          <p:nvPr/>
        </p:nvSpPr>
        <p:spPr>
          <a:xfrm>
            <a:off x="876300" y="499110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Odzyskiwanie</a:t>
            </a:r>
          </a:p>
        </p:txBody>
      </p:sp>
      <p:sp>
        <p:nvSpPr>
          <p:cNvPr id="30" name="">
            <a:extLst>
              <a:ext uri="{FF2B5EF4-FFF2-40B4-BE49-F238E27FC236}">
                <a16:creationId id="{226791AB-893F-42C4-9B11-756A6A338D84}"/>
              </a:ext>
            </a:extLst>
          </p:cNvPr>
          <p:cNvSpPr>
            <a:spLocks noGrp="1"/>
          </p:cNvSpPr>
          <p:nvPr/>
        </p:nvSpPr>
        <p:spPr>
          <a:xfrm>
            <a:off x="3257550" y="499110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naprawa, weryfikacja, oś czasu, sekcja zwłok</a:t>
            </a:r>
          </a:p>
        </p:txBody>
      </p:sp>
      <p:sp>
        <p:nvSpPr>
          <p:cNvPr id="31" name="">
            <a:extLst>
              <a:ext uri="{FF2B5EF4-FFF2-40B4-BE49-F238E27FC236}">
                <a16:creationId id="{A5F95287-FFFF-4131-98BA-4377744013B4}"/>
              </a:ext>
            </a:extLst>
          </p:cNvPr>
          <p:cNvSpPr>
            <a:spLocks noGrp="1"/>
          </p:cNvSpPr>
          <p:nvPr/>
        </p:nvSpPr>
        <p:spPr>
          <a:xfrm>
            <a:off x="7620000" y="4933950"/>
            <a:ext cx="2857500" cy="3238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32" name="">
            <a:extLst>
              <a:ext uri="{FF2B5EF4-FFF2-40B4-BE49-F238E27FC236}">
                <a16:creationId id="{1FA86417-4DA0-48C0-B560-C3CB9FEA6DB2}"/>
              </a:ext>
            </a:extLst>
          </p:cNvPr>
          <p:cNvSpPr>
            <a:spLocks noGrp="1"/>
          </p:cNvSpPr>
          <p:nvPr/>
        </p:nvSpPr>
        <p:spPr>
          <a:xfrm>
            <a:off x="7810500" y="502920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Czy jest stabilny?</a:t>
            </a:r>
          </a:p>
        </p:txBody>
      </p:sp>
      <p:sp>
        <p:nvSpPr>
          <p:cNvPr id="33" name="">
            <a:extLst>
              <a:ext uri="{FF2B5EF4-FFF2-40B4-BE49-F238E27FC236}">
                <a16:creationId id="{B9A39BCA-593F-4E48-8C1D-74A59B137C62}"/>
              </a:ext>
            </a:extLst>
          </p:cNvPr>
          <p:cNvSpPr>
            <a:spLocks noGrp="1"/>
          </p:cNvSpPr>
          <p:nvPr/>
        </p:nvSpPr>
        <p:spPr>
          <a:xfrm>
            <a:off x="10668000" y="2476500"/>
            <a:ext cx="171450" cy="28384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4" name="">
            <a:extLst>
              <a:ext uri="{FF2B5EF4-FFF2-40B4-BE49-F238E27FC236}">
                <a16:creationId id="{F4E3EC8F-33E5-4791-99D4-89FBA5F39E08}"/>
              </a:ext>
            </a:extLst>
          </p:cNvPr>
          <p:cNvSpPr>
            <a:spLocks noGrp="1"/>
          </p:cNvSpPr>
          <p:nvPr/>
        </p:nvSpPr>
        <p:spPr>
          <a:xfrm>
            <a:off x="10972800" y="3276600"/>
            <a:ext cx="323850" cy="11239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75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Filtrowane akcje</a:t>
            </a:r>
          </a:p>
        </p:txBody>
      </p:sp>
      <p:sp>
        <p:nvSpPr>
          <p:cNvPr id="35" name="">
            <a:extLst>
              <a:ext uri="{FF2B5EF4-FFF2-40B4-BE49-F238E27FC236}">
                <a16:creationId id="{3CD0473D-44A0-4E02-BE10-3B686A699056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6" name="">
            <a:extLst>
              <a:ext uri="{FF2B5EF4-FFF2-40B4-BE49-F238E27FC236}">
                <a16:creationId id="{2B19A59B-0432-4589-A369-9B3A1F48CAFA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Automatyzacja IT | ActiveMotion.ai</a:t>
            </a:r>
          </a:p>
        </p:txBody>
      </p:sp>
      <p:sp>
        <p:nvSpPr>
          <p:cNvPr id="37" name="">
            <a:extLst>
              <a:ext uri="{FF2B5EF4-FFF2-40B4-BE49-F238E27FC236}">
                <a16:creationId id="{234910CF-4D2E-4893-BF9C-7A40F5D777A3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</p:spTree>
    <p:extLst>
      <p:ext uri="{BB962C8B-B14F-4D97-AF65-F5344CB8AC3E}">
        <p14:creationId val="1693744141"/>
      </p:ext>
    </p:extLst>
  </p:cSld>
</p:sld>
</file>

<file path=ppt/slides/slide4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70207F6E-BF83-4C31-93AC-ADC30DBADD00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E52F4581-4D8C-465E-9508-F42E02C6F01D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41889139-DD3A-4A41-87E0-D3C5B0543136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90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ŚCIEŻKA ZARZĄDZANIA</a:t>
            </a:r>
          </a:p>
        </p:txBody>
      </p:sp>
      <p:sp>
        <p:nvSpPr>
          <p:cNvPr id="4" name="">
            <a:extLst>
              <a:ext uri="{FF2B5EF4-FFF2-40B4-BE49-F238E27FC236}">
                <a16:creationId id="{AE5363E6-31F0-489D-AE7C-3448BC3332C5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8572500" cy="933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Ryzyko i pewność określają, czy praca zostanie rozwiązana, przydzielona czy eskalowana.</a:t>
            </a:r>
          </a:p>
        </p:txBody>
      </p:sp>
      <p:sp>
        <p:nvSpPr>
          <p:cNvPr id="5" name="">
            <a:extLst>
              <a:ext uri="{FF2B5EF4-FFF2-40B4-BE49-F238E27FC236}">
                <a16:creationId id="{A8FFB853-786B-4516-B5A7-6D8C99B87E20}"/>
              </a:ext>
            </a:extLst>
          </p:cNvPr>
          <p:cNvSpPr>
            <a:spLocks noGrp="1"/>
          </p:cNvSpPr>
          <p:nvPr/>
        </p:nvSpPr>
        <p:spPr>
          <a:xfrm>
            <a:off x="876300" y="2324100"/>
            <a:ext cx="2781300" cy="2724150"/>
          </a:xfrm>
          <a:prstGeom prst="rect">
            <a:avLst/>
          </a:prstGeom>
          <a:solidFill>
            <a:srgbClr val="FFFDF8"/>
          </a:solidFill>
          <a:ln w="19050">
            <a:solidFill>
              <a:srgbClr val="15803D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EDAE7743-1A27-4EBE-A4C7-EC8210AD7360}"/>
              </a:ext>
            </a:extLst>
          </p:cNvPr>
          <p:cNvSpPr>
            <a:spLocks noGrp="1"/>
          </p:cNvSpPr>
          <p:nvPr/>
        </p:nvSpPr>
        <p:spPr>
          <a:xfrm>
            <a:off x="1143000" y="2647950"/>
            <a:ext cx="2095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15803D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15803D"/>
                </a:solidFill>
                <a:latin typeface="Georgia"/>
                <a:ea typeface="Georgia"/>
                <a:cs typeface="Georgia"/>
              </a:rPr>
              <a:t>Obserwuj</a:t>
            </a:r>
          </a:p>
        </p:txBody>
      </p:sp>
      <p:sp>
        <p:nvSpPr>
          <p:cNvPr id="7" name="">
            <a:extLst>
              <a:ext uri="{FF2B5EF4-FFF2-40B4-BE49-F238E27FC236}">
                <a16:creationId id="{E7AA2EEA-F7A3-4FDD-B024-0ADB88840F9A}"/>
              </a:ext>
            </a:extLst>
          </p:cNvPr>
          <p:cNvSpPr>
            <a:spLocks noGrp="1"/>
          </p:cNvSpPr>
          <p:nvPr/>
        </p:nvSpPr>
        <p:spPr>
          <a:xfrm>
            <a:off x="1162050" y="3257550"/>
            <a:ext cx="2133600" cy="4762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Alert o niskim wpływie ze znanym</a:t>
            </a:r>
          </a:p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ścieżka odzyskiwania</a:t>
            </a:r>
          </a:p>
        </p:txBody>
      </p:sp>
      <p:sp>
        <p:nvSpPr>
          <p:cNvPr id="8" name="">
            <a:extLst>
              <a:ext uri="{FF2B5EF4-FFF2-40B4-BE49-F238E27FC236}">
                <a16:creationId id="{7E646B4C-6616-4512-9800-6B8C6CC5D620}"/>
              </a:ext>
            </a:extLst>
          </p:cNvPr>
          <p:cNvSpPr>
            <a:spLocks noGrp="1"/>
          </p:cNvSpPr>
          <p:nvPr/>
        </p:nvSpPr>
        <p:spPr>
          <a:xfrm>
            <a:off x="1162050" y="4038600"/>
            <a:ext cx="21907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9" name="">
            <a:extLst>
              <a:ext uri="{FF2B5EF4-FFF2-40B4-BE49-F238E27FC236}">
                <a16:creationId id="{0D25771D-122E-4953-B8D3-E635568B75A4}"/>
              </a:ext>
            </a:extLst>
          </p:cNvPr>
          <p:cNvSpPr>
            <a:spLocks noGrp="1"/>
          </p:cNvSpPr>
          <p:nvPr/>
        </p:nvSpPr>
        <p:spPr>
          <a:xfrm>
            <a:off x="1162050" y="4286250"/>
            <a:ext cx="1524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38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38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Trasa</a:t>
            </a:r>
          </a:p>
        </p:txBody>
      </p:sp>
      <p:sp>
        <p:nvSpPr>
          <p:cNvPr id="10" name="">
            <a:extLst>
              <a:ext uri="{FF2B5EF4-FFF2-40B4-BE49-F238E27FC236}">
                <a16:creationId id="{03234481-6811-4DC3-A16D-103F3ABB0A86}"/>
              </a:ext>
            </a:extLst>
          </p:cNvPr>
          <p:cNvSpPr>
            <a:spLocks noGrp="1"/>
          </p:cNvSpPr>
          <p:nvPr/>
        </p:nvSpPr>
        <p:spPr>
          <a:xfrm>
            <a:off x="1162050" y="4514850"/>
            <a:ext cx="20955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Czuwanie na wezwanie</a:t>
            </a:r>
          </a:p>
        </p:txBody>
      </p:sp>
      <p:sp>
        <p:nvSpPr>
          <p:cNvPr id="11" name="">
            <a:extLst>
              <a:ext uri="{FF2B5EF4-FFF2-40B4-BE49-F238E27FC236}">
                <a16:creationId id="{0125F397-95F4-485A-A538-1F31B59FFCEC}"/>
              </a:ext>
            </a:extLst>
          </p:cNvPr>
          <p:cNvSpPr>
            <a:spLocks noGrp="1"/>
          </p:cNvSpPr>
          <p:nvPr/>
        </p:nvSpPr>
        <p:spPr>
          <a:xfrm>
            <a:off x="4324350" y="2324100"/>
            <a:ext cx="2781300" cy="2724150"/>
          </a:xfrm>
          <a:prstGeom prst="rect">
            <a:avLst/>
          </a:prstGeom>
          <a:solidFill>
            <a:srgbClr val="FFFDF8"/>
          </a:solidFill>
          <a:ln w="19050">
            <a:solidFill>
              <a:srgbClr val="F97316"/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80B27B9D-1DFC-4B77-AA92-5E3CB5EF853A}"/>
              </a:ext>
            </a:extLst>
          </p:cNvPr>
          <p:cNvSpPr>
            <a:spLocks noGrp="1"/>
          </p:cNvSpPr>
          <p:nvPr/>
        </p:nvSpPr>
        <p:spPr>
          <a:xfrm>
            <a:off x="4591050" y="2647950"/>
            <a:ext cx="2095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Współrzędna</a:t>
            </a:r>
          </a:p>
        </p:txBody>
      </p:sp>
      <p:sp>
        <p:nvSpPr>
          <p:cNvPr id="13" name="">
            <a:extLst>
              <a:ext uri="{FF2B5EF4-FFF2-40B4-BE49-F238E27FC236}">
                <a16:creationId id="{AF22909D-A879-40BB-915C-E8EAB21DCD22}"/>
              </a:ext>
            </a:extLst>
          </p:cNvPr>
          <p:cNvSpPr>
            <a:spLocks noGrp="1"/>
          </p:cNvSpPr>
          <p:nvPr/>
        </p:nvSpPr>
        <p:spPr>
          <a:xfrm>
            <a:off x="4610100" y="3257550"/>
            <a:ext cx="2133600" cy="4762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Problem z usługą wymagający współpracy wielu zespołów</a:t>
            </a:r>
          </a:p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akcja</a:t>
            </a:r>
          </a:p>
        </p:txBody>
      </p:sp>
      <p:sp>
        <p:nvSpPr>
          <p:cNvPr id="14" name="">
            <a:extLst>
              <a:ext uri="{FF2B5EF4-FFF2-40B4-BE49-F238E27FC236}">
                <a16:creationId id="{59834AB5-2A4A-47B1-82F5-BBAF7D84F34A}"/>
              </a:ext>
            </a:extLst>
          </p:cNvPr>
          <p:cNvSpPr>
            <a:spLocks noGrp="1"/>
          </p:cNvSpPr>
          <p:nvPr/>
        </p:nvSpPr>
        <p:spPr>
          <a:xfrm>
            <a:off x="4610100" y="4038600"/>
            <a:ext cx="21907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5" name="">
            <a:extLst>
              <a:ext uri="{FF2B5EF4-FFF2-40B4-BE49-F238E27FC236}">
                <a16:creationId id="{0960E5D8-D2B2-4F4A-B49B-5DFA65426F1D}"/>
              </a:ext>
            </a:extLst>
          </p:cNvPr>
          <p:cNvSpPr>
            <a:spLocks noGrp="1"/>
          </p:cNvSpPr>
          <p:nvPr/>
        </p:nvSpPr>
        <p:spPr>
          <a:xfrm>
            <a:off x="4610100" y="4286250"/>
            <a:ext cx="1524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38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38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Trasa</a:t>
            </a:r>
          </a:p>
        </p:txBody>
      </p:sp>
      <p:sp>
        <p:nvSpPr>
          <p:cNvPr id="16" name="">
            <a:extLst>
              <a:ext uri="{FF2B5EF4-FFF2-40B4-BE49-F238E27FC236}">
                <a16:creationId id="{690A2898-363B-497F-8D84-BB10B99B301D}"/>
              </a:ext>
            </a:extLst>
          </p:cNvPr>
          <p:cNvSpPr>
            <a:spLocks noGrp="1"/>
          </p:cNvSpPr>
          <p:nvPr/>
        </p:nvSpPr>
        <p:spPr>
          <a:xfrm>
            <a:off x="4610100" y="4514850"/>
            <a:ext cx="20955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Kanał incydentów</a:t>
            </a:r>
          </a:p>
        </p:txBody>
      </p:sp>
      <p:sp>
        <p:nvSpPr>
          <p:cNvPr id="17" name="">
            <a:extLst>
              <a:ext uri="{FF2B5EF4-FFF2-40B4-BE49-F238E27FC236}">
                <a16:creationId id="{E94F1F3C-8377-48C6-ADF8-FB511F3AAB25}"/>
              </a:ext>
            </a:extLst>
          </p:cNvPr>
          <p:cNvSpPr>
            <a:spLocks noGrp="1"/>
          </p:cNvSpPr>
          <p:nvPr/>
        </p:nvSpPr>
        <p:spPr>
          <a:xfrm>
            <a:off x="7772400" y="2324100"/>
            <a:ext cx="2781300" cy="2724150"/>
          </a:xfrm>
          <a:prstGeom prst="rect">
            <a:avLst/>
          </a:prstGeom>
          <a:solidFill>
            <a:srgbClr val="FFFDF8"/>
          </a:solidFill>
          <a:ln w="19050">
            <a:solidFill>
              <a:srgbClr val="B91C1C"/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76CDED8A-36C1-4607-BB7A-58A6A3D2E0E8}"/>
              </a:ext>
            </a:extLst>
          </p:cNvPr>
          <p:cNvSpPr>
            <a:spLocks noGrp="1"/>
          </p:cNvSpPr>
          <p:nvPr/>
        </p:nvSpPr>
        <p:spPr>
          <a:xfrm>
            <a:off x="8039100" y="2647950"/>
            <a:ext cx="2095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B91C1C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B91C1C"/>
                </a:solidFill>
                <a:latin typeface="Georgia"/>
                <a:ea typeface="Georgia"/>
                <a:cs typeface="Georgia"/>
              </a:rPr>
              <a:t>Poważny incydent</a:t>
            </a:r>
          </a:p>
        </p:txBody>
      </p:sp>
      <p:sp>
        <p:nvSpPr>
          <p:cNvPr id="19" name="">
            <a:extLst>
              <a:ext uri="{FF2B5EF4-FFF2-40B4-BE49-F238E27FC236}">
                <a16:creationId id="{4C3B884C-34FB-421F-A0D4-589AAA8DDF43}"/>
              </a:ext>
            </a:extLst>
          </p:cNvPr>
          <p:cNvSpPr>
            <a:spLocks noGrp="1"/>
          </p:cNvSpPr>
          <p:nvPr/>
        </p:nvSpPr>
        <p:spPr>
          <a:xfrm>
            <a:off x="8058150" y="3257550"/>
            <a:ext cx="2133600" cy="4762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Wpływ na klienta, naruszenie umowy SLA lub</a:t>
            </a:r>
          </a:p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ryzyko bezpieczeństwa</a:t>
            </a:r>
          </a:p>
        </p:txBody>
      </p:sp>
      <p:sp>
        <p:nvSpPr>
          <p:cNvPr id="20" name="">
            <a:extLst>
              <a:ext uri="{FF2B5EF4-FFF2-40B4-BE49-F238E27FC236}">
                <a16:creationId id="{AB7CB4B1-1DC7-4C69-AEA4-F5FB45665CBD}"/>
              </a:ext>
            </a:extLst>
          </p:cNvPr>
          <p:cNvSpPr>
            <a:spLocks noGrp="1"/>
          </p:cNvSpPr>
          <p:nvPr/>
        </p:nvSpPr>
        <p:spPr>
          <a:xfrm>
            <a:off x="8058150" y="4038600"/>
            <a:ext cx="21907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1" name="">
            <a:extLst>
              <a:ext uri="{FF2B5EF4-FFF2-40B4-BE49-F238E27FC236}">
                <a16:creationId id="{7B8A4039-CDD9-4F8A-B512-B29007CEDA45}"/>
              </a:ext>
            </a:extLst>
          </p:cNvPr>
          <p:cNvSpPr>
            <a:spLocks noGrp="1"/>
          </p:cNvSpPr>
          <p:nvPr/>
        </p:nvSpPr>
        <p:spPr>
          <a:xfrm>
            <a:off x="8058150" y="4286250"/>
            <a:ext cx="1524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38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38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Trasa</a:t>
            </a:r>
          </a:p>
        </p:txBody>
      </p:sp>
      <p:sp>
        <p:nvSpPr>
          <p:cNvPr id="22" name="">
            <a:extLst>
              <a:ext uri="{FF2B5EF4-FFF2-40B4-BE49-F238E27FC236}">
                <a16:creationId id="{E27836EA-EA3D-4B89-B5B0-D02F1EF94210}"/>
              </a:ext>
            </a:extLst>
          </p:cNvPr>
          <p:cNvSpPr>
            <a:spLocks noGrp="1"/>
          </p:cNvSpPr>
          <p:nvPr/>
        </p:nvSpPr>
        <p:spPr>
          <a:xfrm>
            <a:off x="8058150" y="4514850"/>
            <a:ext cx="20955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Dowódca incydentu</a:t>
            </a:r>
          </a:p>
        </p:txBody>
      </p:sp>
      <p:sp>
        <p:nvSpPr>
          <p:cNvPr id="23" name="">
            <a:extLst>
              <a:ext uri="{FF2B5EF4-FFF2-40B4-BE49-F238E27FC236}">
                <a16:creationId id="{5C08BBE7-4927-46C3-83F3-ED74740E4BFB}"/>
              </a:ext>
            </a:extLst>
          </p:cNvPr>
          <p:cNvSpPr>
            <a:spLocks noGrp="1"/>
          </p:cNvSpPr>
          <p:nvPr/>
        </p:nvSpPr>
        <p:spPr>
          <a:xfrm>
            <a:off x="1790700" y="5562600"/>
            <a:ext cx="85725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135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Przejrzysty routing zapewnia szybką i bezpieczną pracę IT, zapewniając jednocześnie specjalistom lepszy kontekst.</a:t>
            </a:r>
          </a:p>
        </p:txBody>
      </p:sp>
      <p:sp>
        <p:nvSpPr>
          <p:cNvPr id="24" name="">
            <a:extLst>
              <a:ext uri="{FF2B5EF4-FFF2-40B4-BE49-F238E27FC236}">
                <a16:creationId id="{BB5CB73B-A115-49EC-9DC3-693A7701D1B0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F59E4E84-E815-4472-B7A2-2502315963F9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Automatyzacja IT | ActiveMotion.ai</a:t>
            </a:r>
          </a:p>
        </p:txBody>
      </p:sp>
      <p:sp>
        <p:nvSpPr>
          <p:cNvPr id="26" name="">
            <a:extLst>
              <a:ext uri="{FF2B5EF4-FFF2-40B4-BE49-F238E27FC236}">
                <a16:creationId id="{4D6336B5-7B04-433B-990D-B39795FEF545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</p:spTree>
    <p:extLst>
      <p:ext uri="{BB962C8B-B14F-4D97-AF65-F5344CB8AC3E}">
        <p14:creationId val="1060311081"/>
      </p:ext>
    </p:extLst>
  </p:cSld>
</p:sld>
</file>

<file path=ppt/slides/slide5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7277588C-942B-489C-AB5A-3E4AB7F4A468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EB557452-D469-4BEA-B7C5-4ADA81794AC6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1BDFE4CB-154E-4B86-898C-07FF44E7B77C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90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PAKIET AKCJI</a:t>
            </a:r>
          </a:p>
        </p:txBody>
      </p:sp>
      <p:sp>
        <p:nvSpPr>
          <p:cNvPr id="4" name="">
            <a:extLst>
              <a:ext uri="{FF2B5EF4-FFF2-40B4-BE49-F238E27FC236}">
                <a16:creationId id="{ECFA8FF8-807C-4FBF-A56F-7620D8E725DF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8572500" cy="933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Pakiet działań IT zapewnia ratownikom kontekst niezbędny do natychmiastowego działania.</a:t>
            </a:r>
          </a:p>
        </p:txBody>
      </p:sp>
      <p:sp>
        <p:nvSpPr>
          <p:cNvPr id="5" name="">
            <a:extLst>
              <a:ext uri="{FF2B5EF4-FFF2-40B4-BE49-F238E27FC236}">
                <a16:creationId id="{3004ABBB-A93B-4747-BF52-C7F6C93B31AA}"/>
              </a:ext>
            </a:extLst>
          </p:cNvPr>
          <p:cNvSpPr>
            <a:spLocks noGrp="1"/>
          </p:cNvSpPr>
          <p:nvPr/>
        </p:nvSpPr>
        <p:spPr>
          <a:xfrm>
            <a:off x="876300" y="2247900"/>
            <a:ext cx="6438900" cy="323850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9DF45AD5-86F4-4D07-8F29-EC77573BC333}"/>
              </a:ext>
            </a:extLst>
          </p:cNvPr>
          <p:cNvSpPr>
            <a:spLocks noGrp="1"/>
          </p:cNvSpPr>
          <p:nvPr/>
        </p:nvSpPr>
        <p:spPr>
          <a:xfrm>
            <a:off x="1181100" y="2552700"/>
            <a:ext cx="28575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3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Pakiet akcji IT</a:t>
            </a:r>
          </a:p>
        </p:txBody>
      </p:sp>
      <p:sp>
        <p:nvSpPr>
          <p:cNvPr id="7" name="">
            <a:extLst>
              <a:ext uri="{FF2B5EF4-FFF2-40B4-BE49-F238E27FC236}">
                <a16:creationId id="{052862E2-2CAC-4335-B3C6-3770F9031CCC}"/>
              </a:ext>
            </a:extLst>
          </p:cNvPr>
          <p:cNvSpPr>
            <a:spLocks noGrp="1"/>
          </p:cNvSpPr>
          <p:nvPr/>
        </p:nvSpPr>
        <p:spPr>
          <a:xfrm>
            <a:off x="1200150" y="31242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8" name="">
            <a:extLst>
              <a:ext uri="{FF2B5EF4-FFF2-40B4-BE49-F238E27FC236}">
                <a16:creationId id="{5D344964-6232-45E7-8310-D7B9879C77A2}"/>
              </a:ext>
            </a:extLst>
          </p:cNvPr>
          <p:cNvSpPr>
            <a:spLocks noGrp="1"/>
          </p:cNvSpPr>
          <p:nvPr/>
        </p:nvSpPr>
        <p:spPr>
          <a:xfrm>
            <a:off x="1695450" y="31242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Opis zdarzenia</a:t>
            </a:r>
          </a:p>
        </p:txBody>
      </p:sp>
      <p:sp>
        <p:nvSpPr>
          <p:cNvPr id="9" name="">
            <a:extLst>
              <a:ext uri="{FF2B5EF4-FFF2-40B4-BE49-F238E27FC236}">
                <a16:creationId id="{2ED03835-8DD0-40F7-B95A-2EE98333337A}"/>
              </a:ext>
            </a:extLst>
          </p:cNvPr>
          <p:cNvSpPr>
            <a:spLocks noGrp="1"/>
          </p:cNvSpPr>
          <p:nvPr/>
        </p:nvSpPr>
        <p:spPr>
          <a:xfrm>
            <a:off x="3524250" y="31242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Alert, usługa, wpływ, ważność, właściciel i</a:t>
            </a:r>
          </a:p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czas rozpoczęcia</a:t>
            </a:r>
          </a:p>
        </p:txBody>
      </p:sp>
      <p:sp>
        <p:nvSpPr>
          <p:cNvPr id="10" name="">
            <a:extLst>
              <a:ext uri="{FF2B5EF4-FFF2-40B4-BE49-F238E27FC236}">
                <a16:creationId id="{1F9F49C8-5DA8-4CAA-AED9-FFADE82F34BC}"/>
              </a:ext>
            </a:extLst>
          </p:cNvPr>
          <p:cNvSpPr>
            <a:spLocks noGrp="1"/>
          </p:cNvSpPr>
          <p:nvPr/>
        </p:nvSpPr>
        <p:spPr>
          <a:xfrm>
            <a:off x="1200150" y="36195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1" name="">
            <a:extLst>
              <a:ext uri="{FF2B5EF4-FFF2-40B4-BE49-F238E27FC236}">
                <a16:creationId id="{0F5B2951-FE21-400B-AA14-A9CA393566F2}"/>
              </a:ext>
            </a:extLst>
          </p:cNvPr>
          <p:cNvSpPr>
            <a:spLocks noGrp="1"/>
          </p:cNvSpPr>
          <p:nvPr/>
        </p:nvSpPr>
        <p:spPr>
          <a:xfrm>
            <a:off x="1695450" y="36195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Oś czasu</a:t>
            </a:r>
          </a:p>
        </p:txBody>
      </p:sp>
      <p:sp>
        <p:nvSpPr>
          <p:cNvPr id="12" name="">
            <a:extLst>
              <a:ext uri="{FF2B5EF4-FFF2-40B4-BE49-F238E27FC236}">
                <a16:creationId id="{CC5405E5-877C-4ECD-8420-F19BEB48EEDE}"/>
              </a:ext>
            </a:extLst>
          </p:cNvPr>
          <p:cNvSpPr>
            <a:spLocks noGrp="1"/>
          </p:cNvSpPr>
          <p:nvPr/>
        </p:nvSpPr>
        <p:spPr>
          <a:xfrm>
            <a:off x="3524250" y="36195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Sygnały, zmiany, powiązane zdarzenia i klucz</a:t>
            </a:r>
          </a:p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decyzje</a:t>
            </a:r>
          </a:p>
        </p:txBody>
      </p:sp>
      <p:sp>
        <p:nvSpPr>
          <p:cNvPr id="13" name="">
            <a:extLst>
              <a:ext uri="{FF2B5EF4-FFF2-40B4-BE49-F238E27FC236}">
                <a16:creationId id="{734C5B5B-B51D-463E-9B06-3D4CCF136380}"/>
              </a:ext>
            </a:extLst>
          </p:cNvPr>
          <p:cNvSpPr>
            <a:spLocks noGrp="1"/>
          </p:cNvSpPr>
          <p:nvPr/>
        </p:nvSpPr>
        <p:spPr>
          <a:xfrm>
            <a:off x="1200150" y="41148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15803D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15803D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14" name="">
            <a:extLst>
              <a:ext uri="{FF2B5EF4-FFF2-40B4-BE49-F238E27FC236}">
                <a16:creationId id="{FA3F2063-9373-41B6-93AA-5637BD1F784D}"/>
              </a:ext>
            </a:extLst>
          </p:cNvPr>
          <p:cNvSpPr>
            <a:spLocks noGrp="1"/>
          </p:cNvSpPr>
          <p:nvPr/>
        </p:nvSpPr>
        <p:spPr>
          <a:xfrm>
            <a:off x="1695450" y="41148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Plan działania</a:t>
            </a:r>
          </a:p>
        </p:txBody>
      </p:sp>
      <p:sp>
        <p:nvSpPr>
          <p:cNvPr id="15" name="">
            <a:extLst>
              <a:ext uri="{FF2B5EF4-FFF2-40B4-BE49-F238E27FC236}">
                <a16:creationId id="{386774AB-F42E-4DC4-A3C3-9E1837571DC5}"/>
              </a:ext>
            </a:extLst>
          </p:cNvPr>
          <p:cNvSpPr>
            <a:spLocks noGrp="1"/>
          </p:cNvSpPr>
          <p:nvPr/>
        </p:nvSpPr>
        <p:spPr>
          <a:xfrm>
            <a:off x="3524250" y="41148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Element Runbook, zadania, przypisania właścicieli i komunikacja</a:t>
            </a:r>
          </a:p>
        </p:txBody>
      </p:sp>
      <p:sp>
        <p:nvSpPr>
          <p:cNvPr id="16" name="">
            <a:extLst>
              <a:ext uri="{FF2B5EF4-FFF2-40B4-BE49-F238E27FC236}">
                <a16:creationId id="{524996B9-3E82-42F6-8021-5E565857AC88}"/>
              </a:ext>
            </a:extLst>
          </p:cNvPr>
          <p:cNvSpPr>
            <a:spLocks noGrp="1"/>
          </p:cNvSpPr>
          <p:nvPr/>
        </p:nvSpPr>
        <p:spPr>
          <a:xfrm>
            <a:off x="1200150" y="46101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  <p:sp>
        <p:nvSpPr>
          <p:cNvPr id="17" name="">
            <a:extLst>
              <a:ext uri="{FF2B5EF4-FFF2-40B4-BE49-F238E27FC236}">
                <a16:creationId id="{243CA09E-6AFB-4756-A843-E698402356C3}"/>
              </a:ext>
            </a:extLst>
          </p:cNvPr>
          <p:cNvSpPr>
            <a:spLocks noGrp="1"/>
          </p:cNvSpPr>
          <p:nvPr/>
        </p:nvSpPr>
        <p:spPr>
          <a:xfrm>
            <a:off x="1695450" y="46101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Dowód odzyskania</a:t>
            </a:r>
          </a:p>
        </p:txBody>
      </p:sp>
      <p:sp>
        <p:nvSpPr>
          <p:cNvPr id="18" name="">
            <a:extLst>
              <a:ext uri="{FF2B5EF4-FFF2-40B4-BE49-F238E27FC236}">
                <a16:creationId id="{16032CDD-2C13-4720-8ACD-B0EFA9F780AC}"/>
              </a:ext>
            </a:extLst>
          </p:cNvPr>
          <p:cNvSpPr>
            <a:spLocks noGrp="1"/>
          </p:cNvSpPr>
          <p:nvPr/>
        </p:nvSpPr>
        <p:spPr>
          <a:xfrm>
            <a:off x="3524250" y="46101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Weryfikacja, zamknięcie, notatki pośmiertne i</a:t>
            </a:r>
          </a:p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kontynuacja</a:t>
            </a:r>
          </a:p>
        </p:txBody>
      </p:sp>
      <p:sp>
        <p:nvSpPr>
          <p:cNvPr id="19" name="">
            <a:extLst>
              <a:ext uri="{FF2B5EF4-FFF2-40B4-BE49-F238E27FC236}">
                <a16:creationId id="{95886B68-E39E-402D-A5E4-EF35B5400A1C}"/>
              </a:ext>
            </a:extLst>
          </p:cNvPr>
          <p:cNvSpPr>
            <a:spLocks noGrp="1"/>
          </p:cNvSpPr>
          <p:nvPr/>
        </p:nvSpPr>
        <p:spPr>
          <a:xfrm>
            <a:off x="7772400" y="2247900"/>
            <a:ext cx="2705100" cy="3238500"/>
          </a:xfrm>
          <a:prstGeom prst="rect">
            <a:avLst/>
          </a:prstGeom>
          <a:solidFill>
            <a:srgbClr val="171614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0" name="">
            <a:extLst>
              <a:ext uri="{FF2B5EF4-FFF2-40B4-BE49-F238E27FC236}">
                <a16:creationId id="{C906D2E1-794A-4B04-BF19-D17A29C834A4}"/>
              </a:ext>
            </a:extLst>
          </p:cNvPr>
          <p:cNvSpPr>
            <a:spLocks noGrp="1"/>
          </p:cNvSpPr>
          <p:nvPr/>
        </p:nvSpPr>
        <p:spPr>
          <a:xfrm>
            <a:off x="8077200" y="2571750"/>
            <a:ext cx="1524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Soczewka reagująca</a:t>
            </a:r>
          </a:p>
        </p:txBody>
      </p:sp>
      <p:sp>
        <p:nvSpPr>
          <p:cNvPr id="21" name="">
            <a:extLst>
              <a:ext uri="{FF2B5EF4-FFF2-40B4-BE49-F238E27FC236}">
                <a16:creationId id="{587076CA-8594-4EC7-9D78-3B0FF6403990}"/>
              </a:ext>
            </a:extLst>
          </p:cNvPr>
          <p:cNvSpPr>
            <a:spLocks noGrp="1"/>
          </p:cNvSpPr>
          <p:nvPr/>
        </p:nvSpPr>
        <p:spPr>
          <a:xfrm>
            <a:off x="8077200" y="300990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2" name="">
            <a:extLst>
              <a:ext uri="{FF2B5EF4-FFF2-40B4-BE49-F238E27FC236}">
                <a16:creationId id="{19E4950D-2880-4402-ADC2-FE9BB5ED53D5}"/>
              </a:ext>
            </a:extLst>
          </p:cNvPr>
          <p:cNvSpPr>
            <a:spLocks noGrp="1"/>
          </p:cNvSpPr>
          <p:nvPr/>
        </p:nvSpPr>
        <p:spPr>
          <a:xfrm>
            <a:off x="8077200" y="310515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Uderzenie</a:t>
            </a:r>
          </a:p>
        </p:txBody>
      </p:sp>
      <p:sp>
        <p:nvSpPr>
          <p:cNvPr id="23" name="">
            <a:extLst>
              <a:ext uri="{FF2B5EF4-FFF2-40B4-BE49-F238E27FC236}">
                <a16:creationId id="{42123DE8-8DCF-4090-ADAB-5AB590C4A407}"/>
              </a:ext>
            </a:extLst>
          </p:cNvPr>
          <p:cNvSpPr>
            <a:spLocks noGrp="1"/>
          </p:cNvSpPr>
          <p:nvPr/>
        </p:nvSpPr>
        <p:spPr>
          <a:xfrm>
            <a:off x="9144000" y="310515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Znane</a:t>
            </a:r>
          </a:p>
        </p:txBody>
      </p:sp>
      <p:sp>
        <p:nvSpPr>
          <p:cNvPr id="24" name="">
            <a:extLst>
              <a:ext uri="{FF2B5EF4-FFF2-40B4-BE49-F238E27FC236}">
                <a16:creationId id="{082B059A-E6F1-4AA7-BFCC-35C6727BDEF8}"/>
              </a:ext>
            </a:extLst>
          </p:cNvPr>
          <p:cNvSpPr>
            <a:spLocks noGrp="1"/>
          </p:cNvSpPr>
          <p:nvPr/>
        </p:nvSpPr>
        <p:spPr>
          <a:xfrm>
            <a:off x="8077200" y="344805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6305610F-929E-4E6B-B6DC-7A9ABFF86FCC}"/>
              </a:ext>
            </a:extLst>
          </p:cNvPr>
          <p:cNvSpPr>
            <a:spLocks noGrp="1"/>
          </p:cNvSpPr>
          <p:nvPr/>
        </p:nvSpPr>
        <p:spPr>
          <a:xfrm>
            <a:off x="8077200" y="354330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Właściciel</a:t>
            </a:r>
          </a:p>
        </p:txBody>
      </p:sp>
      <p:sp>
        <p:nvSpPr>
          <p:cNvPr id="26" name="">
            <a:extLst>
              <a:ext uri="{FF2B5EF4-FFF2-40B4-BE49-F238E27FC236}">
                <a16:creationId id="{AEA440CB-D058-4CDB-9187-EAEFE71F9484}"/>
              </a:ext>
            </a:extLst>
          </p:cNvPr>
          <p:cNvSpPr>
            <a:spLocks noGrp="1"/>
          </p:cNvSpPr>
          <p:nvPr/>
        </p:nvSpPr>
        <p:spPr>
          <a:xfrm>
            <a:off x="9144000" y="354330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Nazwany</a:t>
            </a:r>
          </a:p>
        </p:txBody>
      </p:sp>
      <p:sp>
        <p:nvSpPr>
          <p:cNvPr id="27" name="">
            <a:extLst>
              <a:ext uri="{FF2B5EF4-FFF2-40B4-BE49-F238E27FC236}">
                <a16:creationId id="{9E1E4384-41F0-4D12-95AD-B0DCF487E8DC}"/>
              </a:ext>
            </a:extLst>
          </p:cNvPr>
          <p:cNvSpPr>
            <a:spLocks noGrp="1"/>
          </p:cNvSpPr>
          <p:nvPr/>
        </p:nvSpPr>
        <p:spPr>
          <a:xfrm>
            <a:off x="8077200" y="388620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8" name="">
            <a:extLst>
              <a:ext uri="{FF2B5EF4-FFF2-40B4-BE49-F238E27FC236}">
                <a16:creationId id="{1DBCBFCF-771C-4A06-A4F3-6C7706306C4B}"/>
              </a:ext>
            </a:extLst>
          </p:cNvPr>
          <p:cNvSpPr>
            <a:spLocks noGrp="1"/>
          </p:cNvSpPr>
          <p:nvPr/>
        </p:nvSpPr>
        <p:spPr>
          <a:xfrm>
            <a:off x="8077200" y="398145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Dowody</a:t>
            </a:r>
          </a:p>
        </p:txBody>
      </p:sp>
      <p:sp>
        <p:nvSpPr>
          <p:cNvPr id="29" name="">
            <a:extLst>
              <a:ext uri="{FF2B5EF4-FFF2-40B4-BE49-F238E27FC236}">
                <a16:creationId id="{71210674-5B68-4660-95E6-D71197468077}"/>
              </a:ext>
            </a:extLst>
          </p:cNvPr>
          <p:cNvSpPr>
            <a:spLocks noGrp="1"/>
          </p:cNvSpPr>
          <p:nvPr/>
        </p:nvSpPr>
        <p:spPr>
          <a:xfrm>
            <a:off x="9144000" y="398145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Powiązane</a:t>
            </a:r>
          </a:p>
        </p:txBody>
      </p:sp>
      <p:sp>
        <p:nvSpPr>
          <p:cNvPr id="30" name="">
            <a:extLst>
              <a:ext uri="{FF2B5EF4-FFF2-40B4-BE49-F238E27FC236}">
                <a16:creationId id="{41132669-5902-4D4D-A649-D94A31BBC76B}"/>
              </a:ext>
            </a:extLst>
          </p:cNvPr>
          <p:cNvSpPr>
            <a:spLocks noGrp="1"/>
          </p:cNvSpPr>
          <p:nvPr/>
        </p:nvSpPr>
        <p:spPr>
          <a:xfrm>
            <a:off x="8077200" y="432435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1" name="">
            <a:extLst>
              <a:ext uri="{FF2B5EF4-FFF2-40B4-BE49-F238E27FC236}">
                <a16:creationId id="{C9009191-A44F-4A3E-9021-AB56107FB202}"/>
              </a:ext>
            </a:extLst>
          </p:cNvPr>
          <p:cNvSpPr>
            <a:spLocks noGrp="1"/>
          </p:cNvSpPr>
          <p:nvPr/>
        </p:nvSpPr>
        <p:spPr>
          <a:xfrm>
            <a:off x="8077200" y="441960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Następny krok</a:t>
            </a:r>
          </a:p>
        </p:txBody>
      </p:sp>
      <p:sp>
        <p:nvSpPr>
          <p:cNvPr id="32" name="">
            <a:extLst>
              <a:ext uri="{FF2B5EF4-FFF2-40B4-BE49-F238E27FC236}">
                <a16:creationId id="{B771A1B6-F62C-433D-B5D6-A18F5B586BA7}"/>
              </a:ext>
            </a:extLst>
          </p:cNvPr>
          <p:cNvSpPr>
            <a:spLocks noGrp="1"/>
          </p:cNvSpPr>
          <p:nvPr/>
        </p:nvSpPr>
        <p:spPr>
          <a:xfrm>
            <a:off x="9144000" y="441960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Gotowe</a:t>
            </a:r>
          </a:p>
        </p:txBody>
      </p:sp>
      <p:sp>
        <p:nvSpPr>
          <p:cNvPr id="33" name="">
            <a:extLst>
              <a:ext uri="{FF2B5EF4-FFF2-40B4-BE49-F238E27FC236}">
                <a16:creationId id="{75919148-B34E-414F-93C2-DE6EB642B0D5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4" name="">
            <a:extLst>
              <a:ext uri="{FF2B5EF4-FFF2-40B4-BE49-F238E27FC236}">
                <a16:creationId id="{E8BB549F-555D-4BF7-8358-DD5EB68413AF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Automatyzacja IT | ActiveMotion.ai</a:t>
            </a:r>
          </a:p>
        </p:txBody>
      </p:sp>
      <p:sp>
        <p:nvSpPr>
          <p:cNvPr id="35" name="">
            <a:extLst>
              <a:ext uri="{FF2B5EF4-FFF2-40B4-BE49-F238E27FC236}">
                <a16:creationId id="{844C3098-38F3-4C97-BA3A-20FC941D34AF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05</a:t>
            </a:r>
          </a:p>
        </p:txBody>
      </p:sp>
    </p:spTree>
    <p:extLst>
      <p:ext uri="{BB962C8B-B14F-4D97-AF65-F5344CB8AC3E}">
        <p14:creationId val="85777597"/>
      </p:ext>
    </p:extLst>
  </p:cSld>
</p:sld>
</file>

<file path=ppt/slides/slide6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CCE38AC1-7988-4091-B4DB-2ECDA7571AAC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48E2DFFB-877F-4CA8-B2B6-07F196A994AE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59D941FC-910E-41C4-ABF4-77252F5820F9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90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ŚCIEŻKA SKALI</a:t>
            </a:r>
          </a:p>
        </p:txBody>
      </p:sp>
      <p:sp>
        <p:nvSpPr>
          <p:cNvPr id="4" name="">
            <a:extLst>
              <a:ext uri="{FF2B5EF4-FFF2-40B4-BE49-F238E27FC236}">
                <a16:creationId id="{0D06D2A1-49C6-418B-81AF-BF08DA3F3E73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9048750" cy="933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Skalowanie od jednego przepływu pracy IT do ciągłej kontroli usług.</a:t>
            </a:r>
          </a:p>
        </p:txBody>
      </p:sp>
      <p:sp>
        <p:nvSpPr>
          <p:cNvPr id="5" name="">
            <a:extLst>
              <a:ext uri="{FF2B5EF4-FFF2-40B4-BE49-F238E27FC236}">
                <a16:creationId id="{879AF0CF-E587-44EF-8534-334990A266B3}"/>
              </a:ext>
            </a:extLst>
          </p:cNvPr>
          <p:cNvSpPr>
            <a:spLocks noGrp="1"/>
          </p:cNvSpPr>
          <p:nvPr/>
        </p:nvSpPr>
        <p:spPr>
          <a:xfrm>
            <a:off x="87630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6ED02701-7716-4E84-BF64-8C01488F7B6A}"/>
              </a:ext>
            </a:extLst>
          </p:cNvPr>
          <p:cNvSpPr>
            <a:spLocks noGrp="1"/>
          </p:cNvSpPr>
          <p:nvPr/>
        </p:nvSpPr>
        <p:spPr>
          <a:xfrm>
            <a:off x="876300" y="2628900"/>
            <a:ext cx="2038350" cy="5715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a16:creationId id="{FF22D85D-04FF-48B8-8A06-18A3E850F69C}"/>
              </a:ext>
            </a:extLst>
          </p:cNvPr>
          <p:cNvSpPr>
            <a:spLocks noGrp="1"/>
          </p:cNvSpPr>
          <p:nvPr/>
        </p:nvSpPr>
        <p:spPr>
          <a:xfrm>
            <a:off x="106680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8" name="">
            <a:extLst>
              <a:ext uri="{FF2B5EF4-FFF2-40B4-BE49-F238E27FC236}">
                <a16:creationId id="{4779C4D6-D3BC-4015-9BC4-9F01F2F87B19}"/>
              </a:ext>
            </a:extLst>
          </p:cNvPr>
          <p:cNvSpPr>
            <a:spLocks noGrp="1"/>
          </p:cNvSpPr>
          <p:nvPr/>
        </p:nvSpPr>
        <p:spPr>
          <a:xfrm>
            <a:off x="106680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Połącz</a:t>
            </a:r>
          </a:p>
        </p:txBody>
      </p:sp>
      <p:sp>
        <p:nvSpPr>
          <p:cNvPr id="9" name="">
            <a:extLst>
              <a:ext uri="{FF2B5EF4-FFF2-40B4-BE49-F238E27FC236}">
                <a16:creationId id="{83402527-4F36-4A92-8374-04F26802BCFF}"/>
              </a:ext>
            </a:extLst>
          </p:cNvPr>
          <p:cNvSpPr>
            <a:spLocks noGrp="1"/>
          </p:cNvSpPr>
          <p:nvPr/>
        </p:nvSpPr>
        <p:spPr>
          <a:xfrm>
            <a:off x="106680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Monitoring, logi, ślady,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wdraża, ITSM i komunikację</a:t>
            </a:r>
          </a:p>
        </p:txBody>
      </p:sp>
      <p:sp>
        <p:nvSpPr>
          <p:cNvPr id="10" name="">
            <a:extLst>
              <a:ext uri="{FF2B5EF4-FFF2-40B4-BE49-F238E27FC236}">
                <a16:creationId id="{AE241388-7504-4210-9FF0-4736C65F62EF}"/>
              </a:ext>
            </a:extLst>
          </p:cNvPr>
          <p:cNvSpPr>
            <a:spLocks noGrp="1"/>
          </p:cNvSpPr>
          <p:nvPr/>
        </p:nvSpPr>
        <p:spPr>
          <a:xfrm>
            <a:off x="2914650" y="3638550"/>
            <a:ext cx="609600" cy="1905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1" name="">
            <a:extLst>
              <a:ext uri="{FF2B5EF4-FFF2-40B4-BE49-F238E27FC236}">
                <a16:creationId id="{88E2975C-5A8B-4C28-B933-D99EDC9F4220}"/>
              </a:ext>
            </a:extLst>
          </p:cNvPr>
          <p:cNvSpPr>
            <a:spLocks noGrp="1"/>
          </p:cNvSpPr>
          <p:nvPr/>
        </p:nvSpPr>
        <p:spPr>
          <a:xfrm>
            <a:off x="352425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6A19D4F1-AAE1-429A-89CA-4EBFF1BC700D}"/>
              </a:ext>
            </a:extLst>
          </p:cNvPr>
          <p:cNvSpPr>
            <a:spLocks noGrp="1"/>
          </p:cNvSpPr>
          <p:nvPr/>
        </p:nvSpPr>
        <p:spPr>
          <a:xfrm>
            <a:off x="3524250" y="2628900"/>
            <a:ext cx="2038350" cy="571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3" name="">
            <a:extLst>
              <a:ext uri="{FF2B5EF4-FFF2-40B4-BE49-F238E27FC236}">
                <a16:creationId id="{779F707D-81EA-4117-9DCA-209CDC714B61}"/>
              </a:ext>
            </a:extLst>
          </p:cNvPr>
          <p:cNvSpPr>
            <a:spLocks noGrp="1"/>
          </p:cNvSpPr>
          <p:nvPr/>
        </p:nvSpPr>
        <p:spPr>
          <a:xfrm>
            <a:off x="371475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4" name="">
            <a:extLst>
              <a:ext uri="{FF2B5EF4-FFF2-40B4-BE49-F238E27FC236}">
                <a16:creationId id="{1B25CA8F-477E-43C3-9342-E7E9DFA5371F}"/>
              </a:ext>
            </a:extLst>
          </p:cNvPr>
          <p:cNvSpPr>
            <a:spLocks noGrp="1"/>
          </p:cNvSpPr>
          <p:nvPr/>
        </p:nvSpPr>
        <p:spPr>
          <a:xfrm>
            <a:off x="371475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Korelacja</a:t>
            </a:r>
          </a:p>
        </p:txBody>
      </p:sp>
      <p:sp>
        <p:nvSpPr>
          <p:cNvPr id="15" name="">
            <a:extLst>
              <a:ext uri="{FF2B5EF4-FFF2-40B4-BE49-F238E27FC236}">
                <a16:creationId id="{C72E3B89-DC75-46DA-85A5-5BE2ABCE1EF6}"/>
              </a:ext>
            </a:extLst>
          </p:cNvPr>
          <p:cNvSpPr>
            <a:spLocks noGrp="1"/>
          </p:cNvSpPr>
          <p:nvPr/>
        </p:nvSpPr>
        <p:spPr>
          <a:xfrm>
            <a:off x="371475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Alerty, zmiany, usługi,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właściciele i zależności</a:t>
            </a:r>
          </a:p>
        </p:txBody>
      </p:sp>
      <p:sp>
        <p:nvSpPr>
          <p:cNvPr id="16" name="">
            <a:extLst>
              <a:ext uri="{FF2B5EF4-FFF2-40B4-BE49-F238E27FC236}">
                <a16:creationId id="{B0E14372-D006-4EE9-A267-30353435C16F}"/>
              </a:ext>
            </a:extLst>
          </p:cNvPr>
          <p:cNvSpPr>
            <a:spLocks noGrp="1"/>
          </p:cNvSpPr>
          <p:nvPr/>
        </p:nvSpPr>
        <p:spPr>
          <a:xfrm>
            <a:off x="5562600" y="3638550"/>
            <a:ext cx="609600" cy="190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7" name="">
            <a:extLst>
              <a:ext uri="{FF2B5EF4-FFF2-40B4-BE49-F238E27FC236}">
                <a16:creationId id="{4B4CBF2C-EC75-460C-A821-785194A1E153}"/>
              </a:ext>
            </a:extLst>
          </p:cNvPr>
          <p:cNvSpPr>
            <a:spLocks noGrp="1"/>
          </p:cNvSpPr>
          <p:nvPr/>
        </p:nvSpPr>
        <p:spPr>
          <a:xfrm>
            <a:off x="617220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3A7D7BB0-38F9-476C-877B-C14BFD40E888}"/>
              </a:ext>
            </a:extLst>
          </p:cNvPr>
          <p:cNvSpPr>
            <a:spLocks noGrp="1"/>
          </p:cNvSpPr>
          <p:nvPr/>
        </p:nvSpPr>
        <p:spPr>
          <a:xfrm>
            <a:off x="6172200" y="2628900"/>
            <a:ext cx="2038350" cy="5715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a16:creationId id="{DE37F5F1-2529-4B84-B242-55508852915E}"/>
              </a:ext>
            </a:extLst>
          </p:cNvPr>
          <p:cNvSpPr>
            <a:spLocks noGrp="1"/>
          </p:cNvSpPr>
          <p:nvPr/>
        </p:nvSpPr>
        <p:spPr>
          <a:xfrm>
            <a:off x="636270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20" name="">
            <a:extLst>
              <a:ext uri="{FF2B5EF4-FFF2-40B4-BE49-F238E27FC236}">
                <a16:creationId id="{2F32CBA6-4C40-4509-B12F-740FF04E46DE}"/>
              </a:ext>
            </a:extLst>
          </p:cNvPr>
          <p:cNvSpPr>
            <a:spLocks noGrp="1"/>
          </p:cNvSpPr>
          <p:nvPr/>
        </p:nvSpPr>
        <p:spPr>
          <a:xfrm>
            <a:off x="636270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Współrzędna</a:t>
            </a:r>
          </a:p>
        </p:txBody>
      </p:sp>
      <p:sp>
        <p:nvSpPr>
          <p:cNvPr id="21" name="">
            <a:extLst>
              <a:ext uri="{FF2B5EF4-FFF2-40B4-BE49-F238E27FC236}">
                <a16:creationId id="{43886C82-B821-4395-85A7-042AE3FA0EAF}"/>
              </a:ext>
            </a:extLst>
          </p:cNvPr>
          <p:cNvSpPr>
            <a:spLocks noGrp="1"/>
          </p:cNvSpPr>
          <p:nvPr/>
        </p:nvSpPr>
        <p:spPr>
          <a:xfrm>
            <a:off x="636270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Elementy Runbook, zadania, aktualizacje,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i ścieżki eskalacji</a:t>
            </a:r>
          </a:p>
        </p:txBody>
      </p:sp>
      <p:sp>
        <p:nvSpPr>
          <p:cNvPr id="22" name="">
            <a:extLst>
              <a:ext uri="{FF2B5EF4-FFF2-40B4-BE49-F238E27FC236}">
                <a16:creationId id="{E25A8335-A749-4E75-869F-FCDE1A0331B6}"/>
              </a:ext>
            </a:extLst>
          </p:cNvPr>
          <p:cNvSpPr>
            <a:spLocks noGrp="1"/>
          </p:cNvSpPr>
          <p:nvPr/>
        </p:nvSpPr>
        <p:spPr>
          <a:xfrm>
            <a:off x="8210550" y="3638550"/>
            <a:ext cx="609600" cy="1905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3" name="">
            <a:extLst>
              <a:ext uri="{FF2B5EF4-FFF2-40B4-BE49-F238E27FC236}">
                <a16:creationId id="{FFC1F5D0-B6EB-4099-ACC6-D9E24B99A632}"/>
              </a:ext>
            </a:extLst>
          </p:cNvPr>
          <p:cNvSpPr>
            <a:spLocks noGrp="1"/>
          </p:cNvSpPr>
          <p:nvPr/>
        </p:nvSpPr>
        <p:spPr>
          <a:xfrm>
            <a:off x="882015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4" name="">
            <a:extLst>
              <a:ext uri="{FF2B5EF4-FFF2-40B4-BE49-F238E27FC236}">
                <a16:creationId id="{19FB345B-31AD-4F7A-9F14-08475223D7DF}"/>
              </a:ext>
            </a:extLst>
          </p:cNvPr>
          <p:cNvSpPr>
            <a:spLocks noGrp="1"/>
          </p:cNvSpPr>
          <p:nvPr/>
        </p:nvSpPr>
        <p:spPr>
          <a:xfrm>
            <a:off x="8820150" y="2628900"/>
            <a:ext cx="2038350" cy="57150"/>
          </a:xfrm>
          <a:prstGeom prst="rect">
            <a:avLst/>
          </a:prstGeom>
          <a:solidFill>
            <a:srgbClr val="7C3AED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14CE35D6-D743-4EB6-9426-21202392584B}"/>
              </a:ext>
            </a:extLst>
          </p:cNvPr>
          <p:cNvSpPr>
            <a:spLocks noGrp="1"/>
          </p:cNvSpPr>
          <p:nvPr/>
        </p:nvSpPr>
        <p:spPr>
          <a:xfrm>
            <a:off x="901065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  <p:sp>
        <p:nvSpPr>
          <p:cNvPr id="26" name="">
            <a:extLst>
              <a:ext uri="{FF2B5EF4-FFF2-40B4-BE49-F238E27FC236}">
                <a16:creationId id="{A01B8EE9-ED6B-4687-8AE0-006004505B14}"/>
              </a:ext>
            </a:extLst>
          </p:cNvPr>
          <p:cNvSpPr>
            <a:spLocks noGrp="1"/>
          </p:cNvSpPr>
          <p:nvPr/>
        </p:nvSpPr>
        <p:spPr>
          <a:xfrm>
            <a:off x="901065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Ucz się</a:t>
            </a:r>
          </a:p>
        </p:txBody>
      </p:sp>
      <p:sp>
        <p:nvSpPr>
          <p:cNvPr id="27" name="">
            <a:extLst>
              <a:ext uri="{FF2B5EF4-FFF2-40B4-BE49-F238E27FC236}">
                <a16:creationId id="{9A04ADA5-8C6C-467C-BF02-D3DC43036962}"/>
              </a:ext>
            </a:extLst>
          </p:cNvPr>
          <p:cNvSpPr>
            <a:spLocks noGrp="1"/>
          </p:cNvSpPr>
          <p:nvPr/>
        </p:nvSpPr>
        <p:spPr>
          <a:xfrm>
            <a:off x="901065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Sekcje zwłok, powtarzające się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przyczyny i automatyzacja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możliwości</a:t>
            </a:r>
          </a:p>
        </p:txBody>
      </p:sp>
      <p:sp>
        <p:nvSpPr>
          <p:cNvPr id="28" name="">
            <a:extLst>
              <a:ext uri="{FF2B5EF4-FFF2-40B4-BE49-F238E27FC236}">
                <a16:creationId id="{87F05F68-5022-4AD1-A4EB-BEBE76227BE0}"/>
              </a:ext>
            </a:extLst>
          </p:cNvPr>
          <p:cNvSpPr>
            <a:spLocks noGrp="1"/>
          </p:cNvSpPr>
          <p:nvPr/>
        </p:nvSpPr>
        <p:spPr>
          <a:xfrm>
            <a:off x="2724150" y="5353050"/>
            <a:ext cx="67437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F97316"/>
            </a:solidFill>
            <a:prstDash val="solid"/>
          </a:ln>
        </p:spPr>
      </p:sp>
      <p:sp>
        <p:nvSpPr>
          <p:cNvPr id="29" name="">
            <a:extLst>
              <a:ext uri="{FF2B5EF4-FFF2-40B4-BE49-F238E27FC236}">
                <a16:creationId id="{C9032BFA-588A-4896-8868-BC3467D85538}"/>
              </a:ext>
            </a:extLst>
          </p:cNvPr>
          <p:cNvSpPr>
            <a:spLocks noGrp="1"/>
          </p:cNvSpPr>
          <p:nvPr/>
        </p:nvSpPr>
        <p:spPr>
          <a:xfrm>
            <a:off x="2838450" y="5429250"/>
            <a:ext cx="6515100" cy="12382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60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60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Wynik: szybszy kontekst incydentu, czystsza koordynacja i skuteczniejsze uczenie się po incydencie</a:t>
            </a:r>
          </a:p>
        </p:txBody>
      </p:sp>
      <p:sp>
        <p:nvSpPr>
          <p:cNvPr id="30" name="">
            <a:extLst>
              <a:ext uri="{FF2B5EF4-FFF2-40B4-BE49-F238E27FC236}">
                <a16:creationId id="{874FB318-70CB-4967-AB34-B13E250E7BC7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1" name="">
            <a:extLst>
              <a:ext uri="{FF2B5EF4-FFF2-40B4-BE49-F238E27FC236}">
                <a16:creationId id="{96AD0C5A-7105-485E-A090-D9D9295F4C0E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Automatyzacja IT | ActiveMotion.ai</a:t>
            </a:r>
          </a:p>
        </p:txBody>
      </p:sp>
      <p:sp>
        <p:nvSpPr>
          <p:cNvPr id="32" name="">
            <a:extLst>
              <a:ext uri="{FF2B5EF4-FFF2-40B4-BE49-F238E27FC236}">
                <a16:creationId id="{A6ED6FE3-971F-405A-BF3A-02D6D37B234E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06</a:t>
            </a:r>
          </a:p>
        </p:txBody>
      </p:sp>
    </p:spTree>
    <p:extLst>
      <p:ext uri="{BB962C8B-B14F-4D97-AF65-F5344CB8AC3E}">
        <p14:creationId val="254256745"/>
      </p:ext>
    </p:extLst>
  </p:cSld>
</p:sld>
</file>

<file path=ppt/theme/theme1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docProps/app.xml><?xml version="1.0" encoding="utf-8"?>
<ap:Properties xmlns:ap="http://schemas.openxmlformats.org/officeDocument/2006/extended-properties">
  <ap:Application>Walnut Exporter</ap:Application>
  <ap:PresentationFormat>Converted Presentation</ap:PresentationFormat>
  <ap:Slides>0</ap:Slides>
  <ap:Notes>0</ap:Notes>
  <ap:HiddenSlides>0</ap:HiddenSlides>
  <ap:SharedDoc>false</ap:SharedDoc>
  <ap:DocSecurity>0</ap:DocSecurity>
</ap:Properties>
</file>

<file path=docProps/core.xml><?xml version="1.0" encoding="utf-8"?>
<coreProperties xmlns:dc="http://purl.org/dc/elements/1.1/" xmlns:dcterms="http://purl.org/dc/terms/" xmlns:xsi="http://www.w3.org/2001/XMLSchema-instance" xmlns="http://schemas.openxmlformats.org/package/2006/metadata/core-properties">
  <dc:creator>Walnut Exporter</dc:creator>
  <lastModifiedBy>Walnut Exporter</lastModifiedBy>
  <dc:title>Presentation</dc:title>
  <dcterms:created xsi:type="dcterms:W3CDTF">2026-05-08T18:11:39.7300000Z</dcterms:created>
  <dcterms:modified xsi:type="dcterms:W3CDTF">2026-05-08T18:11:39.7300000Z</dcterms:modified>
</coreProperties>
</file>