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EE57A04-CC7F-4B39-B98F-12944AA5D8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989C2288-7485-4969-B686-87AB1A4D5F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C5E8DD14-BBD6-474A-AA98-7052E5ABA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 N C I D E N T   R E S P O N S E   O R C H E S T R A T I O N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5A46ED79-C23F-496D-A414-7B846565B2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1104900"/>
            <a:ext cx="7048500" cy="1200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Incident automation gives responders the context, timeline, and actions they need fast.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BC50889-8416-4729-9F61-6DAA3549B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628900"/>
            <a:ext cx="59055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Agents assemble logs, alerts, services, owners, dependencies, recent changes, and prior incidents so response teams can move from noise to action.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14244081-BA5E-49E7-A8A8-7FB43B0EE3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943350"/>
            <a:ext cx="56197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325D59B-E688-489E-BC2F-4EE63229EA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ABA6DF7E-2C43-464B-A96E-A13B33B4E3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195D979-FE34-447A-BAB6-2D54ABB4D7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507EA7D-4DC8-4DAF-A1F4-84A9FD26CB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0383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D4396BF-79AF-4446-BCAC-10D3A8052A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Act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B7BE349-A35A-4009-9FC3-1AA6766786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6710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A0499A4-438E-4B49-B436-66DD81C05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305300"/>
            <a:ext cx="1143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C4B84E5-B7FA-4877-B3DF-7ECD5FF36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95850" y="4591050"/>
            <a:ext cx="1047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 lens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3129991-71E5-4AF2-BFC6-81BB1C258E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524750" y="914400"/>
            <a:ext cx="3486150" cy="4514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085810C-E833-4544-B36B-844675870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21920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IT automation cockpit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9E88BC4-34B7-4691-B289-DC8D7EDACE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17907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6787D18-657A-403E-ABBD-112B149ACC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18859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Alert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4312EC4-2922-4634-AB8C-789658CDE5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18859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Correlated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D2A3C9C-9275-4E96-BAD5-ACC5016EF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25717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0C6F400-FBD0-45DF-B1C8-3DAF9F85F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26670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08E3441-3A2B-4AE3-A141-98EB5A2193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26670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Assessed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962C0F60-3F56-412B-9F65-9D2B1FD6B7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335280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7BE05E2E-5B85-4DC5-B1CF-7C171AD7B2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344805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Timeline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D6BE906-F36A-43F0-A7C7-973E20DD16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344805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Built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4D53916-94FB-478F-88F0-9643AE103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48600" y="4133850"/>
            <a:ext cx="260985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6231F"/>
          </a:solidFill>
          <a:ln xmlns:a="http://schemas.openxmlformats.org/drawingml/2006/main"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73B9FC1-3549-47EA-9110-E7D64BE89E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20050" y="4229100"/>
            <a:ext cx="12382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C9C5DE61-B79A-4BEC-A09C-DEE65673E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53550" y="4229100"/>
            <a:ext cx="9144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Briefed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E97A92D-F18E-44D8-91B6-F6FA6878B2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857750"/>
            <a:ext cx="226695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7F45BBE-A713-43F2-9639-1ED725A8A6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933950"/>
            <a:ext cx="203835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IT action pack ready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224B211-1A8C-4024-920C-BF1C157D03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99D77F4-A8D6-446E-A26C-ECD8EF7586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C14E4079-901F-4AD0-B055-E9CAD4FD3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747821479"/>
      </p:ext>
    </p:extLst>
  </p:cSld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3E5F187E-1505-4AC6-8386-C673E949D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B5D06477-CE0C-428A-BF59-1906956E85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FB988183-F27C-4C41-A9F7-94D4898FE5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W O R K F L O W   M O D E L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DCF90E0-1A43-48B2-A4AA-138B20BB3B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90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 clean IT loop separates safe automation from work that needs judgment.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AD02F50-5EC1-4E94-BA61-40525E6845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F8DCACA-CB6B-478E-BA43-1499EFA2BB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29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1A9621B-56BE-4DEE-9C4D-AC45E022B1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3B06D48-7C2B-4B3B-9E9C-CB2882573B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097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Detect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62CD1BE0-69B8-4025-8E00-8CE322ECF8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Alerts and symptoms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correlated across monitoring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tools.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95C2CB-25FA-49E0-B4D4-D6E7D30D5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527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2966703-84DE-41BA-AAE8-363BAE0BC0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31069C5-90F8-40D2-966B-CA21C47E66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211961C-0051-4E26-85AF-2DD83721C6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2578F9E-ECCD-4BB6-9BAD-696CD91BF6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957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07309B2-0D36-4437-ADF3-2A825F13E7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910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Assess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E25B2E3-1543-4413-96D5-9357D96BA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Impact, affected services,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owners, and dependencies are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identified.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512B99A1-E41B-4201-A3A2-5F6BB2B05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7340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F40D5B46-A82D-4C36-8B64-BB23D1EA9F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64A9524A-5166-4566-BA2A-730C543671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9CCE8FD-7FE6-4A76-A0EA-EF867B3A91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055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150B314-259F-4A90-B8B1-D5E20FBB1D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770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3EE975D-903B-41C8-BCA0-C103837C60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9723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Coordinate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ABD57D9-8AC4-41C3-88B6-2D6DCDA63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960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comms, tasks, and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responders are orchestrated.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D0A5D18-B36F-403C-A34B-31740F98E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15350" y="3467100"/>
            <a:ext cx="55245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80C9C9B2-F022-413B-920C-20F3258EBF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3409950"/>
            <a:ext cx="114300" cy="114300"/>
          </a:xfrm>
          <a:prstGeom xmlns:a="http://schemas.openxmlformats.org/drawingml/2006/main" prst="triangle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BF4CA75-56CE-4075-8518-EF44B48E81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8597C00-B792-44E0-8857-35A9324517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647950"/>
            <a:ext cx="2190750" cy="76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6E083FC-3422-4975-A354-25FBCA9A8E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58300" y="2914650"/>
            <a:ext cx="4191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39D29D9-23A3-4212-8809-99585AA172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2943225"/>
            <a:ext cx="12192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Recover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AAF9780-21A7-4806-A2EB-2DEA5F895E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277350" y="3390900"/>
            <a:ext cx="1752600" cy="647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Actions are tracked through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resolution and post-incident</a:t>
            </a:r>
          </a:p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learning.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0F16184D-24DE-413D-93EB-F13FC22603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" y="4991100"/>
            <a:ext cx="8858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output is a verified IT action packet with owner, evidence, and next step.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2FC9B54-842A-48BD-A542-8A2CEB87E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AA079FAB-4312-4133-8DD2-BFFDD6DD2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A805751-9FC1-40C0-8A8F-741E1907A8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327614055"/>
      </p:ext>
    </p:extLst>
  </p:cSld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ED5412E-9D00-40BB-81DC-68BE7EF3F4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87179009-59A4-4D71-936E-DC67FE5E45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F6D205ED-0783-4319-89B5-F26BBBB4A3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E V I D E N C E   M A P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FA6F01E-AE0A-4543-8DE5-0B5F34BF2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57250"/>
            <a:ext cx="8096250" cy="95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Agents monitor the technical evidence behind each IT decision.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B153EFA-E7F2-444E-8C4E-0E2E5EBC5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133600"/>
            <a:ext cx="1524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2CAED5F7-03CF-4656-81DC-601033B41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133600"/>
            <a:ext cx="29527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Evidence monitored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25C24D2-4467-4A6D-A3EF-869C58EE653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39050" y="2133600"/>
            <a:ext cx="26670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Decision question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9A21469-3363-4877-89B7-CFC85DAEAA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3241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A02136E-7EDF-4C11-B421-E2BD142C04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4765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Alert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4FA3F96-4A6D-4CC5-82B4-47708DF17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24765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metric, log, trace, service, severity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87CBACA-3E3E-4362-9793-766E25B8A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24193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1DB124EC-8A50-4414-8BF5-B86C16B295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5146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changed?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19CD593-A36D-43A6-A40F-540DAE5D19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29527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4EC323A4-EEDE-4F16-B47B-B9A0FD19D7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1051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2AD1B03-B14D-409C-B7C1-5F13CE3E3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1051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customers, systems, SLA, revenue, region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537D8BF-08A6-4ECE-ADB3-AE0330D8F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0480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1FCDC04-1105-4945-BE1B-3A0BD6F85F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1432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How bad is it?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FC708D-FF7B-40A4-BD58-9FAC323BC5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5814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38517098-1D41-4E2F-BA54-E807E49BC3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37338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DD72C05-A271-4529-B65F-500BC6F57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37338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deploys, incidents, dependencies, owners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EC34F71-B691-45FB-A3C9-320DB9D45F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36766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229AA6B5-C7DE-4948-9BB3-211E00182A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37719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What could explain it?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07C0293-0279-4159-A9C8-1D73613AA2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21005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282FB27D-CE32-4740-BBD5-C546EEA393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36245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Response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C8EBD39-B1CA-4685-9F18-ECDD6CFB09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36245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tasks, comms, war room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5D2335A-D9AE-4273-8ACB-727DA3769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30530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4C3111C-CA5C-402A-8432-D3918045A3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440055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Who must act?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D0C0E69-606A-48B7-9179-303FCF46EB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838700"/>
            <a:ext cx="10344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867BD77-8633-4A4F-8990-2693AABF35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4991100"/>
            <a:ext cx="1714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Recovery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26791AB-893F-42C4-9B11-756A6A338D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57550" y="4991100"/>
            <a:ext cx="3429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fix, verification, timeline, postmortem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5F95287-FFFF-4131-98BA-437774401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620000" y="4933950"/>
            <a:ext cx="2857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1FA86417-4DA0-48C0-B560-C3CB9FEA6D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5029200"/>
            <a:ext cx="2476500" cy="1428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Is it stable?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9A39BCA-593F-4E48-8C1D-74A59B137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2476500"/>
            <a:ext cx="171450" cy="2838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4E3EC8F-33E5-4791-99D4-89FBA5F39E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3276600"/>
            <a:ext cx="32385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Filtered actions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3CD0473D-44A0-4E02-BE10-3B686A6990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2B19A59B-0432-4589-A369-9B3A1F48C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34910CF-4D2E-4893-BF9C-7A40F5D777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xmlns:p14="http://schemas.microsoft.com/office/powerpoint/2010/main" val="1693744141"/>
      </p:ext>
    </p:extLst>
  </p:cSld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0207F6E-BF83-4C31-93AC-ADC30DBADD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E52F4581-4D8C-465E-9508-F42E02C6F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41889139-DD3A-4A41-87E0-D3C5B0543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G O V E R N A N C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E5363E6-31F0-489D-AE7C-3448BC3332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Risk and confidence determine whether work is resolved, assigned, or escalated.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8FFB853-786B-4516-B5A7-6D8C99B87E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EDAE7743-1A27-4EBE-A4C7-EC8210AD73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Observe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7AA2EEA-F7A3-4FDD-B024-0ADB88840F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Low-impact alert with known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recovery path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646B4C-6616-4512-9800-6B8C6CC5D6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D25771D-122E-4953-B8D3-E635568B75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3234481-6811-4DC3-A16D-103F3ABB0A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620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On-call watch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125F397-95F4-485A-A538-1F31B59FFC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0B27B9D-1DFC-4B77-AA92-5E3CB5EF85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9105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Coordinate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F22909D-A879-40BB-915C-E8EAB21DC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Service issue needing multi-team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9834AB5-2A4A-47B1-82F5-BBAF7D84F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960E5D8-D2B2-4F4A-B49B-5DFA65426F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690A2898-363B-497F-8D84-BB10B99B30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61010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Incident channel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94F1F3C-8377-48C6-ADF8-FB511F3AAB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324100"/>
            <a:ext cx="2781300" cy="2724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6CDED8A-36C1-4607-BB7A-58A6A3D2E0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647950"/>
            <a:ext cx="2095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Major incident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C3B884C-34FB-421F-A0D4-589AAA8DDF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3257550"/>
            <a:ext cx="2133600" cy="476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Customer impact, SLA breach, or</a:t>
            </a:r>
          </a:p>
          <a:p xmlns:a="http://schemas.openxmlformats.org/drawingml/2006/main"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security risk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B7CB4B1-1DC7-4C69-AEA4-F5FB45665C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038600"/>
            <a:ext cx="21907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B8A4039-CDD9-4F8A-B512-B29007CEDA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286250"/>
            <a:ext cx="1524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Route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27836EA-EA3D-4B89-B5B0-D02F1EF942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58150" y="4514850"/>
            <a:ext cx="2095500" cy="209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Incident commander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C08BBE7-4927-46C3-83F3-ED74740E4B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90700" y="5562600"/>
            <a:ext cx="8572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Clear routing keeps safe IT work fast while giving specialists better context.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BB5CB73B-A115-49EC-9DC3-693A7701D1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59E4E84-E815-4472-B7A2-2502315963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D6336B5-7B04-433B-990D-B39795FEF5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xmlns:p14="http://schemas.microsoft.com/office/powerpoint/2010/main" val="1060311081"/>
      </p:ext>
    </p:extLst>
  </p:cSld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277588C-942B-489C-AB5A-3E4AB7F4A4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EB557452-D469-4BEA-B7C5-4ADA81794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1BDFE4CB-154E-4B86-898C-07FF44E7B7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A C T I O N   P A C K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CFA8FF8-807C-4FBF-A56F-7620D8E725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85725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The IT action pack gives responders the context needed to move immediately.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3004ABBB-A93B-4747-BF52-C7F6C93B3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247900"/>
            <a:ext cx="64389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DF45AD5-86F4-4D07-8F29-EC77573BC3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1100" y="2552700"/>
            <a:ext cx="2857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IT action pack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052862E2-2CAC-4335-B3C6-3770F9031C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1242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D344964-6232-45E7-8310-D7B9879C77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1242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Incident brief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ED03835-8DD0-40F7-B95A-2EE9833333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1242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Alert, service, impact, severity, owner, and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start time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1F9F49C8-5DA8-4CAA-AED9-FFADE82F34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6195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0F5B2951-FE21-400B-AA14-A9CA393566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36195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Timeline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CC5405E5-877C-4ECD-8420-F19BEB48EE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36195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Signals, changes, related incidents, and key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decisions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34C5B5B-B51D-463E-9B06-3D4CCF1363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148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FA3F2063-9373-41B6-93AA-5637BD1F78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1148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Action plan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86774AB-F42E-4DC4-A3C3-9E1837571D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1148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tasks, owner assignments, and comms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24996B9-3E82-42F6-8021-5E565857A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610100"/>
            <a:ext cx="32385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43CA09E-6AFB-4756-A843-E698402356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95450" y="4610100"/>
            <a:ext cx="16573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Recovery proof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16032CDD-2C13-4720-8ACD-B0EFA9F780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4610100"/>
            <a:ext cx="30480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Verification, closure, postmortem notes, and</a:t>
            </a:r>
          </a:p>
          <a:p xmlns:a="http://schemas.openxmlformats.org/drawingml/2006/main"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follow-up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95886B68-E39E-402D-A5E4-EF35B5400A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72400" y="2247900"/>
            <a:ext cx="2705100" cy="3238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614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906D2E1-794A-4B04-BF19-D17A29C834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2571750"/>
            <a:ext cx="1524000" cy="190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Responder lens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87076CA-8594-4EC7-9D78-3B0FF64039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0099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9E4950D-2880-4402-ADC2-FE9BB5ED53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1051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42123DE8-8DCF-4090-ADAB-5AB590C4A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1051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Known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82B059A-E6F1-4AA7-BFCC-35C6727BDE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4480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305610F-929E-4E6B-B6DC-7A9ABFF86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5433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Owner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EA440CB-D058-4CDB-9187-EAEFE71F94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5433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Named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E1E4384-41F0-4D12-95AD-B0DCF487E8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88620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1DBCBFCF-771C-4A06-A4F3-6C7706306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398145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Evidence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1210674-5B68-4660-95E6-D711974680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98145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Linked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41132669-5902-4D4D-A649-D94A31BBC7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324350"/>
            <a:ext cx="196215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C362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C9009191-A44F-4A3E-9021-AB56107FB2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77200" y="4419600"/>
            <a:ext cx="87630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Next step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B771A1B6-F62C-433D-B5D6-A18F5B586B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419600"/>
            <a:ext cx="781050" cy="152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Ready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5919148-B34E-414F-93C2-DE6EB642B0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8BB549F-555D-4BF7-8358-DD5EB68413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844C3098-38F3-4C97-BA3A-20FC941D34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85777597"/>
      </p:ext>
    </p:extLst>
  </p:cSld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CE38AC1-7988-4091-B4DB-2ECDA7571A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6858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7F4E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 xmlns:a="http://schemas.openxmlformats.org/drawingml/2006/main">
              <a:ext uri="{FF2B5EF4-FFF2-40B4-BE49-F238E27FC236}">
                <a16:creationId xmlns:a16="http://schemas.microsoft.com/office/drawing/2014/main" id="{48E2DFFB-877F-4CA8-B2B6-07F196A994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504825"/>
            <a:ext cx="9525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 xmlns:a="http://schemas.openxmlformats.org/drawingml/2006/main">
              <a:ext uri="{FF2B5EF4-FFF2-40B4-BE49-F238E27FC236}">
                <a16:creationId xmlns:a16="http://schemas.microsoft.com/office/drawing/2014/main" id="{59D941FC-910E-41C4-ABF4-77252F5820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76250"/>
            <a:ext cx="59055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S C A L E   P A T H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D06D2A1-49C6-418B-81AF-BF08DA3F3E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876300"/>
            <a:ext cx="904875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Scale from one IT workflow to continuous service control.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79AF0CF-E587-44EF-8534-334990A266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ED02701-7716-4E84-BF64-8C01488F7B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F22D85D-04FF-48B8-8A06-18A3E850F6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4779C4D6-D3BC-4015-9BC4-9F01F2F87B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3402527-4F36-4A92-8374-04F26802BC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Monitoring, logs, traces,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deploys, ITSM, and comms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E241388-7504-4210-9FF0-4736C65F62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146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563EB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8E2975C-5A8B-4C28-B933-D99EDC9F42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A19D4F1-AAE1-429A-89CA-4EBFF1BC7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242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79F707D-81EA-4117-9DCA-209CDC714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B25CA8F-477E-43C3-9342-E7E9DFA53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Correlate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72E3B89-DC75-46DA-85A5-5BE2ABCE1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7147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Alerts, changes, services,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owners, and dependencies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0E14372-D006-4EE9-A267-30353435C1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56260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97316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B4CBF2C-EC75-460C-A821-785194A1E1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3A7D7BB0-38F9-476C-877B-C14BFD40E8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E37F5F1-2529-4B84-B242-5550885291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2F32CBA6-4C40-4509-B12F-740FF04E46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Coordinate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43886C82-B821-4395-85A7-042AE3FA0E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tasks, updates,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and escalation paths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25A8335-A749-4E75-869F-FCDE1A0331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10550" y="3638550"/>
            <a:ext cx="6096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F766E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FFC1F5D0-B6EB-4099-ACC6-D9E24B99A6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DF8"/>
          </a:solidFill>
          <a:ln xmlns:a="http://schemas.openxmlformats.org/drawingml/2006/main"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19FB345B-31AD-4F7A-9F14-08475223D7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20150" y="2628900"/>
            <a:ext cx="2038350" cy="57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7C3AED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14CE35D6-D743-4EB6-9426-2120239258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2952750"/>
            <a:ext cx="4191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A01B8EE9-ED6B-4687-8AE0-006004505B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3314700"/>
            <a:ext cx="152400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Learn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A04ADA5-8C6C-467C-BF02-D3DC43036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10650" y="4019550"/>
            <a:ext cx="1581150" cy="419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Postmortems, recurring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causes, and automation</a:t>
            </a:r>
          </a:p>
          <a:p xmlns:a="http://schemas.openxmlformats.org/drawingml/2006/main"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opportunities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7F05F68-5022-4AD1-A4EB-BEBE76227B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724150" y="5353050"/>
            <a:ext cx="67437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9032BFA-588A-4896-8868-BC3467D85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838450" y="5429250"/>
            <a:ext cx="6515100" cy="1238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Outcome: faster incident context, cleaner coordination, and stronger post-incident learning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74FB318-70CB-4967-AB34-B13E250E7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496050"/>
            <a:ext cx="110109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D9D0C3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6AD0C5A-7105-485E-A090-D9D9295F4C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0550" y="6572250"/>
            <a:ext cx="7239000" cy="133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IT automation | ActiveMotion.ai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A6ED6FE3-971F-405A-BF3A-02D6D37B23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6534150"/>
            <a:ext cx="457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