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notesMasters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516565ab1151449a" /><Relationship Type="http://schemas.openxmlformats.org/officeDocument/2006/relationships/extended-properties" Target="/docProps/app.xml" Id="R654a8cf4235c4b5d" /><Relationship Type="http://schemas.openxmlformats.org/officeDocument/2006/relationships/officeDocument" Target="/ppt/presentation.xml" Id="Rd119de917d754c9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ed0239abb6340ca"/>
  </p:sldMasterIdLst>
  <p:notesMasterIdLst>
    <p:notesMasterId xmlns:r="http://schemas.openxmlformats.org/officeDocument/2006/relationships" r:id="Rc39e9a851a874312"/>
  </p:notesMasterIdLst>
  <p:sldIdLst>
    <p:sldId xmlns:r="http://schemas.openxmlformats.org/officeDocument/2006/relationships" id="256" r:id="Rb302056e2ec3413e"/>
    <p:sldId xmlns:r="http://schemas.openxmlformats.org/officeDocument/2006/relationships" id="257" r:id="Rf393455f17464cf2"/>
    <p:sldId xmlns:r="http://schemas.openxmlformats.org/officeDocument/2006/relationships" id="258" r:id="Re24befc4b8524613"/>
    <p:sldId xmlns:r="http://schemas.openxmlformats.org/officeDocument/2006/relationships" id="259" r:id="R43a2992b48c14a98"/>
    <p:sldId xmlns:r="http://schemas.openxmlformats.org/officeDocument/2006/relationships" id="260" r:id="Rd6e4f5bd31e44050"/>
    <p:sldId xmlns:r="http://schemas.openxmlformats.org/officeDocument/2006/relationships" id="261" r:id="Rf9eba62138bb47e7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xmlns:a="http://schemas.openxmlformats.org/drawingml/2006/main" n="120" d="100"/>
          <a:sy xmlns:a="http://schemas.openxmlformats.org/drawingml/2006/main" n="120" d="100"/>
        </p:scale>
        <p:origin x="800" y="184"/>
      </p:cViewPr>
      <p:guideLst/>
    </p:cSldViewPr>
  </p:slideViewPr>
  <p:notesTextViewPr>
    <p:cViewPr>
      <p:scale>
        <a:sx xmlns:a="http://schemas.openxmlformats.org/drawingml/2006/main" n="1" d="1"/>
        <a:sy xmlns:a="http://schemas.openxmlformats.org/drawingml/2006/main"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d0239abb6340ca" /><Relationship Type="http://schemas.openxmlformats.org/officeDocument/2006/relationships/theme" Target="/ppt/theme/theme1.xml" Id="R274e9eeca0454a85" /><Relationship Type="http://schemas.openxmlformats.org/officeDocument/2006/relationships/notesMaster" Target="/ppt/notesMasters/notesMaster1.xml" Id="Rc39e9a851a874312" /><Relationship Type="http://schemas.openxmlformats.org/officeDocument/2006/relationships/presProps" Target="/ppt/presProps.xml" Id="Re482c494214946da" /><Relationship Type="http://schemas.openxmlformats.org/officeDocument/2006/relationships/viewProps" Target="/ppt/viewProps.xml" Id="R43f4661ad6914845" /><Relationship Type="http://schemas.openxmlformats.org/officeDocument/2006/relationships/tableStyles" Target="/ppt/tableStyles.xml" Id="R69d93a12744448d4" /><Relationship Type="http://schemas.openxmlformats.org/officeDocument/2006/relationships/slide" Target="/ppt/slides/slide1.xml" Id="Rb302056e2ec3413e" /><Relationship Type="http://schemas.openxmlformats.org/officeDocument/2006/relationships/slide" Target="/ppt/slides/slide2.xml" Id="Rf393455f17464cf2" /><Relationship Type="http://schemas.openxmlformats.org/officeDocument/2006/relationships/slide" Target="/ppt/slides/slide3.xml" Id="Re24befc4b8524613" /><Relationship Type="http://schemas.openxmlformats.org/officeDocument/2006/relationships/slide" Target="/ppt/slides/slide4.xml" Id="R43a2992b48c14a98" /><Relationship Type="http://schemas.openxmlformats.org/officeDocument/2006/relationships/slide" Target="/ppt/slides/slide5.xml" Id="Rd6e4f5bd31e44050" /><Relationship Type="http://schemas.openxmlformats.org/officeDocument/2006/relationships/slide" Target="/ppt/slides/slide6.xml" Id="Rf9eba62138bb47e7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2.xml" Id="R511a484bd00d4f81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ffdced52954a4783" /><Relationship Type="http://schemas.openxmlformats.org/officeDocument/2006/relationships/notesMaster" Target="/ppt/notesMasters/notesMaster1.xml" Id="Re30a7b7ce668497d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37aae6e175ac487c" /><Relationship Type="http://schemas.openxmlformats.org/officeDocument/2006/relationships/notesMaster" Target="/ppt/notesMasters/notesMaster1.xml" Id="R844f4bc15a39407c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74d03489150e4242" /><Relationship Type="http://schemas.openxmlformats.org/officeDocument/2006/relationships/notesMaster" Target="/ppt/notesMasters/notesMaster1.xml" Id="Rb908246ac98c4270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81c62097f08f4e77" /><Relationship Type="http://schemas.openxmlformats.org/officeDocument/2006/relationships/notesMaster" Target="/ppt/notesMasters/notesMaster1.xml" Id="Rcc062717b8a6495d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1aa28af8314a4288" /><Relationship Type="http://schemas.openxmlformats.org/officeDocument/2006/relationships/notesMaster" Target="/ppt/notesMasters/notesMaster1.xml" Id="R5251d19e77094d04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8c3285c362994521" /><Relationship Type="http://schemas.openxmlformats.org/officeDocument/2006/relationships/notesMaster" Target="/ppt/notesMasters/notesMaster1.xml" Id="R7df23a5b1b064ec0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12e89387464307" /></Relationships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theme/theme1.xml" Id="Rc86e61bc9ad14830" /><Relationship Type="http://schemas.openxmlformats.org/officeDocument/2006/relationships/slideLayout" Target="/ppt/slideLayouts/slideLayout2.xml" Id="R208df3b0c7a74f4b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08df3b0c7a74f4b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a4bdf3f2540c4748" /><Relationship Type="http://schemas.openxmlformats.org/officeDocument/2006/relationships/notesSlide" Target="/ppt/notesSlides/notesSlide1.xml" Id="R8888a009b7d64b8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a9ffc915375348ec" /><Relationship Type="http://schemas.openxmlformats.org/officeDocument/2006/relationships/notesSlide" Target="/ppt/notesSlides/notesSlide2.xml" Id="Rb89fb29a12e44a4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29d43ca494a14b1b" /><Relationship Type="http://schemas.openxmlformats.org/officeDocument/2006/relationships/notesSlide" Target="/ppt/notesSlides/notesSlide3.xml" Id="R45da26175d03433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0de7cfb6ac9a4fce" /><Relationship Type="http://schemas.openxmlformats.org/officeDocument/2006/relationships/notesSlide" Target="/ppt/notesSlides/notesSlide4.xml" Id="R010adb894e9a44d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3fadc961476c4449" /><Relationship Type="http://schemas.openxmlformats.org/officeDocument/2006/relationships/notesSlide" Target="/ppt/notesSlides/notesSlide5.xml" Id="R7187847b51e848c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bf349fc34c0a4c9b" /><Relationship Type="http://schemas.openxmlformats.org/officeDocument/2006/relationships/notesSlide" Target="/ppt/notesSlides/notesSlide6.xml" Id="Rf316bd7f63ed4b0f" /></Relationships>
</file>

<file path=ppt/slides/slide1.xml><?xml version="1.0" encoding="utf-8"?>
<p:sld xmlns:a="http://schemas.openxmlformats.org/drawingml/2006/main" xmlns:ns2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ns2:creationId id="{ABCD0DA3-44D9-41EA-B6BB-882C8CC061DB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201A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-Intake automation">
            <a:extLst>
              <a:ext uri="{FF2B5EF4-FFF2-40B4-BE49-F238E27FC236}">
                <ns2:creationId id="{D73892B0-64A6-44A7-AFCC-BC3565A96A27}"/>
              </a:ext>
            </a:extLst>
          </p:cNvPr>
          <p:cNvSpPr>
            <a:spLocks noGrp="1"/>
          </p:cNvSpPr>
          <p:nvPr/>
        </p:nvSpPr>
        <p:spPr>
          <a:xfrm>
            <a:off x="685800" y="619125"/>
            <a:ext cx="76200" cy="76200"/>
          </a:xfrm>
          <a:prstGeom prst="rect">
            <a:avLst/>
          </a:prstGeom>
          <a:solidFill>
            <a:srgbClr val="F26B3A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-Intake automation">
            <a:extLst>
              <a:ext uri="{FF2B5EF4-FFF2-40B4-BE49-F238E27FC236}">
                <ns2:creationId id="{EA0159A6-9AD9-4CCB-9882-C3D6E186BD0C}"/>
              </a:ext>
            </a:extLst>
          </p:cNvPr>
          <p:cNvSpPr>
            <a:spLocks noGrp="1"/>
          </p:cNvSpPr>
          <p:nvPr/>
        </p:nvSpPr>
        <p:spPr>
          <a:xfrm>
            <a:off x="857250" y="552450"/>
            <a:ext cx="4000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ctr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ΑΥΤΟΜΑΤΙΣΜΟΣ ΕΙΣΑΓΩΓΗΣ</a:t>
            </a:r>
          </a:p>
        </p:txBody>
      </p:sp>
      <p:sp>
        <p:nvSpPr>
          <p:cNvPr id="4" name="">
            <a:extLst>
              <a:ext uri="{FF2B5EF4-FFF2-40B4-BE49-F238E27FC236}">
                <ns2:creationId id="{C8D17BC4-16AA-4D86-8860-90AB1C28133E}"/>
              </a:ext>
            </a:extLst>
          </p:cNvPr>
          <p:cNvSpPr>
            <a:spLocks noGrp="1"/>
          </p:cNvSpPr>
          <p:nvPr/>
        </p:nvSpPr>
        <p:spPr>
          <a:xfrm>
            <a:off x="685800" y="800100"/>
            <a:ext cx="7239000" cy="12573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39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9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Πρόσληψη και ιεράρχηση</a:t>
            </a:r>
          </a:p>
        </p:txBody>
      </p:sp>
      <p:sp>
        <p:nvSpPr>
          <p:cNvPr id="5" name="">
            <a:extLst>
              <a:ext uri="{FF2B5EF4-FFF2-40B4-BE49-F238E27FC236}">
                <ns2:creationId id="{2953C633-CD62-4465-8E0E-6BF6CA5A16BA}"/>
              </a:ext>
            </a:extLst>
          </p:cNvPr>
          <p:cNvSpPr>
            <a:spLocks noGrp="1"/>
          </p:cNvSpPr>
          <p:nvPr/>
        </p:nvSpPr>
        <p:spPr>
          <a:xfrm>
            <a:off x="723900" y="2133600"/>
            <a:ext cx="5810250" cy="8382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5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5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Πώς ταξινομούνται τα νέα αιτήματα, βαθμολογούνται σε σχέση με επιχειρηματικούς στόχους, δρομολογούνται στη διακυβέρνηση και προετοιμάζονται για έλεγχο.</a:t>
            </a:r>
          </a:p>
        </p:txBody>
      </p:sp>
      <p:sp>
        <p:nvSpPr>
          <p:cNvPr id="6" name="">
            <a:extLst>
              <a:ext uri="{FF2B5EF4-FFF2-40B4-BE49-F238E27FC236}">
                <ns2:creationId id="{BB3966A7-9A8E-4B71-B4E5-7B6A0E3E72B6}"/>
              </a:ext>
            </a:extLst>
          </p:cNvPr>
          <p:cNvSpPr>
            <a:spLocks noGrp="1"/>
          </p:cNvSpPr>
          <p:nvPr/>
        </p:nvSpPr>
        <p:spPr>
          <a:xfrm>
            <a:off x="723900" y="3333750"/>
            <a:ext cx="7429500" cy="9525"/>
          </a:xfrm>
          <a:prstGeom prst="rect">
            <a:avLst/>
          </a:prstGeom>
          <a:solidFill>
            <a:srgbClr val="4C4038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ns2:creationId id="{1158805D-C2B4-477C-AD69-56CF5F73124F}"/>
              </a:ext>
            </a:extLst>
          </p:cNvPr>
          <p:cNvSpPr>
            <a:spLocks noGrp="1"/>
          </p:cNvSpPr>
          <p:nvPr/>
        </p:nvSpPr>
        <p:spPr>
          <a:xfrm>
            <a:off x="1885950" y="4533900"/>
            <a:ext cx="1143000" cy="19050"/>
          </a:xfrm>
          <a:prstGeom prst="rect">
            <a:avLst/>
          </a:prstGeom>
          <a:solidFill>
            <a:srgbClr val="6C5A50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8" name="">
            <a:extLst>
              <a:ext uri="{FF2B5EF4-FFF2-40B4-BE49-F238E27FC236}">
                <ns2:creationId id="{6720E9B4-7A50-4FA1-838F-B21615E085C7}"/>
              </a:ext>
            </a:extLst>
          </p:cNvPr>
          <p:cNvSpPr>
            <a:spLocks noGrp="1"/>
          </p:cNvSpPr>
          <p:nvPr/>
        </p:nvSpPr>
        <p:spPr>
          <a:xfrm>
            <a:off x="723900" y="4114800"/>
            <a:ext cx="5143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01</a:t>
            </a:r>
          </a:p>
        </p:txBody>
      </p:sp>
      <p:sp>
        <p:nvSpPr>
          <p:cNvPr id="9" name="">
            <a:extLst>
              <a:ext uri="{FF2B5EF4-FFF2-40B4-BE49-F238E27FC236}">
                <ns2:creationId id="{4A6C5F7B-7F31-4B40-AD13-9203263C0788}"/>
              </a:ext>
            </a:extLst>
          </p:cNvPr>
          <p:cNvSpPr>
            <a:spLocks noGrp="1"/>
          </p:cNvSpPr>
          <p:nvPr/>
        </p:nvSpPr>
        <p:spPr>
          <a:xfrm>
            <a:off x="723900" y="4438650"/>
            <a:ext cx="990600" cy="990600"/>
          </a:xfrm>
          <a:prstGeom prst="rect">
            <a:avLst/>
          </a:prstGeom>
          <a:solidFill>
            <a:srgbClr val="2A221D"/>
          </a:solidFill>
          <a:ln w="9525">
            <a:solidFill>
              <a:srgbClr val="5B4D44"/>
            </a:solidFill>
            <a:prstDash val="solid"/>
          </a:ln>
        </p:spPr>
      </p:sp>
      <p:sp>
        <p:nvSpPr>
          <p:cNvPr id="10" name="">
            <a:extLst>
              <a:ext uri="{FF2B5EF4-FFF2-40B4-BE49-F238E27FC236}">
                <ns2:creationId id="{26925799-4F23-4C5F-A023-C0693F5E5814}"/>
              </a:ext>
            </a:extLst>
          </p:cNvPr>
          <p:cNvSpPr>
            <a:spLocks noGrp="1"/>
          </p:cNvSpPr>
          <p:nvPr/>
        </p:nvSpPr>
        <p:spPr>
          <a:xfrm>
            <a:off x="857250" y="4686300"/>
            <a:ext cx="723900" cy="2476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3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3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Λήψη</a:t>
            </a:r>
          </a:p>
        </p:txBody>
      </p:sp>
      <p:sp>
        <p:nvSpPr>
          <p:cNvPr id="11" name="">
            <a:extLst>
              <a:ext uri="{FF2B5EF4-FFF2-40B4-BE49-F238E27FC236}">
                <ns2:creationId id="{1D83DFA4-0C59-4FCA-9C34-AAC2F3A3F2FC}"/>
              </a:ext>
            </a:extLst>
          </p:cNvPr>
          <p:cNvSpPr>
            <a:spLocks noGrp="1"/>
          </p:cNvSpPr>
          <p:nvPr/>
        </p:nvSpPr>
        <p:spPr>
          <a:xfrm>
            <a:off x="552450" y="5619750"/>
            <a:ext cx="13525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975" b="0">
                <a:solidFill>
                  <a:srgbClr val="B9ACA0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B9ACA0"/>
                </a:solidFill>
                <a:latin typeface="Aptos"/>
                <a:ea typeface="Aptos"/>
                <a:cs typeface="Aptos"/>
              </a:rPr>
              <a:t>Μία μπροστινή πόρτα</a:t>
            </a:r>
          </a:p>
        </p:txBody>
      </p:sp>
      <p:sp>
        <p:nvSpPr>
          <p:cNvPr id="12" name="">
            <a:extLst>
              <a:ext uri="{FF2B5EF4-FFF2-40B4-BE49-F238E27FC236}">
                <ns2:creationId id="{FCE0A857-A8D1-4871-A94A-172C34B0DF31}"/>
              </a:ext>
            </a:extLst>
          </p:cNvPr>
          <p:cNvSpPr>
            <a:spLocks noGrp="1"/>
          </p:cNvSpPr>
          <p:nvPr/>
        </p:nvSpPr>
        <p:spPr>
          <a:xfrm>
            <a:off x="4533900" y="4533900"/>
            <a:ext cx="1143000" cy="19050"/>
          </a:xfrm>
          <a:prstGeom prst="rect">
            <a:avLst/>
          </a:prstGeom>
          <a:solidFill>
            <a:srgbClr val="6C5A50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ns2:creationId id="{BD747738-5005-4BED-B15E-9D9736613FB6}"/>
              </a:ext>
            </a:extLst>
          </p:cNvPr>
          <p:cNvSpPr>
            <a:spLocks noGrp="1"/>
          </p:cNvSpPr>
          <p:nvPr/>
        </p:nvSpPr>
        <p:spPr>
          <a:xfrm>
            <a:off x="3371850" y="4114800"/>
            <a:ext cx="5143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02</a:t>
            </a:r>
          </a:p>
        </p:txBody>
      </p:sp>
      <p:sp>
        <p:nvSpPr>
          <p:cNvPr id="14" name="">
            <a:extLst>
              <a:ext uri="{FF2B5EF4-FFF2-40B4-BE49-F238E27FC236}">
                <ns2:creationId id="{82E3B005-F7AB-48FA-9260-3F3C3856840D}"/>
              </a:ext>
            </a:extLst>
          </p:cNvPr>
          <p:cNvSpPr>
            <a:spLocks noGrp="1"/>
          </p:cNvSpPr>
          <p:nvPr/>
        </p:nvSpPr>
        <p:spPr>
          <a:xfrm>
            <a:off x="3371850" y="4438650"/>
            <a:ext cx="990600" cy="990600"/>
          </a:xfrm>
          <a:prstGeom prst="rect">
            <a:avLst/>
          </a:prstGeom>
          <a:solidFill>
            <a:srgbClr val="2A221D"/>
          </a:solidFill>
          <a:ln w="9525">
            <a:solidFill>
              <a:srgbClr val="5B4D44"/>
            </a:solidFill>
            <a:prstDash val="solid"/>
          </a:ln>
        </p:spPr>
      </p:sp>
      <p:sp>
        <p:nvSpPr>
          <p:cNvPr id="15" name="">
            <a:extLst>
              <a:ext uri="{FF2B5EF4-FFF2-40B4-BE49-F238E27FC236}">
                <ns2:creationId id="{D8C8C7B0-A117-4688-A762-081A410146C9}"/>
              </a:ext>
            </a:extLst>
          </p:cNvPr>
          <p:cNvSpPr>
            <a:spLocks noGrp="1"/>
          </p:cNvSpPr>
          <p:nvPr/>
        </p:nvSpPr>
        <p:spPr>
          <a:xfrm>
            <a:off x="3505200" y="4686300"/>
            <a:ext cx="723900" cy="2476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3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3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Ταξινόμηση</a:t>
            </a:r>
          </a:p>
        </p:txBody>
      </p:sp>
      <p:sp>
        <p:nvSpPr>
          <p:cNvPr id="16" name="">
            <a:extLst>
              <a:ext uri="{FF2B5EF4-FFF2-40B4-BE49-F238E27FC236}">
                <ns2:creationId id="{8BDFA6C3-54F4-4755-AAA4-20FBF7A71773}"/>
              </a:ext>
            </a:extLst>
          </p:cNvPr>
          <p:cNvSpPr>
            <a:spLocks noGrp="1"/>
          </p:cNvSpPr>
          <p:nvPr/>
        </p:nvSpPr>
        <p:spPr>
          <a:xfrm>
            <a:off x="3200400" y="5619750"/>
            <a:ext cx="13525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975" b="0">
                <a:solidFill>
                  <a:srgbClr val="B9ACA0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B9ACA0"/>
                </a:solidFill>
                <a:latin typeface="Aptos"/>
                <a:ea typeface="Aptos"/>
                <a:cs typeface="Aptos"/>
              </a:rPr>
              <a:t>Συγκρίσιμη εργασία</a:t>
            </a:r>
          </a:p>
        </p:txBody>
      </p:sp>
      <p:sp>
        <p:nvSpPr>
          <p:cNvPr id="17" name="">
            <a:extLst>
              <a:ext uri="{FF2B5EF4-FFF2-40B4-BE49-F238E27FC236}">
                <ns2:creationId id="{058F8702-9D28-405F-9688-4C0DCC254E44}"/>
              </a:ext>
            </a:extLst>
          </p:cNvPr>
          <p:cNvSpPr>
            <a:spLocks noGrp="1"/>
          </p:cNvSpPr>
          <p:nvPr/>
        </p:nvSpPr>
        <p:spPr>
          <a:xfrm>
            <a:off x="7181850" y="4533900"/>
            <a:ext cx="1143000" cy="19050"/>
          </a:xfrm>
          <a:prstGeom prst="rect">
            <a:avLst/>
          </a:prstGeom>
          <a:solidFill>
            <a:srgbClr val="6C5A50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ns2:creationId id="{AF658155-1194-4FE2-9306-44028291E6F9}"/>
              </a:ext>
            </a:extLst>
          </p:cNvPr>
          <p:cNvSpPr>
            <a:spLocks noGrp="1"/>
          </p:cNvSpPr>
          <p:nvPr/>
        </p:nvSpPr>
        <p:spPr>
          <a:xfrm>
            <a:off x="6019800" y="4114800"/>
            <a:ext cx="5143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03</a:t>
            </a:r>
          </a:p>
        </p:txBody>
      </p:sp>
      <p:sp>
        <p:nvSpPr>
          <p:cNvPr id="19" name="">
            <a:extLst>
              <a:ext uri="{FF2B5EF4-FFF2-40B4-BE49-F238E27FC236}">
                <ns2:creationId id="{B9B4DC6B-81D2-4330-9F2B-F5600C7C2ABA}"/>
              </a:ext>
            </a:extLst>
          </p:cNvPr>
          <p:cNvSpPr>
            <a:spLocks noGrp="1"/>
          </p:cNvSpPr>
          <p:nvPr/>
        </p:nvSpPr>
        <p:spPr>
          <a:xfrm>
            <a:off x="6019800" y="4438650"/>
            <a:ext cx="990600" cy="990600"/>
          </a:xfrm>
          <a:prstGeom prst="rect">
            <a:avLst/>
          </a:prstGeom>
          <a:solidFill>
            <a:srgbClr val="2A221D"/>
          </a:solidFill>
          <a:ln w="9525">
            <a:solidFill>
              <a:srgbClr val="5B4D44"/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ns2:creationId id="{8B31EDCB-2F08-4625-98ED-7025962D3F72}"/>
              </a:ext>
            </a:extLst>
          </p:cNvPr>
          <p:cNvSpPr>
            <a:spLocks noGrp="1"/>
          </p:cNvSpPr>
          <p:nvPr/>
        </p:nvSpPr>
        <p:spPr>
          <a:xfrm>
            <a:off x="6153150" y="4686300"/>
            <a:ext cx="723900" cy="2476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3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3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Σκορ</a:t>
            </a:r>
          </a:p>
        </p:txBody>
      </p:sp>
      <p:sp>
        <p:nvSpPr>
          <p:cNvPr id="21" name="">
            <a:extLst>
              <a:ext uri="{FF2B5EF4-FFF2-40B4-BE49-F238E27FC236}">
                <ns2:creationId id="{296F24F1-C0B0-410F-8140-6528B48E7B6C}"/>
              </a:ext>
            </a:extLst>
          </p:cNvPr>
          <p:cNvSpPr>
            <a:spLocks noGrp="1"/>
          </p:cNvSpPr>
          <p:nvPr/>
        </p:nvSpPr>
        <p:spPr>
          <a:xfrm>
            <a:off x="5848350" y="5619750"/>
            <a:ext cx="13525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975" b="0">
                <a:solidFill>
                  <a:srgbClr val="B9ACA0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B9ACA0"/>
                </a:solidFill>
                <a:latin typeface="Aptos"/>
                <a:ea typeface="Aptos"/>
                <a:cs typeface="Aptos"/>
              </a:rPr>
              <a:t>Σταθμισμένη κατάταξη</a:t>
            </a:r>
          </a:p>
        </p:txBody>
      </p:sp>
      <p:sp>
        <p:nvSpPr>
          <p:cNvPr id="22" name="">
            <a:extLst>
              <a:ext uri="{FF2B5EF4-FFF2-40B4-BE49-F238E27FC236}">
                <ns2:creationId id="{8882E279-20E3-47AD-AC94-2AF39EC8E843}"/>
              </a:ext>
            </a:extLst>
          </p:cNvPr>
          <p:cNvSpPr>
            <a:spLocks noGrp="1"/>
          </p:cNvSpPr>
          <p:nvPr/>
        </p:nvSpPr>
        <p:spPr>
          <a:xfrm>
            <a:off x="8667750" y="4114800"/>
            <a:ext cx="5143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04</a:t>
            </a:r>
          </a:p>
        </p:txBody>
      </p:sp>
      <p:sp>
        <p:nvSpPr>
          <p:cNvPr id="23" name="">
            <a:extLst>
              <a:ext uri="{FF2B5EF4-FFF2-40B4-BE49-F238E27FC236}">
                <ns2:creationId id="{3A02F2D3-979A-462D-8912-8B9482717485}"/>
              </a:ext>
            </a:extLst>
          </p:cNvPr>
          <p:cNvSpPr>
            <a:spLocks noGrp="1"/>
          </p:cNvSpPr>
          <p:nvPr/>
        </p:nvSpPr>
        <p:spPr>
          <a:xfrm>
            <a:off x="8667750" y="4438650"/>
            <a:ext cx="990600" cy="990600"/>
          </a:xfrm>
          <a:prstGeom prst="rect">
            <a:avLst/>
          </a:prstGeom>
          <a:solidFill>
            <a:srgbClr val="2A221D"/>
          </a:solidFill>
          <a:ln w="9525">
            <a:solidFill>
              <a:srgbClr val="5B4D44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ns2:creationId id="{FA9665A5-821F-404B-9AE2-67C979E76365}"/>
              </a:ext>
            </a:extLst>
          </p:cNvPr>
          <p:cNvSpPr>
            <a:spLocks noGrp="1"/>
          </p:cNvSpPr>
          <p:nvPr/>
        </p:nvSpPr>
        <p:spPr>
          <a:xfrm>
            <a:off x="8801100" y="4686300"/>
            <a:ext cx="723900" cy="2476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3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3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Διαδρομή</a:t>
            </a:r>
          </a:p>
        </p:txBody>
      </p:sp>
      <p:sp>
        <p:nvSpPr>
          <p:cNvPr id="25" name="">
            <a:extLst>
              <a:ext uri="{FF2B5EF4-FFF2-40B4-BE49-F238E27FC236}">
                <ns2:creationId id="{1B7BF925-AA74-42A6-95CA-E4AC977BCF2E}"/>
              </a:ext>
            </a:extLst>
          </p:cNvPr>
          <p:cNvSpPr>
            <a:spLocks noGrp="1"/>
          </p:cNvSpPr>
          <p:nvPr/>
        </p:nvSpPr>
        <p:spPr>
          <a:xfrm>
            <a:off x="8496300" y="5619750"/>
            <a:ext cx="13525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975" b="0">
                <a:solidFill>
                  <a:srgbClr val="B9ACA0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B9ACA0"/>
                </a:solidFill>
                <a:latin typeface="Aptos"/>
                <a:ea typeface="Aptos"/>
                <a:cs typeface="Aptos"/>
              </a:rPr>
              <a:t>Έτοιμη για απόφαση</a:t>
            </a:r>
          </a:p>
        </p:txBody>
      </p:sp>
      <p:sp>
        <p:nvSpPr>
          <p:cNvPr id="26" name="">
            <a:extLst>
              <a:ext uri="{FF2B5EF4-FFF2-40B4-BE49-F238E27FC236}">
                <ns2:creationId id="{C0F6D461-C6B1-4B37-B36C-96F24C319CA2}"/>
              </a:ext>
            </a:extLst>
          </p:cNvPr>
          <p:cNvSpPr>
            <a:spLocks noGrp="1"/>
          </p:cNvSpPr>
          <p:nvPr/>
        </p:nvSpPr>
        <p:spPr>
          <a:xfrm>
            <a:off x="8972550" y="1028700"/>
            <a:ext cx="10477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D6A84F"/>
                </a:solidFill>
                <a:latin typeface="Aptos Mono"/>
                <a:ea typeface="Aptos Mono"/>
                <a:cs typeface="Aptos Mono"/>
              </a:defRPr>
            </a:pPr>
            <a:r>
              <a:rPr sz="750" b="0">
                <a:solidFill>
                  <a:srgbClr val="D6A84F"/>
                </a:solidFill>
                <a:latin typeface="Aptos Mono"/>
                <a:ea typeface="Aptos Mono"/>
                <a:cs typeface="Aptos Mono"/>
              </a:rPr>
              <a:t>ΑΠΟΤΕΛΕΣΜΑ</a:t>
            </a:r>
          </a:p>
        </p:txBody>
      </p:sp>
      <p:sp>
        <p:nvSpPr>
          <p:cNvPr id="27" name="">
            <a:extLst>
              <a:ext uri="{FF2B5EF4-FFF2-40B4-BE49-F238E27FC236}">
                <ns2:creationId id="{2D1F586F-84C7-4F6A-8499-3E06B6C3306D}"/>
              </a:ext>
            </a:extLst>
          </p:cNvPr>
          <p:cNvSpPr>
            <a:spLocks noGrp="1"/>
          </p:cNvSpPr>
          <p:nvPr/>
        </p:nvSpPr>
        <p:spPr>
          <a:xfrm>
            <a:off x="8972550" y="1295400"/>
            <a:ext cx="2381250" cy="1524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0">
                <a:solidFill>
                  <a:srgbClr val="DDD3C8"/>
                </a:solidFill>
                <a:latin typeface="Aptos"/>
                <a:ea typeface="Aptos"/>
                <a:cs typeface="Aptos"/>
              </a:defRPr>
            </a:pPr>
            <a:r>
              <a:rPr sz="1650" b="0">
                <a:solidFill>
                  <a:srgbClr val="DDD3C8"/>
                </a:solidFill>
                <a:latin typeface="Aptos"/>
                <a:ea typeface="Aptos"/>
                <a:cs typeface="Aptos"/>
              </a:rPr>
              <a:t>Ένα πακέτο διακυβέρνησης που επιτρέπει στους λήπτες αποφάσεων να εγκρίνουν, να ανακατευθύνουν ή να απορρίψουν με σιγουριά.</a:t>
            </a:r>
          </a:p>
        </p:txBody>
      </p:sp>
      <p:sp>
        <p:nvSpPr>
          <p:cNvPr id="28" name="">
            <a:extLst>
              <a:ext uri="{FF2B5EF4-FFF2-40B4-BE49-F238E27FC236}">
                <ns2:creationId id="{1F34D3C1-82CE-4D3D-96F0-0356735E903B}"/>
              </a:ext>
            </a:extLst>
          </p:cNvPr>
          <p:cNvSpPr>
            <a:spLocks noGrp="1"/>
          </p:cNvSpPr>
          <p:nvPr/>
        </p:nvSpPr>
        <p:spPr>
          <a:xfrm>
            <a:off x="685800" y="6400800"/>
            <a:ext cx="3048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B8AEA4"/>
                </a:solidFill>
                <a:latin typeface="Aptos Mono"/>
                <a:ea typeface="Aptos Mono"/>
                <a:cs typeface="Aptos Mono"/>
              </a:defRPr>
            </a:pPr>
            <a:r>
              <a:rPr sz="750" b="0">
                <a:solidFill>
                  <a:srgbClr val="B8AEA4"/>
                </a:solidFill>
                <a:latin typeface="Aptos Mono"/>
                <a:ea typeface="Aptos Mono"/>
                <a:cs typeface="Aptos Mono"/>
              </a:rPr>
              <a:t>Ενδεικτικό μοντέλο λειτουργίας</a:t>
            </a:r>
          </a:p>
        </p:txBody>
      </p:sp>
      <p:sp>
        <p:nvSpPr>
          <p:cNvPr id="29" name="">
            <a:extLst>
              <a:ext uri="{FF2B5EF4-FFF2-40B4-BE49-F238E27FC236}">
                <ns2:creationId id="{B1370E60-DECD-470A-9DA8-71121E777D47}"/>
              </a:ext>
            </a:extLst>
          </p:cNvPr>
          <p:cNvSpPr>
            <a:spLocks noGrp="1"/>
          </p:cNvSpPr>
          <p:nvPr/>
        </p:nvSpPr>
        <p:spPr>
          <a:xfrm>
            <a:off x="11049000" y="6381750"/>
            <a:ext cx="457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0">
                <a:solidFill>
                  <a:srgbClr val="B8AEA4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B8AEA4"/>
                </a:solidFill>
                <a:latin typeface="Aptos Mono"/>
                <a:ea typeface="Aptos Mono"/>
                <a:cs typeface="Aptos Mono"/>
              </a:rPr>
              <a:t>01</a:t>
            </a:r>
          </a:p>
        </p:txBody>
      </p:sp>
    </p:spTree>
    <p:extLst>
      <p:ext uri="{BB962C8B-B14F-4D97-AF65-F5344CB8AC3E}">
        <p14:creationId val="1011674929"/>
      </p:ext>
    </p:extLst>
  </p:cSld>
</p:sld>
</file>

<file path=ppt/slides/slide2.xml><?xml version="1.0" encoding="utf-8"?>
<p:sld xmlns:a="http://schemas.openxmlformats.org/drawingml/2006/main" xmlns:ns2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ns2:creationId id="{A2F3EB7E-A9F3-4747-9240-C12BC3DD8BE7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5F0E8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-One front door">
            <a:extLst>
              <a:ext uri="{FF2B5EF4-FFF2-40B4-BE49-F238E27FC236}">
                <ns2:creationId id="{7DA77A70-8722-44EC-AD4D-5875F180571D}"/>
              </a:ext>
            </a:extLst>
          </p:cNvPr>
          <p:cNvSpPr>
            <a:spLocks noGrp="1"/>
          </p:cNvSpPr>
          <p:nvPr/>
        </p:nvSpPr>
        <p:spPr>
          <a:xfrm>
            <a:off x="685800" y="581025"/>
            <a:ext cx="76200" cy="76200"/>
          </a:xfrm>
          <a:prstGeom prst="rect">
            <a:avLst/>
          </a:prstGeom>
          <a:solidFill>
            <a:srgbClr val="F26B3A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-One front door">
            <a:extLst>
              <a:ext uri="{FF2B5EF4-FFF2-40B4-BE49-F238E27FC236}">
                <ns2:creationId id="{0C83F29F-50A4-4B52-8DED-55A5FCAE934A}"/>
              </a:ext>
            </a:extLst>
          </p:cNvPr>
          <p:cNvSpPr>
            <a:spLocks noGrp="1"/>
          </p:cNvSpPr>
          <p:nvPr/>
        </p:nvSpPr>
        <p:spPr>
          <a:xfrm>
            <a:off x="857250" y="514350"/>
            <a:ext cx="4000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ctr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ΜΙΑ ΜΠΡΟΣΤΙΝΗ ΠΟΡΤΑ</a:t>
            </a:r>
          </a:p>
        </p:txBody>
      </p:sp>
      <p:sp>
        <p:nvSpPr>
          <p:cNvPr id="4" name="">
            <a:extLst>
              <a:ext uri="{FF2B5EF4-FFF2-40B4-BE49-F238E27FC236}">
                <ns2:creationId id="{E39E6A8D-F844-488A-AA92-C4141631B415}"/>
              </a:ext>
            </a:extLst>
          </p:cNvPr>
          <p:cNvSpPr>
            <a:spLocks noGrp="1"/>
          </p:cNvSpPr>
          <p:nvPr/>
        </p:nvSpPr>
        <p:spPr>
          <a:xfrm>
            <a:off x="685800" y="800100"/>
            <a:ext cx="7810500" cy="12573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3900" b="0">
                <a:solidFill>
                  <a:srgbClr val="15110E"/>
                </a:solidFill>
                <a:latin typeface="Aptos Display"/>
                <a:ea typeface="Aptos Display"/>
                <a:cs typeface="Aptos Display"/>
              </a:defRPr>
            </a:pPr>
            <a:r>
              <a:rPr sz="3900" b="0">
                <a:solidFill>
                  <a:srgbClr val="15110E"/>
                </a:solidFill>
                <a:latin typeface="Aptos Display"/>
                <a:ea typeface="Aptos Display"/>
                <a:cs typeface="Aptos Display"/>
              </a:rPr>
              <a:t>Κάθε αίτημα θα πρέπει να μπαίνει σε μία ουρά πριν γίνει εργασία.</a:t>
            </a:r>
          </a:p>
        </p:txBody>
      </p:sp>
      <p:sp>
        <p:nvSpPr>
          <p:cNvPr id="5" name="">
            <a:extLst>
              <a:ext uri="{FF2B5EF4-FFF2-40B4-BE49-F238E27FC236}">
                <ns2:creationId id="{6E9A5D40-42AF-4D66-A267-D9CA27199F66}"/>
              </a:ext>
            </a:extLst>
          </p:cNvPr>
          <p:cNvSpPr>
            <a:spLocks noGrp="1"/>
          </p:cNvSpPr>
          <p:nvPr/>
        </p:nvSpPr>
        <p:spPr>
          <a:xfrm>
            <a:off x="723900" y="2095500"/>
            <a:ext cx="5810250" cy="6858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1350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Ο αυτοματισμός ξεκινά με την ομαλοποίηση της ζήτησης. Ο παράγοντας πρόσληψης συλλέγει το ελάχιστο βιώσιμο περιβάλλον, ανιχνεύει διπλότυπα και δημιουργεί μια συγκρίσιμη εγγραφή.</a:t>
            </a:r>
          </a:p>
        </p:txBody>
      </p:sp>
      <p:sp>
        <p:nvSpPr>
          <p:cNvPr id="6" name="">
            <a:extLst>
              <a:ext uri="{FF2B5EF4-FFF2-40B4-BE49-F238E27FC236}">
                <ns2:creationId id="{7BD6DC00-E910-49ED-8A4E-A0F0350FFF4F}"/>
              </a:ext>
            </a:extLst>
          </p:cNvPr>
          <p:cNvSpPr>
            <a:spLocks noGrp="1"/>
          </p:cNvSpPr>
          <p:nvPr/>
        </p:nvSpPr>
        <p:spPr>
          <a:xfrm>
            <a:off x="742950" y="3333750"/>
            <a:ext cx="2190750" cy="36195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ns2:creationId id="{032994EF-3FFD-4AF3-BE73-964FEDC11B83}"/>
              </a:ext>
            </a:extLst>
          </p:cNvPr>
          <p:cNvSpPr>
            <a:spLocks noGrp="1"/>
          </p:cNvSpPr>
          <p:nvPr/>
        </p:nvSpPr>
        <p:spPr>
          <a:xfrm>
            <a:off x="914400" y="3419475"/>
            <a:ext cx="18097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0">
                <a:solidFill>
                  <a:srgbClr val="15110E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15110E"/>
                </a:solidFill>
                <a:latin typeface="Aptos"/>
                <a:ea typeface="Aptos"/>
                <a:cs typeface="Aptos"/>
              </a:rPr>
              <a:t>Επιχειρηματική υπόθεση</a:t>
            </a:r>
          </a:p>
        </p:txBody>
      </p:sp>
      <p:sp>
        <p:nvSpPr>
          <p:cNvPr id="8" name="">
            <a:extLst>
              <a:ext uri="{FF2B5EF4-FFF2-40B4-BE49-F238E27FC236}">
                <ns2:creationId id="{EC19A4ED-04A2-45C9-B738-D28858A7F16A}"/>
              </a:ext>
            </a:extLst>
          </p:cNvPr>
          <p:cNvSpPr>
            <a:spLocks noGrp="1"/>
          </p:cNvSpPr>
          <p:nvPr/>
        </p:nvSpPr>
        <p:spPr>
          <a:xfrm>
            <a:off x="3028950" y="3514725"/>
            <a:ext cx="762000" cy="19050"/>
          </a:xfrm>
          <a:prstGeom prst="rect">
            <a:avLst/>
          </a:prstGeom>
          <a:solidFill>
            <a:srgbClr val="F26B3A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ns2:creationId id="{11F81AB7-038F-49D7-B7E2-B7937340CE61}"/>
              </a:ext>
            </a:extLst>
          </p:cNvPr>
          <p:cNvSpPr>
            <a:spLocks noGrp="1"/>
          </p:cNvSpPr>
          <p:nvPr/>
        </p:nvSpPr>
        <p:spPr>
          <a:xfrm>
            <a:off x="742950" y="3867150"/>
            <a:ext cx="2190750" cy="36195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10" name="">
            <a:extLst>
              <a:ext uri="{FF2B5EF4-FFF2-40B4-BE49-F238E27FC236}">
                <ns2:creationId id="{2541153D-6C2B-467E-8FE3-DDB397E56D91}"/>
              </a:ext>
            </a:extLst>
          </p:cNvPr>
          <p:cNvSpPr>
            <a:spLocks noGrp="1"/>
          </p:cNvSpPr>
          <p:nvPr/>
        </p:nvSpPr>
        <p:spPr>
          <a:xfrm>
            <a:off x="914400" y="3952875"/>
            <a:ext cx="18097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0">
                <a:solidFill>
                  <a:srgbClr val="15110E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15110E"/>
                </a:solidFill>
                <a:latin typeface="Aptos"/>
                <a:ea typeface="Aptos"/>
                <a:cs typeface="Aptos"/>
              </a:rPr>
              <a:t>Email / Ομάδες</a:t>
            </a:r>
          </a:p>
        </p:txBody>
      </p:sp>
      <p:sp>
        <p:nvSpPr>
          <p:cNvPr id="11" name="">
            <a:extLst>
              <a:ext uri="{FF2B5EF4-FFF2-40B4-BE49-F238E27FC236}">
                <ns2:creationId id="{97963FAF-A853-4AE2-BD9F-333239C58676}"/>
              </a:ext>
            </a:extLst>
          </p:cNvPr>
          <p:cNvSpPr>
            <a:spLocks noGrp="1"/>
          </p:cNvSpPr>
          <p:nvPr/>
        </p:nvSpPr>
        <p:spPr>
          <a:xfrm>
            <a:off x="3028950" y="4048125"/>
            <a:ext cx="762000" cy="19050"/>
          </a:xfrm>
          <a:prstGeom prst="rect">
            <a:avLst/>
          </a:prstGeom>
          <a:solidFill>
            <a:srgbClr val="F26B3A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ns2:creationId id="{BA455FA3-0D0F-41A9-B174-A6B10AED9856}"/>
              </a:ext>
            </a:extLst>
          </p:cNvPr>
          <p:cNvSpPr>
            <a:spLocks noGrp="1"/>
          </p:cNvSpPr>
          <p:nvPr/>
        </p:nvSpPr>
        <p:spPr>
          <a:xfrm>
            <a:off x="742950" y="4400550"/>
            <a:ext cx="2190750" cy="36195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ns2:creationId id="{A58155DF-E410-4B83-9DF8-2A21FE40BE79}"/>
              </a:ext>
            </a:extLst>
          </p:cNvPr>
          <p:cNvSpPr>
            <a:spLocks noGrp="1"/>
          </p:cNvSpPr>
          <p:nvPr/>
        </p:nvSpPr>
        <p:spPr>
          <a:xfrm>
            <a:off x="914400" y="4486275"/>
            <a:ext cx="18097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0">
                <a:solidFill>
                  <a:srgbClr val="15110E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15110E"/>
                </a:solidFill>
                <a:latin typeface="Aptos"/>
                <a:ea typeface="Aptos"/>
                <a:cs typeface="Aptos"/>
              </a:rPr>
              <a:t>Jira / ServiceNow</a:t>
            </a:r>
          </a:p>
        </p:txBody>
      </p:sp>
      <p:sp>
        <p:nvSpPr>
          <p:cNvPr id="14" name="">
            <a:extLst>
              <a:ext uri="{FF2B5EF4-FFF2-40B4-BE49-F238E27FC236}">
                <ns2:creationId id="{061F3DDA-21C0-4613-B206-645F558BC85D}"/>
              </a:ext>
            </a:extLst>
          </p:cNvPr>
          <p:cNvSpPr>
            <a:spLocks noGrp="1"/>
          </p:cNvSpPr>
          <p:nvPr/>
        </p:nvSpPr>
        <p:spPr>
          <a:xfrm>
            <a:off x="3028950" y="4581525"/>
            <a:ext cx="762000" cy="19050"/>
          </a:xfrm>
          <a:prstGeom prst="rect">
            <a:avLst/>
          </a:prstGeom>
          <a:solidFill>
            <a:srgbClr val="F26B3A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5" name="">
            <a:extLst>
              <a:ext uri="{FF2B5EF4-FFF2-40B4-BE49-F238E27FC236}">
                <ns2:creationId id="{42844155-DAC8-4EB7-A513-68729446C184}"/>
              </a:ext>
            </a:extLst>
          </p:cNvPr>
          <p:cNvSpPr>
            <a:spLocks noGrp="1"/>
          </p:cNvSpPr>
          <p:nvPr/>
        </p:nvSpPr>
        <p:spPr>
          <a:xfrm>
            <a:off x="742950" y="4933950"/>
            <a:ext cx="2190750" cy="36195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16" name="">
            <a:extLst>
              <a:ext uri="{FF2B5EF4-FFF2-40B4-BE49-F238E27FC236}">
                <ns2:creationId id="{37C01807-0FF8-4CE1-A986-327295FCAF41}"/>
              </a:ext>
            </a:extLst>
          </p:cNvPr>
          <p:cNvSpPr>
            <a:spLocks noGrp="1"/>
          </p:cNvSpPr>
          <p:nvPr/>
        </p:nvSpPr>
        <p:spPr>
          <a:xfrm>
            <a:off x="914400" y="5019675"/>
            <a:ext cx="18097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0">
                <a:solidFill>
                  <a:srgbClr val="15110E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15110E"/>
                </a:solidFill>
                <a:latin typeface="Aptos"/>
                <a:ea typeface="Aptos"/>
                <a:cs typeface="Aptos"/>
              </a:rPr>
              <a:t>Αίτημα διεύθυνσης</a:t>
            </a:r>
          </a:p>
        </p:txBody>
      </p:sp>
      <p:sp>
        <p:nvSpPr>
          <p:cNvPr id="17" name="">
            <a:extLst>
              <a:ext uri="{FF2B5EF4-FFF2-40B4-BE49-F238E27FC236}">
                <ns2:creationId id="{A4D0AD9B-9E29-41FF-8096-97FCC71D063E}"/>
              </a:ext>
            </a:extLst>
          </p:cNvPr>
          <p:cNvSpPr>
            <a:spLocks noGrp="1"/>
          </p:cNvSpPr>
          <p:nvPr/>
        </p:nvSpPr>
        <p:spPr>
          <a:xfrm>
            <a:off x="3028950" y="5114925"/>
            <a:ext cx="762000" cy="19050"/>
          </a:xfrm>
          <a:prstGeom prst="rect">
            <a:avLst/>
          </a:prstGeom>
          <a:solidFill>
            <a:srgbClr val="F26B3A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ns2:creationId id="{CED4FB3D-129F-4B12-8185-3C0B50F7DF1A}"/>
              </a:ext>
            </a:extLst>
          </p:cNvPr>
          <p:cNvSpPr>
            <a:spLocks noGrp="1"/>
          </p:cNvSpPr>
          <p:nvPr/>
        </p:nvSpPr>
        <p:spPr>
          <a:xfrm>
            <a:off x="3905250" y="3200400"/>
            <a:ext cx="2571750" cy="2495550"/>
          </a:xfrm>
          <a:prstGeom prst="rect">
            <a:avLst/>
          </a:prstGeom>
          <a:solidFill>
            <a:srgbClr val="FFFFFF"/>
          </a:solidFill>
          <a:ln w="9525">
            <a:solidFill>
              <a:srgbClr val="F26B3A"/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ns2:creationId id="{C3928FA1-988E-4FF3-B486-0B21BFED22A9}"/>
              </a:ext>
            </a:extLst>
          </p:cNvPr>
          <p:cNvSpPr>
            <a:spLocks noGrp="1"/>
          </p:cNvSpPr>
          <p:nvPr/>
        </p:nvSpPr>
        <p:spPr>
          <a:xfrm>
            <a:off x="4152900" y="3429000"/>
            <a:ext cx="18097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ΑΡΧΕΙΟ ΠΡΟΣΛΗΨΗΣ</a:t>
            </a:r>
          </a:p>
        </p:txBody>
      </p:sp>
      <p:sp>
        <p:nvSpPr>
          <p:cNvPr id="20" name="">
            <a:extLst>
              <a:ext uri="{FF2B5EF4-FFF2-40B4-BE49-F238E27FC236}">
                <ns2:creationId id="{78BDEF27-D77C-4046-BD95-AEBF1692FA46}"/>
              </a:ext>
            </a:extLst>
          </p:cNvPr>
          <p:cNvSpPr>
            <a:spLocks noGrp="1"/>
          </p:cNvSpPr>
          <p:nvPr/>
        </p:nvSpPr>
        <p:spPr>
          <a:xfrm>
            <a:off x="4171950" y="3790950"/>
            <a:ext cx="1885950" cy="9525"/>
          </a:xfrm>
          <a:prstGeom prst="rect">
            <a:avLst/>
          </a:prstGeom>
          <a:solidFill>
            <a:srgbClr val="15110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ns2:creationId id="{37CA2902-1951-4157-B34D-1E9747D51763}"/>
              </a:ext>
            </a:extLst>
          </p:cNvPr>
          <p:cNvSpPr>
            <a:spLocks noGrp="1"/>
          </p:cNvSpPr>
          <p:nvPr/>
        </p:nvSpPr>
        <p:spPr>
          <a:xfrm>
            <a:off x="4171950" y="3867150"/>
            <a:ext cx="1952625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Χορηγός και ιδιοκτήτης</a:t>
            </a:r>
          </a:p>
        </p:txBody>
      </p:sp>
      <p:sp>
        <p:nvSpPr>
          <p:cNvPr id="22" name="">
            <a:extLst>
              <a:ext uri="{FF2B5EF4-FFF2-40B4-BE49-F238E27FC236}">
                <ns2:creationId id="{7E99461B-7A01-4386-AD90-F40D211C589E}"/>
              </a:ext>
            </a:extLst>
          </p:cNvPr>
          <p:cNvSpPr>
            <a:spLocks noGrp="1"/>
          </p:cNvSpPr>
          <p:nvPr/>
        </p:nvSpPr>
        <p:spPr>
          <a:xfrm>
            <a:off x="4171950" y="4076700"/>
            <a:ext cx="1885950" cy="9525"/>
          </a:xfrm>
          <a:prstGeom prst="rect">
            <a:avLst/>
          </a:prstGeom>
          <a:solidFill>
            <a:srgbClr val="D9D0C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3" name="">
            <a:extLst>
              <a:ext uri="{FF2B5EF4-FFF2-40B4-BE49-F238E27FC236}">
                <ns2:creationId id="{0DB18D9A-2B4F-464F-A4A3-445F8788CA78}"/>
              </a:ext>
            </a:extLst>
          </p:cNvPr>
          <p:cNvSpPr>
            <a:spLocks noGrp="1"/>
          </p:cNvSpPr>
          <p:nvPr/>
        </p:nvSpPr>
        <p:spPr>
          <a:xfrm>
            <a:off x="4171950" y="4152900"/>
            <a:ext cx="1952625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Δήλωση προβλήματος</a:t>
            </a:r>
          </a:p>
        </p:txBody>
      </p:sp>
      <p:sp>
        <p:nvSpPr>
          <p:cNvPr id="24" name="">
            <a:extLst>
              <a:ext uri="{FF2B5EF4-FFF2-40B4-BE49-F238E27FC236}">
                <ns2:creationId id="{9AE81245-A3C1-4476-9175-DBCC3728BE47}"/>
              </a:ext>
            </a:extLst>
          </p:cNvPr>
          <p:cNvSpPr>
            <a:spLocks noGrp="1"/>
          </p:cNvSpPr>
          <p:nvPr/>
        </p:nvSpPr>
        <p:spPr>
          <a:xfrm>
            <a:off x="4171950" y="4362450"/>
            <a:ext cx="1885950" cy="9525"/>
          </a:xfrm>
          <a:prstGeom prst="rect">
            <a:avLst/>
          </a:prstGeom>
          <a:solidFill>
            <a:srgbClr val="D9D0C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ns2:creationId id="{BB7EBDE5-906B-4F36-9980-46985FECC998}"/>
              </a:ext>
            </a:extLst>
          </p:cNvPr>
          <p:cNvSpPr>
            <a:spLocks noGrp="1"/>
          </p:cNvSpPr>
          <p:nvPr/>
        </p:nvSpPr>
        <p:spPr>
          <a:xfrm>
            <a:off x="4171950" y="4438650"/>
            <a:ext cx="1952625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Αναμενόμενο επιχειρηματικό αποτέλεσμα</a:t>
            </a:r>
          </a:p>
        </p:txBody>
      </p:sp>
      <p:sp>
        <p:nvSpPr>
          <p:cNvPr id="26" name="">
            <a:extLst>
              <a:ext uri="{FF2B5EF4-FFF2-40B4-BE49-F238E27FC236}">
                <ns2:creationId id="{E2122286-FEBE-4075-8AD0-452405AC471A}"/>
              </a:ext>
            </a:extLst>
          </p:cNvPr>
          <p:cNvSpPr>
            <a:spLocks noGrp="1"/>
          </p:cNvSpPr>
          <p:nvPr/>
        </p:nvSpPr>
        <p:spPr>
          <a:xfrm>
            <a:off x="4171950" y="4648200"/>
            <a:ext cx="1885950" cy="9525"/>
          </a:xfrm>
          <a:prstGeom prst="rect">
            <a:avLst/>
          </a:prstGeom>
          <a:solidFill>
            <a:srgbClr val="D9D0C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ns2:creationId id="{FD305100-2F45-4C13-BF07-88FC84633183}"/>
              </a:ext>
            </a:extLst>
          </p:cNvPr>
          <p:cNvSpPr>
            <a:spLocks noGrp="1"/>
          </p:cNvSpPr>
          <p:nvPr/>
        </p:nvSpPr>
        <p:spPr>
          <a:xfrm>
            <a:off x="4171950" y="4724400"/>
            <a:ext cx="1952625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Τραχύ μέγεθος / χρονισμός</a:t>
            </a:r>
          </a:p>
        </p:txBody>
      </p:sp>
      <p:sp>
        <p:nvSpPr>
          <p:cNvPr id="28" name="">
            <a:extLst>
              <a:ext uri="{FF2B5EF4-FFF2-40B4-BE49-F238E27FC236}">
                <ns2:creationId id="{8214F44F-43AD-4391-A3E7-D2EC374E242D}"/>
              </a:ext>
            </a:extLst>
          </p:cNvPr>
          <p:cNvSpPr>
            <a:spLocks noGrp="1"/>
          </p:cNvSpPr>
          <p:nvPr/>
        </p:nvSpPr>
        <p:spPr>
          <a:xfrm>
            <a:off x="4171950" y="4933950"/>
            <a:ext cx="1885950" cy="9525"/>
          </a:xfrm>
          <a:prstGeom prst="rect">
            <a:avLst/>
          </a:prstGeom>
          <a:solidFill>
            <a:srgbClr val="D9D0C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ns2:creationId id="{B7FE6799-5165-482A-A18B-669C5559CB8D}"/>
              </a:ext>
            </a:extLst>
          </p:cNvPr>
          <p:cNvSpPr>
            <a:spLocks noGrp="1"/>
          </p:cNvSpPr>
          <p:nvPr/>
        </p:nvSpPr>
        <p:spPr>
          <a:xfrm>
            <a:off x="4171950" y="5010150"/>
            <a:ext cx="1952625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Συστήματα και ομάδες άγγιξαν</a:t>
            </a:r>
          </a:p>
        </p:txBody>
      </p:sp>
      <p:sp>
        <p:nvSpPr>
          <p:cNvPr id="30" name="">
            <a:extLst>
              <a:ext uri="{FF2B5EF4-FFF2-40B4-BE49-F238E27FC236}">
                <ns2:creationId id="{312CD089-7EFC-4D01-A461-5E96B7969E49}"/>
              </a:ext>
            </a:extLst>
          </p:cNvPr>
          <p:cNvSpPr>
            <a:spLocks noGrp="1"/>
          </p:cNvSpPr>
          <p:nvPr/>
        </p:nvSpPr>
        <p:spPr>
          <a:xfrm>
            <a:off x="4171950" y="5219700"/>
            <a:ext cx="1885950" cy="9525"/>
          </a:xfrm>
          <a:prstGeom prst="rect">
            <a:avLst/>
          </a:prstGeom>
          <a:solidFill>
            <a:srgbClr val="D9D0C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ns2:creationId id="{0C8B3636-CC03-4F62-91AB-27D496ECD3DC}"/>
              </a:ext>
            </a:extLst>
          </p:cNvPr>
          <p:cNvSpPr>
            <a:spLocks noGrp="1"/>
          </p:cNvSpPr>
          <p:nvPr/>
        </p:nvSpPr>
        <p:spPr>
          <a:xfrm>
            <a:off x="4171950" y="5295900"/>
            <a:ext cx="1952625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Γνωστές επισημάνσεις κινδύνου ή συμμόρφωσης</a:t>
            </a:r>
          </a:p>
        </p:txBody>
      </p:sp>
      <p:sp>
        <p:nvSpPr>
          <p:cNvPr id="32" name="">
            <a:extLst>
              <a:ext uri="{FF2B5EF4-FFF2-40B4-BE49-F238E27FC236}">
                <ns2:creationId id="{F445FE48-0EE6-4CBE-9778-C514B5770C09}"/>
              </a:ext>
            </a:extLst>
          </p:cNvPr>
          <p:cNvSpPr>
            <a:spLocks noGrp="1"/>
          </p:cNvSpPr>
          <p:nvPr/>
        </p:nvSpPr>
        <p:spPr>
          <a:xfrm>
            <a:off x="6591300" y="4457700"/>
            <a:ext cx="1047750" cy="19050"/>
          </a:xfrm>
          <a:prstGeom prst="rect">
            <a:avLst/>
          </a:prstGeom>
          <a:solidFill>
            <a:srgbClr val="F26B3A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3" name="">
            <a:extLst>
              <a:ext uri="{FF2B5EF4-FFF2-40B4-BE49-F238E27FC236}">
                <ns2:creationId id="{D2B2B155-4D55-4A4B-8FAC-52E686C1370A}"/>
              </a:ext>
            </a:extLst>
          </p:cNvPr>
          <p:cNvSpPr>
            <a:spLocks noGrp="1"/>
          </p:cNvSpPr>
          <p:nvPr/>
        </p:nvSpPr>
        <p:spPr>
          <a:xfrm>
            <a:off x="7829550" y="3371850"/>
            <a:ext cx="2952750" cy="2381250"/>
          </a:xfrm>
          <a:prstGeom prst="rect">
            <a:avLst/>
          </a:prstGeom>
          <a:solidFill>
            <a:srgbClr val="201A16"/>
          </a:solidFill>
          <a:ln w="9525">
            <a:solidFill>
              <a:srgbClr val="201A16"/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ns2:creationId id="{C88A5E62-1732-443B-B913-AB3DB6F92E64}"/>
              </a:ext>
            </a:extLst>
          </p:cNvPr>
          <p:cNvSpPr>
            <a:spLocks noGrp="1"/>
          </p:cNvSpPr>
          <p:nvPr/>
        </p:nvSpPr>
        <p:spPr>
          <a:xfrm>
            <a:off x="8096250" y="3638550"/>
            <a:ext cx="2095500" cy="3619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1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21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Ποιοτική πύλη</a:t>
            </a:r>
          </a:p>
        </p:txBody>
      </p:sp>
      <p:sp>
        <p:nvSpPr>
          <p:cNvPr id="35" name="">
            <a:extLst>
              <a:ext uri="{FF2B5EF4-FFF2-40B4-BE49-F238E27FC236}">
                <ns2:creationId id="{73210383-BF76-472A-B6D1-EFB8B6B7F454}"/>
              </a:ext>
            </a:extLst>
          </p:cNvPr>
          <p:cNvSpPr>
            <a:spLocks noGrp="1"/>
          </p:cNvSpPr>
          <p:nvPr/>
        </p:nvSpPr>
        <p:spPr>
          <a:xfrm>
            <a:off x="8096250" y="4076700"/>
            <a:ext cx="2190750" cy="800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Το αίτημα δεν συνεχίζεται έως ότου έχει αρκετά στοιχεία για ταξινόμηση, βαθμολογία και διαδρομή.</a:t>
            </a:r>
          </a:p>
        </p:txBody>
      </p:sp>
      <p:sp>
        <p:nvSpPr>
          <p:cNvPr id="36" name="">
            <a:extLst>
              <a:ext uri="{FF2B5EF4-FFF2-40B4-BE49-F238E27FC236}">
                <ns2:creationId id="{373F0BC0-C301-4544-AC8D-DCEBC6520B8F}"/>
              </a:ext>
            </a:extLst>
          </p:cNvPr>
          <p:cNvSpPr>
            <a:spLocks noGrp="1"/>
          </p:cNvSpPr>
          <p:nvPr/>
        </p:nvSpPr>
        <p:spPr>
          <a:xfrm>
            <a:off x="8096250" y="4914900"/>
            <a:ext cx="2190750" cy="666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D6A84F"/>
                </a:solidFill>
                <a:latin typeface="Aptos Mono"/>
                <a:ea typeface="Aptos Mono"/>
                <a:cs typeface="Aptos Mono"/>
              </a:defRPr>
            </a:pPr>
            <a:r>
              <a:rPr sz="975" b="0">
                <a:solidFill>
                  <a:srgbClr val="D6A84F"/>
                </a:solidFill>
                <a:latin typeface="Aptos Mono"/>
                <a:ea typeface="Aptos Mono"/>
                <a:cs typeface="Aptos Mono"/>
              </a:rPr>
              <a:t>Λείπει το πλαίσιο -&gt; ερώτηση αιτούντος</a:t>
            </a:r>
          </a:p>
          <a:p>
            <a:pPr algn="l">
              <a:defRPr sz="975" b="0">
                <a:solidFill>
                  <a:srgbClr val="D6A84F"/>
                </a:solidFill>
                <a:latin typeface="Aptos Mono"/>
                <a:ea typeface="Aptos Mono"/>
                <a:cs typeface="Aptos Mono"/>
              </a:defRPr>
            </a:pPr>
            <a:r>
              <a:rPr sz="975" b="0">
                <a:solidFill>
                  <a:srgbClr val="D6A84F"/>
                </a:solidFill>
                <a:latin typeface="Aptos Mono"/>
                <a:ea typeface="Aptos Mono"/>
                <a:cs typeface="Aptos Mono"/>
              </a:rPr>
              <a:t>Εντοπίστηκε διπλότυπο -&gt; συγχώνευση</a:t>
            </a:r>
          </a:p>
          <a:p>
            <a:pPr algn="l">
              <a:defRPr sz="975" b="0">
                <a:solidFill>
                  <a:srgbClr val="D6A84F"/>
                </a:solidFill>
                <a:latin typeface="Aptos Mono"/>
                <a:ea typeface="Aptos Mono"/>
                <a:cs typeface="Aptos Mono"/>
              </a:defRPr>
            </a:pPr>
            <a:r>
              <a:rPr sz="975" b="0">
                <a:solidFill>
                  <a:srgbClr val="D6A84F"/>
                </a:solidFill>
                <a:latin typeface="Aptos Mono"/>
                <a:ea typeface="Aptos Mono"/>
                <a:cs typeface="Aptos Mono"/>
              </a:rPr>
              <a:t>Ευαίσθητη δουλειά -&gt; σημαία νωρίς</a:t>
            </a:r>
          </a:p>
        </p:txBody>
      </p:sp>
      <p:sp>
        <p:nvSpPr>
          <p:cNvPr id="37" name="">
            <a:extLst>
              <a:ext uri="{FF2B5EF4-FFF2-40B4-BE49-F238E27FC236}">
                <ns2:creationId id="{74FAD24C-7CF3-49D7-B8CC-1FD5F02AB134}"/>
              </a:ext>
            </a:extLst>
          </p:cNvPr>
          <p:cNvSpPr>
            <a:spLocks noGrp="1"/>
          </p:cNvSpPr>
          <p:nvPr/>
        </p:nvSpPr>
        <p:spPr>
          <a:xfrm>
            <a:off x="685800" y="6400800"/>
            <a:ext cx="3048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B8AEA4"/>
                </a:solidFill>
                <a:latin typeface="Aptos Mono"/>
                <a:ea typeface="Aptos Mono"/>
                <a:cs typeface="Aptos Mono"/>
              </a:defRPr>
            </a:pPr>
            <a:r>
              <a:rPr sz="750" b="0">
                <a:solidFill>
                  <a:srgbClr val="B8AEA4"/>
                </a:solidFill>
                <a:latin typeface="Aptos Mono"/>
                <a:ea typeface="Aptos Mono"/>
                <a:cs typeface="Aptos Mono"/>
              </a:rPr>
              <a:t>Ενδεικτικό μοντέλο λειτουργίας</a:t>
            </a:r>
          </a:p>
        </p:txBody>
      </p:sp>
      <p:sp>
        <p:nvSpPr>
          <p:cNvPr id="38" name="">
            <a:extLst>
              <a:ext uri="{FF2B5EF4-FFF2-40B4-BE49-F238E27FC236}">
                <ns2:creationId id="{706779D0-32FC-45C3-9534-3E0EA4B56250}"/>
              </a:ext>
            </a:extLst>
          </p:cNvPr>
          <p:cNvSpPr>
            <a:spLocks noGrp="1"/>
          </p:cNvSpPr>
          <p:nvPr/>
        </p:nvSpPr>
        <p:spPr>
          <a:xfrm>
            <a:off x="11049000" y="6381750"/>
            <a:ext cx="457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0">
                <a:solidFill>
                  <a:srgbClr val="B8AEA4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B8AEA4"/>
                </a:solidFill>
                <a:latin typeface="Aptos Mono"/>
                <a:ea typeface="Aptos Mono"/>
                <a:cs typeface="Aptos Mono"/>
              </a:rPr>
              <a:t>02</a:t>
            </a:r>
          </a:p>
        </p:txBody>
      </p:sp>
    </p:spTree>
    <p:extLst>
      <p:ext uri="{BB962C8B-B14F-4D97-AF65-F5344CB8AC3E}">
        <p14:creationId val="1791635795"/>
      </p:ext>
    </p:extLst>
  </p:cSld>
</p:sld>
</file>

<file path=ppt/slides/slide3.xml><?xml version="1.0" encoding="utf-8"?>
<p:sld xmlns:a="http://schemas.openxmlformats.org/drawingml/2006/main" xmlns:ns2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ns2:creationId id="{F383D430-7A9F-4846-9C24-F443C35A68FD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BF7F0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-Classification">
            <a:extLst>
              <a:ext uri="{FF2B5EF4-FFF2-40B4-BE49-F238E27FC236}">
                <ns2:creationId id="{75F80406-5761-40FA-8D3B-180BE7F97D9C}"/>
              </a:ext>
            </a:extLst>
          </p:cNvPr>
          <p:cNvSpPr>
            <a:spLocks noGrp="1"/>
          </p:cNvSpPr>
          <p:nvPr/>
        </p:nvSpPr>
        <p:spPr>
          <a:xfrm>
            <a:off x="685800" y="581025"/>
            <a:ext cx="76200" cy="76200"/>
          </a:xfrm>
          <a:prstGeom prst="rect">
            <a:avLst/>
          </a:prstGeom>
          <a:solidFill>
            <a:srgbClr val="F26B3A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-Classification">
            <a:extLst>
              <a:ext uri="{FF2B5EF4-FFF2-40B4-BE49-F238E27FC236}">
                <ns2:creationId id="{50CECDA1-B2B1-4482-9158-607615755526}"/>
              </a:ext>
            </a:extLst>
          </p:cNvPr>
          <p:cNvSpPr>
            <a:spLocks noGrp="1"/>
          </p:cNvSpPr>
          <p:nvPr/>
        </p:nvSpPr>
        <p:spPr>
          <a:xfrm>
            <a:off x="857250" y="514350"/>
            <a:ext cx="4000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ctr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ΤΑΞΙΝΟΜΗΣΗ</a:t>
            </a:r>
          </a:p>
        </p:txBody>
      </p:sp>
      <p:sp>
        <p:nvSpPr>
          <p:cNvPr id="4" name="">
            <a:extLst>
              <a:ext uri="{FF2B5EF4-FFF2-40B4-BE49-F238E27FC236}">
                <ns2:creationId id="{4EA4230D-0C4F-4748-8BE5-F12BE5D52CE5}"/>
              </a:ext>
            </a:extLst>
          </p:cNvPr>
          <p:cNvSpPr>
            <a:spLocks noGrp="1"/>
          </p:cNvSpPr>
          <p:nvPr/>
        </p:nvSpPr>
        <p:spPr>
          <a:xfrm>
            <a:off x="685800" y="800100"/>
            <a:ext cx="8096250" cy="12573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3900" b="0">
                <a:solidFill>
                  <a:srgbClr val="15110E"/>
                </a:solidFill>
                <a:latin typeface="Aptos Display"/>
                <a:ea typeface="Aptos Display"/>
                <a:cs typeface="Aptos Display"/>
              </a:defRPr>
            </a:pPr>
            <a:r>
              <a:rPr sz="3900" b="0">
                <a:solidFill>
                  <a:srgbClr val="15110E"/>
                </a:solidFill>
                <a:latin typeface="Aptos Display"/>
                <a:ea typeface="Aptos Display"/>
                <a:cs typeface="Aptos Display"/>
              </a:rPr>
              <a:t>Η ταξινόμηση μετατρέπει τις διφορούμενες ερωτήσεις σε συγκρίσιμα αντικείμενα εργασίας.</a:t>
            </a:r>
          </a:p>
        </p:txBody>
      </p:sp>
      <p:sp>
        <p:nvSpPr>
          <p:cNvPr id="5" name="">
            <a:extLst>
              <a:ext uri="{FF2B5EF4-FFF2-40B4-BE49-F238E27FC236}">
                <ns2:creationId id="{ACFED978-A746-4489-887E-9807A57FCF2C}"/>
              </a:ext>
            </a:extLst>
          </p:cNvPr>
          <p:cNvSpPr>
            <a:spLocks noGrp="1"/>
          </p:cNvSpPr>
          <p:nvPr/>
        </p:nvSpPr>
        <p:spPr>
          <a:xfrm>
            <a:off x="723900" y="2057400"/>
            <a:ext cx="6477000" cy="609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1350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Κάθε αίτημα λαμβάνει ένα δομημένο δακτυλικό αποτύπωμα: τύπος εργασίας, στρατηγικό θέμα, επείγουσα ανάγκη, πολυπλοκότητα, κίνδυνος και πληρότητα.</a:t>
            </a:r>
          </a:p>
        </p:txBody>
      </p:sp>
      <p:sp>
        <p:nvSpPr>
          <p:cNvPr id="6" name="">
            <a:extLst>
              <a:ext uri="{FF2B5EF4-FFF2-40B4-BE49-F238E27FC236}">
                <ns2:creationId id="{15165B2D-588B-4049-8C49-388AACD7E6D5}"/>
              </a:ext>
            </a:extLst>
          </p:cNvPr>
          <p:cNvSpPr>
            <a:spLocks noGrp="1"/>
          </p:cNvSpPr>
          <p:nvPr/>
        </p:nvSpPr>
        <p:spPr>
          <a:xfrm>
            <a:off x="742950" y="3105150"/>
            <a:ext cx="1809750" cy="400050"/>
          </a:xfrm>
          <a:prstGeom prst="rect">
            <a:avLst/>
          </a:prstGeom>
          <a:solidFill>
            <a:srgbClr val="201A16"/>
          </a:solidFill>
          <a:ln w="9525">
            <a:solidFill>
              <a:srgbClr val="201A16"/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ns2:creationId id="{6296F87D-8298-49E0-B58C-8F72E07C3F74}"/>
              </a:ext>
            </a:extLst>
          </p:cNvPr>
          <p:cNvSpPr>
            <a:spLocks noGrp="1"/>
          </p:cNvSpPr>
          <p:nvPr/>
        </p:nvSpPr>
        <p:spPr>
          <a:xfrm>
            <a:off x="876300" y="3228975"/>
            <a:ext cx="15811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FF9EF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FF9EF"/>
                </a:solidFill>
                <a:latin typeface="Aptos Mono"/>
                <a:ea typeface="Aptos Mono"/>
                <a:cs typeface="Aptos Mono"/>
              </a:rPr>
              <a:t>σήμα</a:t>
            </a:r>
          </a:p>
        </p:txBody>
      </p:sp>
      <p:sp>
        <p:nvSpPr>
          <p:cNvPr id="8" name="">
            <a:extLst>
              <a:ext uri="{FF2B5EF4-FFF2-40B4-BE49-F238E27FC236}">
                <ns2:creationId id="{7AE18D97-FEDD-4861-9FF6-5362B6277DC2}"/>
              </a:ext>
            </a:extLst>
          </p:cNvPr>
          <p:cNvSpPr>
            <a:spLocks noGrp="1"/>
          </p:cNvSpPr>
          <p:nvPr/>
        </p:nvSpPr>
        <p:spPr>
          <a:xfrm>
            <a:off x="2552700" y="3105150"/>
            <a:ext cx="1809750" cy="400050"/>
          </a:xfrm>
          <a:prstGeom prst="rect">
            <a:avLst/>
          </a:prstGeom>
          <a:solidFill>
            <a:srgbClr val="EDE4D9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ns2:creationId id="{FB59B502-DBF7-49DC-91A2-109E87C7AEA0}"/>
              </a:ext>
            </a:extLst>
          </p:cNvPr>
          <p:cNvSpPr>
            <a:spLocks noGrp="1"/>
          </p:cNvSpPr>
          <p:nvPr/>
        </p:nvSpPr>
        <p:spPr>
          <a:xfrm>
            <a:off x="2686050" y="3228975"/>
            <a:ext cx="15811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15110E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15110E"/>
                </a:solidFill>
                <a:latin typeface="Aptos Mono"/>
                <a:ea typeface="Aptos Mono"/>
                <a:cs typeface="Aptos Mono"/>
              </a:rPr>
              <a:t>Παράδειγμα</a:t>
            </a:r>
          </a:p>
        </p:txBody>
      </p:sp>
      <p:sp>
        <p:nvSpPr>
          <p:cNvPr id="10" name="">
            <a:extLst>
              <a:ext uri="{FF2B5EF4-FFF2-40B4-BE49-F238E27FC236}">
                <ns2:creationId id="{65839914-FD0D-4F1B-B6A6-C93AD921AA05}"/>
              </a:ext>
            </a:extLst>
          </p:cNvPr>
          <p:cNvSpPr>
            <a:spLocks noGrp="1"/>
          </p:cNvSpPr>
          <p:nvPr/>
        </p:nvSpPr>
        <p:spPr>
          <a:xfrm>
            <a:off x="4362450" y="3105150"/>
            <a:ext cx="1809750" cy="400050"/>
          </a:xfrm>
          <a:prstGeom prst="rect">
            <a:avLst/>
          </a:prstGeom>
          <a:solidFill>
            <a:srgbClr val="EDE4D9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ns2:creationId id="{4376CE2B-13BC-4A8D-9A0C-5E690B4D8E0A}"/>
              </a:ext>
            </a:extLst>
          </p:cNvPr>
          <p:cNvSpPr>
            <a:spLocks noGrp="1"/>
          </p:cNvSpPr>
          <p:nvPr/>
        </p:nvSpPr>
        <p:spPr>
          <a:xfrm>
            <a:off x="4495800" y="3228975"/>
            <a:ext cx="15811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15110E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15110E"/>
                </a:solidFill>
                <a:latin typeface="Aptos Mono"/>
                <a:ea typeface="Aptos Mono"/>
                <a:cs typeface="Aptos Mono"/>
              </a:rPr>
              <a:t>Έξοδος ταξινομητή</a:t>
            </a:r>
          </a:p>
        </p:txBody>
      </p:sp>
      <p:sp>
        <p:nvSpPr>
          <p:cNvPr id="12" name="">
            <a:extLst>
              <a:ext uri="{FF2B5EF4-FFF2-40B4-BE49-F238E27FC236}">
                <ns2:creationId id="{D0D936EA-92DC-4885-A374-C1A8DA9497C1}"/>
              </a:ext>
            </a:extLst>
          </p:cNvPr>
          <p:cNvSpPr>
            <a:spLocks noGrp="1"/>
          </p:cNvSpPr>
          <p:nvPr/>
        </p:nvSpPr>
        <p:spPr>
          <a:xfrm>
            <a:off x="6172200" y="3105150"/>
            <a:ext cx="1809750" cy="400050"/>
          </a:xfrm>
          <a:prstGeom prst="rect">
            <a:avLst/>
          </a:prstGeom>
          <a:solidFill>
            <a:srgbClr val="EDE4D9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ns2:creationId id="{8DD85C8D-2379-47AD-8E02-B0CBA46CF405}"/>
              </a:ext>
            </a:extLst>
          </p:cNvPr>
          <p:cNvSpPr>
            <a:spLocks noGrp="1"/>
          </p:cNvSpPr>
          <p:nvPr/>
        </p:nvSpPr>
        <p:spPr>
          <a:xfrm>
            <a:off x="6305550" y="3228975"/>
            <a:ext cx="15811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15110E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15110E"/>
                </a:solidFill>
                <a:latin typeface="Aptos Mono"/>
                <a:ea typeface="Aptos Mono"/>
                <a:cs typeface="Aptos Mono"/>
              </a:rPr>
              <a:t>Γιατί έχει σημασία</a:t>
            </a:r>
          </a:p>
        </p:txBody>
      </p:sp>
      <p:sp>
        <p:nvSpPr>
          <p:cNvPr id="14" name="">
            <a:extLst>
              <a:ext uri="{FF2B5EF4-FFF2-40B4-BE49-F238E27FC236}">
                <ns2:creationId id="{18175B42-6961-4993-9540-2EBE42430040}"/>
              </a:ext>
            </a:extLst>
          </p:cNvPr>
          <p:cNvSpPr>
            <a:spLocks noGrp="1"/>
          </p:cNvSpPr>
          <p:nvPr/>
        </p:nvSpPr>
        <p:spPr>
          <a:xfrm>
            <a:off x="7981950" y="3105150"/>
            <a:ext cx="1809750" cy="400050"/>
          </a:xfrm>
          <a:prstGeom prst="rect">
            <a:avLst/>
          </a:prstGeom>
          <a:solidFill>
            <a:srgbClr val="EDE4D9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15" name="">
            <a:extLst>
              <a:ext uri="{FF2B5EF4-FFF2-40B4-BE49-F238E27FC236}">
                <ns2:creationId id="{4F742DBD-57B5-4861-9793-51D4E371077E}"/>
              </a:ext>
            </a:extLst>
          </p:cNvPr>
          <p:cNvSpPr>
            <a:spLocks noGrp="1"/>
          </p:cNvSpPr>
          <p:nvPr/>
        </p:nvSpPr>
        <p:spPr>
          <a:xfrm>
            <a:off x="8115300" y="3228975"/>
            <a:ext cx="15811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15110E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15110E"/>
                </a:solidFill>
                <a:latin typeface="Aptos Mono"/>
                <a:ea typeface="Aptos Mono"/>
                <a:cs typeface="Aptos Mono"/>
              </a:rPr>
              <a:t>Δράση</a:t>
            </a:r>
          </a:p>
        </p:txBody>
      </p:sp>
      <p:sp>
        <p:nvSpPr>
          <p:cNvPr id="16" name="">
            <a:extLst>
              <a:ext uri="{FF2B5EF4-FFF2-40B4-BE49-F238E27FC236}">
                <ns2:creationId id="{16FFFA31-541B-499A-90DA-FAEB13243F9A}"/>
              </a:ext>
            </a:extLst>
          </p:cNvPr>
          <p:cNvSpPr>
            <a:spLocks noGrp="1"/>
          </p:cNvSpPr>
          <p:nvPr/>
        </p:nvSpPr>
        <p:spPr>
          <a:xfrm>
            <a:off x="742950" y="3505200"/>
            <a:ext cx="1809750" cy="55245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ns2:creationId id="{E44F7C33-8630-4AE1-B98C-FC3A7E85995C}"/>
              </a:ext>
            </a:extLst>
          </p:cNvPr>
          <p:cNvSpPr>
            <a:spLocks noGrp="1"/>
          </p:cNvSpPr>
          <p:nvPr/>
        </p:nvSpPr>
        <p:spPr>
          <a:xfrm>
            <a:off x="876300" y="3657600"/>
            <a:ext cx="15430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Τύπος εργασίας</a:t>
            </a:r>
          </a:p>
        </p:txBody>
      </p:sp>
      <p:sp>
        <p:nvSpPr>
          <p:cNvPr id="18" name="">
            <a:extLst>
              <a:ext uri="{FF2B5EF4-FFF2-40B4-BE49-F238E27FC236}">
                <ns2:creationId id="{8C9FDFF9-9E48-4C4C-870E-38CF99837721}"/>
              </a:ext>
            </a:extLst>
          </p:cNvPr>
          <p:cNvSpPr>
            <a:spLocks noGrp="1"/>
          </p:cNvSpPr>
          <p:nvPr/>
        </p:nvSpPr>
        <p:spPr>
          <a:xfrm>
            <a:off x="2552700" y="3505200"/>
            <a:ext cx="1809750" cy="55245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ns2:creationId id="{9EF6B6F7-0906-4FA3-845D-3CC66F51AF4C}"/>
              </a:ext>
            </a:extLst>
          </p:cNvPr>
          <p:cNvSpPr>
            <a:spLocks noGrp="1"/>
          </p:cNvSpPr>
          <p:nvPr/>
        </p:nvSpPr>
        <p:spPr>
          <a:xfrm>
            <a:off x="2686050" y="3657600"/>
            <a:ext cx="15430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Αίτημα νέου προϊόντος</a:t>
            </a:r>
          </a:p>
        </p:txBody>
      </p:sp>
      <p:sp>
        <p:nvSpPr>
          <p:cNvPr id="20" name="">
            <a:extLst>
              <a:ext uri="{FF2B5EF4-FFF2-40B4-BE49-F238E27FC236}">
                <ns2:creationId id="{17F4E02B-1F9E-4C22-93BC-6A7850DAE79F}"/>
              </a:ext>
            </a:extLst>
          </p:cNvPr>
          <p:cNvSpPr>
            <a:spLocks noGrp="1"/>
          </p:cNvSpPr>
          <p:nvPr/>
        </p:nvSpPr>
        <p:spPr>
          <a:xfrm>
            <a:off x="4362450" y="3505200"/>
            <a:ext cx="1809750" cy="552450"/>
          </a:xfrm>
          <a:prstGeom prst="rect">
            <a:avLst/>
          </a:prstGeom>
          <a:solidFill>
            <a:srgbClr val="FFF1E8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ns2:creationId id="{F9FCCE18-9B41-4F15-9F14-297A451A34D0}"/>
              </a:ext>
            </a:extLst>
          </p:cNvPr>
          <p:cNvSpPr>
            <a:spLocks noGrp="1"/>
          </p:cNvSpPr>
          <p:nvPr/>
        </p:nvSpPr>
        <p:spPr>
          <a:xfrm>
            <a:off x="4495800" y="3657600"/>
            <a:ext cx="15430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F26B3A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F26B3A"/>
                </a:solidFill>
                <a:latin typeface="Aptos"/>
                <a:ea typeface="Aptos"/>
                <a:cs typeface="Aptos"/>
              </a:rPr>
              <a:t>Δημιουργία δυνατοτήτων</a:t>
            </a:r>
          </a:p>
        </p:txBody>
      </p:sp>
      <p:sp>
        <p:nvSpPr>
          <p:cNvPr id="22" name="">
            <a:extLst>
              <a:ext uri="{FF2B5EF4-FFF2-40B4-BE49-F238E27FC236}">
                <ns2:creationId id="{CC42C1C8-0027-4E02-864B-004449DE83EC}"/>
              </a:ext>
            </a:extLst>
          </p:cNvPr>
          <p:cNvSpPr>
            <a:spLocks noGrp="1"/>
          </p:cNvSpPr>
          <p:nvPr/>
        </p:nvSpPr>
        <p:spPr>
          <a:xfrm>
            <a:off x="6172200" y="3505200"/>
            <a:ext cx="1809750" cy="55245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23" name="">
            <a:extLst>
              <a:ext uri="{FF2B5EF4-FFF2-40B4-BE49-F238E27FC236}">
                <ns2:creationId id="{8DCFE634-A68C-4DFF-9920-1816D9B6B8C5}"/>
              </a:ext>
            </a:extLst>
          </p:cNvPr>
          <p:cNvSpPr>
            <a:spLocks noGrp="1"/>
          </p:cNvSpPr>
          <p:nvPr/>
        </p:nvSpPr>
        <p:spPr>
          <a:xfrm>
            <a:off x="6305550" y="3657600"/>
            <a:ext cx="15430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Συγκρίνει όπως-για-όμοιο</a:t>
            </a:r>
          </a:p>
        </p:txBody>
      </p:sp>
      <p:sp>
        <p:nvSpPr>
          <p:cNvPr id="24" name="">
            <a:extLst>
              <a:ext uri="{FF2B5EF4-FFF2-40B4-BE49-F238E27FC236}">
                <ns2:creationId id="{2403E51A-9C8C-46C5-895B-B0CDD7211797}"/>
              </a:ext>
            </a:extLst>
          </p:cNvPr>
          <p:cNvSpPr>
            <a:spLocks noGrp="1"/>
          </p:cNvSpPr>
          <p:nvPr/>
        </p:nvSpPr>
        <p:spPr>
          <a:xfrm>
            <a:off x="7981950" y="3505200"/>
            <a:ext cx="1809750" cy="55245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ns2:creationId id="{8F9C2068-8C82-45AD-AFBE-8EE05C1B693A}"/>
              </a:ext>
            </a:extLst>
          </p:cNvPr>
          <p:cNvSpPr>
            <a:spLocks noGrp="1"/>
          </p:cNvSpPr>
          <p:nvPr/>
        </p:nvSpPr>
        <p:spPr>
          <a:xfrm>
            <a:off x="8115300" y="3657600"/>
            <a:ext cx="15430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Εκχώρηση διαδρομής</a:t>
            </a:r>
          </a:p>
        </p:txBody>
      </p:sp>
      <p:sp>
        <p:nvSpPr>
          <p:cNvPr id="26" name="">
            <a:extLst>
              <a:ext uri="{FF2B5EF4-FFF2-40B4-BE49-F238E27FC236}">
                <ns2:creationId id="{2E9F16F6-766B-4F0A-BC24-E5B675B879F3}"/>
              </a:ext>
            </a:extLst>
          </p:cNvPr>
          <p:cNvSpPr>
            <a:spLocks noGrp="1"/>
          </p:cNvSpPr>
          <p:nvPr/>
        </p:nvSpPr>
        <p:spPr>
          <a:xfrm>
            <a:off x="742950" y="4057650"/>
            <a:ext cx="1809750" cy="55245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ns2:creationId id="{5A0E7D31-B77F-471F-B313-10F1C4DD962E}"/>
              </a:ext>
            </a:extLst>
          </p:cNvPr>
          <p:cNvSpPr>
            <a:spLocks noGrp="1"/>
          </p:cNvSpPr>
          <p:nvPr/>
        </p:nvSpPr>
        <p:spPr>
          <a:xfrm>
            <a:off x="876300" y="4210050"/>
            <a:ext cx="15430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Σύνδεσμος στόχου</a:t>
            </a:r>
          </a:p>
        </p:txBody>
      </p:sp>
      <p:sp>
        <p:nvSpPr>
          <p:cNvPr id="28" name="">
            <a:extLst>
              <a:ext uri="{FF2B5EF4-FFF2-40B4-BE49-F238E27FC236}">
                <ns2:creationId id="{94C9C6F3-35CA-481B-B6B6-0DD95F355EA5}"/>
              </a:ext>
            </a:extLst>
          </p:cNvPr>
          <p:cNvSpPr>
            <a:spLocks noGrp="1"/>
          </p:cNvSpPr>
          <p:nvPr/>
        </p:nvSpPr>
        <p:spPr>
          <a:xfrm>
            <a:off x="2552700" y="4057650"/>
            <a:ext cx="1809750" cy="55245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ns2:creationId id="{B4DB40E0-8F77-41C3-BB7B-14F10CF5D913}"/>
              </a:ext>
            </a:extLst>
          </p:cNvPr>
          <p:cNvSpPr>
            <a:spLocks noGrp="1"/>
          </p:cNvSpPr>
          <p:nvPr/>
        </p:nvSpPr>
        <p:spPr>
          <a:xfrm>
            <a:off x="2686050" y="4210050"/>
            <a:ext cx="15430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Προστασία εσόδων</a:t>
            </a:r>
          </a:p>
        </p:txBody>
      </p:sp>
      <p:sp>
        <p:nvSpPr>
          <p:cNvPr id="30" name="">
            <a:extLst>
              <a:ext uri="{FF2B5EF4-FFF2-40B4-BE49-F238E27FC236}">
                <ns2:creationId id="{9A11E521-CF41-45A1-91CC-E721330E47CD}"/>
              </a:ext>
            </a:extLst>
          </p:cNvPr>
          <p:cNvSpPr>
            <a:spLocks noGrp="1"/>
          </p:cNvSpPr>
          <p:nvPr/>
        </p:nvSpPr>
        <p:spPr>
          <a:xfrm>
            <a:off x="4362450" y="4057650"/>
            <a:ext cx="1809750" cy="552450"/>
          </a:xfrm>
          <a:prstGeom prst="rect">
            <a:avLst/>
          </a:prstGeom>
          <a:solidFill>
            <a:srgbClr val="FFF1E8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ns2:creationId id="{082C7962-D133-4787-9917-3DA833916966}"/>
              </a:ext>
            </a:extLst>
          </p:cNvPr>
          <p:cNvSpPr>
            <a:spLocks noGrp="1"/>
          </p:cNvSpPr>
          <p:nvPr/>
        </p:nvSpPr>
        <p:spPr>
          <a:xfrm>
            <a:off x="4495800" y="4210050"/>
            <a:ext cx="15430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F26B3A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F26B3A"/>
                </a:solidFill>
                <a:latin typeface="Aptos"/>
                <a:ea typeface="Aptos"/>
                <a:cs typeface="Aptos"/>
              </a:rPr>
              <a:t>Στρατηγικός στόχος</a:t>
            </a:r>
          </a:p>
        </p:txBody>
      </p:sp>
      <p:sp>
        <p:nvSpPr>
          <p:cNvPr id="32" name="">
            <a:extLst>
              <a:ext uri="{FF2B5EF4-FFF2-40B4-BE49-F238E27FC236}">
                <ns2:creationId id="{ABDE4923-34E0-4EE1-B965-17877D57E048}"/>
              </a:ext>
            </a:extLst>
          </p:cNvPr>
          <p:cNvSpPr>
            <a:spLocks noGrp="1"/>
          </p:cNvSpPr>
          <p:nvPr/>
        </p:nvSpPr>
        <p:spPr>
          <a:xfrm>
            <a:off x="6172200" y="4057650"/>
            <a:ext cx="1809750" cy="55245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33" name="">
            <a:extLst>
              <a:ext uri="{FF2B5EF4-FFF2-40B4-BE49-F238E27FC236}">
                <ns2:creationId id="{51FF2B53-E726-458A-97F8-1151560AE392}"/>
              </a:ext>
            </a:extLst>
          </p:cNvPr>
          <p:cNvSpPr>
            <a:spLocks noGrp="1"/>
          </p:cNvSpPr>
          <p:nvPr/>
        </p:nvSpPr>
        <p:spPr>
          <a:xfrm>
            <a:off x="6305550" y="4210050"/>
            <a:ext cx="15430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Συνδέεται με το χαρτοφυλάκιο</a:t>
            </a:r>
          </a:p>
        </p:txBody>
      </p:sp>
      <p:sp>
        <p:nvSpPr>
          <p:cNvPr id="34" name="">
            <a:extLst>
              <a:ext uri="{FF2B5EF4-FFF2-40B4-BE49-F238E27FC236}">
                <ns2:creationId id="{250D58DF-6EEC-449A-9195-AABDCE30DC63}"/>
              </a:ext>
            </a:extLst>
          </p:cNvPr>
          <p:cNvSpPr>
            <a:spLocks noGrp="1"/>
          </p:cNvSpPr>
          <p:nvPr/>
        </p:nvSpPr>
        <p:spPr>
          <a:xfrm>
            <a:off x="7981950" y="4057650"/>
            <a:ext cx="1809750" cy="55245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35" name="">
            <a:extLst>
              <a:ext uri="{FF2B5EF4-FFF2-40B4-BE49-F238E27FC236}">
                <ns2:creationId id="{13BCA77D-AE76-4378-A622-351028523E04}"/>
              </a:ext>
            </a:extLst>
          </p:cNvPr>
          <p:cNvSpPr>
            <a:spLocks noGrp="1"/>
          </p:cNvSpPr>
          <p:nvPr/>
        </p:nvSpPr>
        <p:spPr>
          <a:xfrm>
            <a:off x="8115300" y="4210050"/>
            <a:ext cx="15430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Αξία βαθμολογίας</a:t>
            </a:r>
          </a:p>
        </p:txBody>
      </p:sp>
      <p:sp>
        <p:nvSpPr>
          <p:cNvPr id="36" name="">
            <a:extLst>
              <a:ext uri="{FF2B5EF4-FFF2-40B4-BE49-F238E27FC236}">
                <ns2:creationId id="{E84EFAA7-39B7-4B21-9DC2-79D98BC9FBD3}"/>
              </a:ext>
            </a:extLst>
          </p:cNvPr>
          <p:cNvSpPr>
            <a:spLocks noGrp="1"/>
          </p:cNvSpPr>
          <p:nvPr/>
        </p:nvSpPr>
        <p:spPr>
          <a:xfrm>
            <a:off x="742950" y="4610100"/>
            <a:ext cx="1809750" cy="55245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37" name="">
            <a:extLst>
              <a:ext uri="{FF2B5EF4-FFF2-40B4-BE49-F238E27FC236}">
                <ns2:creationId id="{D57E9617-A895-4916-826D-E8905DA8AB3D}"/>
              </a:ext>
            </a:extLst>
          </p:cNvPr>
          <p:cNvSpPr>
            <a:spLocks noGrp="1"/>
          </p:cNvSpPr>
          <p:nvPr/>
        </p:nvSpPr>
        <p:spPr>
          <a:xfrm>
            <a:off x="876300" y="4762500"/>
            <a:ext cx="15430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Σχήμα παράδοσης</a:t>
            </a:r>
          </a:p>
        </p:txBody>
      </p:sp>
      <p:sp>
        <p:nvSpPr>
          <p:cNvPr id="38" name="">
            <a:extLst>
              <a:ext uri="{FF2B5EF4-FFF2-40B4-BE49-F238E27FC236}">
                <ns2:creationId id="{550F0AC6-6D69-44C8-BBFB-44D5FE4D5497}"/>
              </a:ext>
            </a:extLst>
          </p:cNvPr>
          <p:cNvSpPr>
            <a:spLocks noGrp="1"/>
          </p:cNvSpPr>
          <p:nvPr/>
        </p:nvSpPr>
        <p:spPr>
          <a:xfrm>
            <a:off x="2552700" y="4610100"/>
            <a:ext cx="1809750" cy="55245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39" name="">
            <a:extLst>
              <a:ext uri="{FF2B5EF4-FFF2-40B4-BE49-F238E27FC236}">
                <ns2:creationId id="{D60AB06F-5518-4B31-A260-FF1E07B9BBA1}"/>
              </a:ext>
            </a:extLst>
          </p:cNvPr>
          <p:cNvSpPr>
            <a:spLocks noGrp="1"/>
          </p:cNvSpPr>
          <p:nvPr/>
        </p:nvSpPr>
        <p:spPr>
          <a:xfrm>
            <a:off x="2686050" y="4762500"/>
            <a:ext cx="15430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Δύο ομάδες, SAP touch</a:t>
            </a:r>
          </a:p>
        </p:txBody>
      </p:sp>
      <p:sp>
        <p:nvSpPr>
          <p:cNvPr id="40" name="">
            <a:extLst>
              <a:ext uri="{FF2B5EF4-FFF2-40B4-BE49-F238E27FC236}">
                <ns2:creationId id="{648A3232-97D4-4FD4-8A64-F2D60DC25779}"/>
              </a:ext>
            </a:extLst>
          </p:cNvPr>
          <p:cNvSpPr>
            <a:spLocks noGrp="1"/>
          </p:cNvSpPr>
          <p:nvPr/>
        </p:nvSpPr>
        <p:spPr>
          <a:xfrm>
            <a:off x="4362450" y="4610100"/>
            <a:ext cx="1809750" cy="552450"/>
          </a:xfrm>
          <a:prstGeom prst="rect">
            <a:avLst/>
          </a:prstGeom>
          <a:solidFill>
            <a:srgbClr val="FFF1E8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41" name="">
            <a:extLst>
              <a:ext uri="{FF2B5EF4-FFF2-40B4-BE49-F238E27FC236}">
                <ns2:creationId id="{12729DB5-93EF-4396-848B-045644C17E3F}"/>
              </a:ext>
            </a:extLst>
          </p:cNvPr>
          <p:cNvSpPr>
            <a:spLocks noGrp="1"/>
          </p:cNvSpPr>
          <p:nvPr/>
        </p:nvSpPr>
        <p:spPr>
          <a:xfrm>
            <a:off x="4495800" y="4762500"/>
            <a:ext cx="15430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F26B3A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F26B3A"/>
                </a:solidFill>
                <a:latin typeface="Aptos"/>
                <a:ea typeface="Aptos"/>
                <a:cs typeface="Aptos"/>
              </a:rPr>
              <a:t>Μέτρια πολυπλοκότητα</a:t>
            </a:r>
          </a:p>
        </p:txBody>
      </p:sp>
      <p:sp>
        <p:nvSpPr>
          <p:cNvPr id="42" name="">
            <a:extLst>
              <a:ext uri="{FF2B5EF4-FFF2-40B4-BE49-F238E27FC236}">
                <ns2:creationId id="{7202D6B8-7CAF-4306-B9F8-B3C875309604}"/>
              </a:ext>
            </a:extLst>
          </p:cNvPr>
          <p:cNvSpPr>
            <a:spLocks noGrp="1"/>
          </p:cNvSpPr>
          <p:nvPr/>
        </p:nvSpPr>
        <p:spPr>
          <a:xfrm>
            <a:off x="6172200" y="4610100"/>
            <a:ext cx="1809750" cy="55245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43" name="">
            <a:extLst>
              <a:ext uri="{FF2B5EF4-FFF2-40B4-BE49-F238E27FC236}">
                <ns2:creationId id="{6D7A87DA-7558-4730-A53E-AA84D5482370}"/>
              </a:ext>
            </a:extLst>
          </p:cNvPr>
          <p:cNvSpPr>
            <a:spLocks noGrp="1"/>
          </p:cNvSpPr>
          <p:nvPr/>
        </p:nvSpPr>
        <p:spPr>
          <a:xfrm>
            <a:off x="6305550" y="4762500"/>
            <a:ext cx="15430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Ορίζει το βάθος αναθεώρησης</a:t>
            </a:r>
          </a:p>
        </p:txBody>
      </p:sp>
      <p:sp>
        <p:nvSpPr>
          <p:cNvPr id="44" name="">
            <a:extLst>
              <a:ext uri="{FF2B5EF4-FFF2-40B4-BE49-F238E27FC236}">
                <ns2:creationId id="{255C9AEF-7C62-4682-8F54-5DEEF540C464}"/>
              </a:ext>
            </a:extLst>
          </p:cNvPr>
          <p:cNvSpPr>
            <a:spLocks noGrp="1"/>
          </p:cNvSpPr>
          <p:nvPr/>
        </p:nvSpPr>
        <p:spPr>
          <a:xfrm>
            <a:off x="7981950" y="4610100"/>
            <a:ext cx="1809750" cy="55245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45" name="">
            <a:extLst>
              <a:ext uri="{FF2B5EF4-FFF2-40B4-BE49-F238E27FC236}">
                <ns2:creationId id="{52A2DDE6-A229-43FD-B3B3-62050CF7DE8F}"/>
              </a:ext>
            </a:extLst>
          </p:cNvPr>
          <p:cNvSpPr>
            <a:spLocks noGrp="1"/>
          </p:cNvSpPr>
          <p:nvPr/>
        </p:nvSpPr>
        <p:spPr>
          <a:xfrm>
            <a:off x="8115300" y="4762500"/>
            <a:ext cx="15430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Ιδιοκτήτες διαδρομών</a:t>
            </a:r>
          </a:p>
        </p:txBody>
      </p:sp>
      <p:sp>
        <p:nvSpPr>
          <p:cNvPr id="46" name="">
            <a:extLst>
              <a:ext uri="{FF2B5EF4-FFF2-40B4-BE49-F238E27FC236}">
                <ns2:creationId id="{DB8EF16C-E632-4CB3-AE6F-E040D11740ED}"/>
              </a:ext>
            </a:extLst>
          </p:cNvPr>
          <p:cNvSpPr>
            <a:spLocks noGrp="1"/>
          </p:cNvSpPr>
          <p:nvPr/>
        </p:nvSpPr>
        <p:spPr>
          <a:xfrm>
            <a:off x="742950" y="5162550"/>
            <a:ext cx="1809750" cy="55245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47" name="">
            <a:extLst>
              <a:ext uri="{FF2B5EF4-FFF2-40B4-BE49-F238E27FC236}">
                <ns2:creationId id="{F60DD7E4-D174-4CEA-B173-5EE98E5DBC5C}"/>
              </a:ext>
            </a:extLst>
          </p:cNvPr>
          <p:cNvSpPr>
            <a:spLocks noGrp="1"/>
          </p:cNvSpPr>
          <p:nvPr/>
        </p:nvSpPr>
        <p:spPr>
          <a:xfrm>
            <a:off x="876300" y="5314950"/>
            <a:ext cx="15430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Σημαία κινδύνου</a:t>
            </a:r>
          </a:p>
        </p:txBody>
      </p:sp>
      <p:sp>
        <p:nvSpPr>
          <p:cNvPr id="48" name="">
            <a:extLst>
              <a:ext uri="{FF2B5EF4-FFF2-40B4-BE49-F238E27FC236}">
                <ns2:creationId id="{CAF18216-94C4-4817-84A0-160FFA1EBB8C}"/>
              </a:ext>
            </a:extLst>
          </p:cNvPr>
          <p:cNvSpPr>
            <a:spLocks noGrp="1"/>
          </p:cNvSpPr>
          <p:nvPr/>
        </p:nvSpPr>
        <p:spPr>
          <a:xfrm>
            <a:off x="2552700" y="5162550"/>
            <a:ext cx="1809750" cy="55245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49" name="">
            <a:extLst>
              <a:ext uri="{FF2B5EF4-FFF2-40B4-BE49-F238E27FC236}">
                <ns2:creationId id="{290A65E8-2347-4E61-BF6C-7BE4072376FA}"/>
              </a:ext>
            </a:extLst>
          </p:cNvPr>
          <p:cNvSpPr>
            <a:spLocks noGrp="1"/>
          </p:cNvSpPr>
          <p:nvPr/>
        </p:nvSpPr>
        <p:spPr>
          <a:xfrm>
            <a:off x="2686050" y="5314950"/>
            <a:ext cx="15430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Ρυθμιζόμενη διαδικασία</a:t>
            </a:r>
          </a:p>
        </p:txBody>
      </p:sp>
      <p:sp>
        <p:nvSpPr>
          <p:cNvPr id="50" name="">
            <a:extLst>
              <a:ext uri="{FF2B5EF4-FFF2-40B4-BE49-F238E27FC236}">
                <ns2:creationId id="{0FA4DD52-B96A-45C4-9C1C-A0896D25E027}"/>
              </a:ext>
            </a:extLst>
          </p:cNvPr>
          <p:cNvSpPr>
            <a:spLocks noGrp="1"/>
          </p:cNvSpPr>
          <p:nvPr/>
        </p:nvSpPr>
        <p:spPr>
          <a:xfrm>
            <a:off x="4362450" y="5162550"/>
            <a:ext cx="1809750" cy="552450"/>
          </a:xfrm>
          <a:prstGeom prst="rect">
            <a:avLst/>
          </a:prstGeom>
          <a:solidFill>
            <a:srgbClr val="FFF1E8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51" name="">
            <a:extLst>
              <a:ext uri="{FF2B5EF4-FFF2-40B4-BE49-F238E27FC236}">
                <ns2:creationId id="{931CC274-8FE6-4150-B41E-64C2887568C4}"/>
              </a:ext>
            </a:extLst>
          </p:cNvPr>
          <p:cNvSpPr>
            <a:spLocks noGrp="1"/>
          </p:cNvSpPr>
          <p:nvPr/>
        </p:nvSpPr>
        <p:spPr>
          <a:xfrm>
            <a:off x="4495800" y="5314950"/>
            <a:ext cx="15430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F26B3A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F26B3A"/>
                </a:solidFill>
                <a:latin typeface="Aptos"/>
                <a:ea typeface="Aptos"/>
                <a:cs typeface="Aptos"/>
              </a:rPr>
              <a:t>Έλεγχος συμμόρφωσης</a:t>
            </a:r>
          </a:p>
        </p:txBody>
      </p:sp>
      <p:sp>
        <p:nvSpPr>
          <p:cNvPr id="52" name="">
            <a:extLst>
              <a:ext uri="{FF2B5EF4-FFF2-40B4-BE49-F238E27FC236}">
                <ns2:creationId id="{7010C9E7-9767-41BE-87FA-56D57A644D8F}"/>
              </a:ext>
            </a:extLst>
          </p:cNvPr>
          <p:cNvSpPr>
            <a:spLocks noGrp="1"/>
          </p:cNvSpPr>
          <p:nvPr/>
        </p:nvSpPr>
        <p:spPr>
          <a:xfrm>
            <a:off x="6172200" y="5162550"/>
            <a:ext cx="1809750" cy="55245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53" name="">
            <a:extLst>
              <a:ext uri="{FF2B5EF4-FFF2-40B4-BE49-F238E27FC236}">
                <ns2:creationId id="{7C7E62D4-484E-4DA5-8BF1-B909BE0FA363}"/>
              </a:ext>
            </a:extLst>
          </p:cNvPr>
          <p:cNvSpPr>
            <a:spLocks noGrp="1"/>
          </p:cNvSpPr>
          <p:nvPr/>
        </p:nvSpPr>
        <p:spPr>
          <a:xfrm>
            <a:off x="6305550" y="5314950"/>
            <a:ext cx="15430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Αποφεύγει την καθυστερημένη επανεπεξεργασία</a:t>
            </a:r>
          </a:p>
        </p:txBody>
      </p:sp>
      <p:sp>
        <p:nvSpPr>
          <p:cNvPr id="54" name="">
            <a:extLst>
              <a:ext uri="{FF2B5EF4-FFF2-40B4-BE49-F238E27FC236}">
                <ns2:creationId id="{8EBD0BAA-9119-484F-8163-ECE093E24E17}"/>
              </a:ext>
            </a:extLst>
          </p:cNvPr>
          <p:cNvSpPr>
            <a:spLocks noGrp="1"/>
          </p:cNvSpPr>
          <p:nvPr/>
        </p:nvSpPr>
        <p:spPr>
          <a:xfrm>
            <a:off x="7981950" y="5162550"/>
            <a:ext cx="1809750" cy="55245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55" name="">
            <a:extLst>
              <a:ext uri="{FF2B5EF4-FFF2-40B4-BE49-F238E27FC236}">
                <ns2:creationId id="{84108472-D83B-4F38-BD50-AEF09AFA4306}"/>
              </a:ext>
            </a:extLst>
          </p:cNvPr>
          <p:cNvSpPr>
            <a:spLocks noGrp="1"/>
          </p:cNvSpPr>
          <p:nvPr/>
        </p:nvSpPr>
        <p:spPr>
          <a:xfrm>
            <a:off x="8115300" y="5314950"/>
            <a:ext cx="15430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Προσθέστε στοιχεία</a:t>
            </a:r>
          </a:p>
        </p:txBody>
      </p:sp>
      <p:sp>
        <p:nvSpPr>
          <p:cNvPr id="56" name="">
            <a:extLst>
              <a:ext uri="{FF2B5EF4-FFF2-40B4-BE49-F238E27FC236}">
                <ns2:creationId id="{48E2465F-93D5-4A73-A77E-4EBDC88A0E41}"/>
              </a:ext>
            </a:extLst>
          </p:cNvPr>
          <p:cNvSpPr>
            <a:spLocks noGrp="1"/>
          </p:cNvSpPr>
          <p:nvPr/>
        </p:nvSpPr>
        <p:spPr>
          <a:xfrm>
            <a:off x="723900" y="5791200"/>
            <a:ext cx="9048750" cy="9525"/>
          </a:xfrm>
          <a:prstGeom prst="rect">
            <a:avLst/>
          </a:prstGeom>
          <a:solidFill>
            <a:srgbClr val="D9D0C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57" name="">
            <a:extLst>
              <a:ext uri="{FF2B5EF4-FFF2-40B4-BE49-F238E27FC236}">
                <ns2:creationId id="{05CB0DE7-AB82-4D67-B7E7-71BFCB9FAB24}"/>
              </a:ext>
            </a:extLst>
          </p:cNvPr>
          <p:cNvSpPr>
            <a:spLocks noGrp="1"/>
          </p:cNvSpPr>
          <p:nvPr/>
        </p:nvSpPr>
        <p:spPr>
          <a:xfrm>
            <a:off x="723900" y="5943600"/>
            <a:ext cx="8191500" cy="4381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75" b="0">
                <a:solidFill>
                  <a:srgbClr val="15110E"/>
                </a:solidFill>
                <a:latin typeface="Aptos"/>
                <a:ea typeface="Aptos"/>
                <a:cs typeface="Aptos"/>
              </a:defRPr>
            </a:pPr>
            <a:r>
              <a:rPr sz="1275" b="0">
                <a:solidFill>
                  <a:srgbClr val="15110E"/>
                </a:solidFill>
                <a:latin typeface="Aptos"/>
                <a:ea typeface="Aptos"/>
                <a:cs typeface="Aptos"/>
              </a:rPr>
              <a:t>Αποτέλεσμα: η διακυβέρνηση βλέπει ένα αντικείμενο εργασίας με τα ίδια πεδία κάθε φορά, ακόμη και όταν το αρχικό αίτημα έφτασε ως αόριστο ερώτημα.</a:t>
            </a:r>
          </a:p>
        </p:txBody>
      </p:sp>
      <p:sp>
        <p:nvSpPr>
          <p:cNvPr id="58" name="">
            <a:extLst>
              <a:ext uri="{FF2B5EF4-FFF2-40B4-BE49-F238E27FC236}">
                <ns2:creationId id="{BD9E736C-8352-4F35-A54E-CB067F4DB92B}"/>
              </a:ext>
            </a:extLst>
          </p:cNvPr>
          <p:cNvSpPr>
            <a:spLocks noGrp="1"/>
          </p:cNvSpPr>
          <p:nvPr/>
        </p:nvSpPr>
        <p:spPr>
          <a:xfrm>
            <a:off x="685800" y="6400800"/>
            <a:ext cx="3048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B8AEA4"/>
                </a:solidFill>
                <a:latin typeface="Aptos Mono"/>
                <a:ea typeface="Aptos Mono"/>
                <a:cs typeface="Aptos Mono"/>
              </a:defRPr>
            </a:pPr>
            <a:r>
              <a:rPr sz="750" b="0">
                <a:solidFill>
                  <a:srgbClr val="B8AEA4"/>
                </a:solidFill>
                <a:latin typeface="Aptos Mono"/>
                <a:ea typeface="Aptos Mono"/>
                <a:cs typeface="Aptos Mono"/>
              </a:rPr>
              <a:t>Ενδεικτικό μοντέλο λειτουργίας</a:t>
            </a:r>
          </a:p>
        </p:txBody>
      </p:sp>
      <p:sp>
        <p:nvSpPr>
          <p:cNvPr id="59" name="">
            <a:extLst>
              <a:ext uri="{FF2B5EF4-FFF2-40B4-BE49-F238E27FC236}">
                <ns2:creationId id="{48096C4A-1169-461B-AD6B-9BFD7ECD6521}"/>
              </a:ext>
            </a:extLst>
          </p:cNvPr>
          <p:cNvSpPr>
            <a:spLocks noGrp="1"/>
          </p:cNvSpPr>
          <p:nvPr/>
        </p:nvSpPr>
        <p:spPr>
          <a:xfrm>
            <a:off x="11049000" y="6381750"/>
            <a:ext cx="457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0">
                <a:solidFill>
                  <a:srgbClr val="B8AEA4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B8AEA4"/>
                </a:solidFill>
                <a:latin typeface="Aptos Mono"/>
                <a:ea typeface="Aptos Mono"/>
                <a:cs typeface="Aptos Mono"/>
              </a:rPr>
              <a:t>03</a:t>
            </a:r>
          </a:p>
        </p:txBody>
      </p:sp>
    </p:spTree>
    <p:extLst>
      <p:ext uri="{BB962C8B-B14F-4D97-AF65-F5344CB8AC3E}">
        <p14:creationId val="1155376676"/>
      </p:ext>
    </p:extLst>
  </p:cSld>
</p:sld>
</file>

<file path=ppt/slides/slide4.xml><?xml version="1.0" encoding="utf-8"?>
<p:sld xmlns:a="http://schemas.openxmlformats.org/drawingml/2006/main" xmlns:ns2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ns2:creationId id="{3028E818-6FAF-4D70-B3E8-F9E2E5567503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5F0E8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-Scoring">
            <a:extLst>
              <a:ext uri="{FF2B5EF4-FFF2-40B4-BE49-F238E27FC236}">
                <ns2:creationId id="{7323A4A9-C024-4EA5-B698-AE22D0457918}"/>
              </a:ext>
            </a:extLst>
          </p:cNvPr>
          <p:cNvSpPr>
            <a:spLocks noGrp="1"/>
          </p:cNvSpPr>
          <p:nvPr/>
        </p:nvSpPr>
        <p:spPr>
          <a:xfrm>
            <a:off x="685800" y="581025"/>
            <a:ext cx="76200" cy="76200"/>
          </a:xfrm>
          <a:prstGeom prst="rect">
            <a:avLst/>
          </a:prstGeom>
          <a:solidFill>
            <a:srgbClr val="F26B3A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-Scoring">
            <a:extLst>
              <a:ext uri="{FF2B5EF4-FFF2-40B4-BE49-F238E27FC236}">
                <ns2:creationId id="{114D1CF5-D2AF-4C3A-872B-F4930E1AA4A4}"/>
              </a:ext>
            </a:extLst>
          </p:cNvPr>
          <p:cNvSpPr>
            <a:spLocks noGrp="1"/>
          </p:cNvSpPr>
          <p:nvPr/>
        </p:nvSpPr>
        <p:spPr>
          <a:xfrm>
            <a:off x="857250" y="514350"/>
            <a:ext cx="4000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ctr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ΒΑΘΜΟΛΟΓΙΑ</a:t>
            </a:r>
          </a:p>
        </p:txBody>
      </p:sp>
      <p:sp>
        <p:nvSpPr>
          <p:cNvPr id="4" name="">
            <a:extLst>
              <a:ext uri="{FF2B5EF4-FFF2-40B4-BE49-F238E27FC236}">
                <ns2:creationId id="{6B5CEED5-1920-465B-8B80-E67BA83C3DD7}"/>
              </a:ext>
            </a:extLst>
          </p:cNvPr>
          <p:cNvSpPr>
            <a:spLocks noGrp="1"/>
          </p:cNvSpPr>
          <p:nvPr/>
        </p:nvSpPr>
        <p:spPr>
          <a:xfrm>
            <a:off x="685800" y="800100"/>
            <a:ext cx="7429500" cy="12573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3900" b="0">
                <a:solidFill>
                  <a:srgbClr val="15110E"/>
                </a:solidFill>
                <a:latin typeface="Aptos Display"/>
                <a:ea typeface="Aptos Display"/>
                <a:cs typeface="Aptos Display"/>
              </a:defRPr>
            </a:pPr>
            <a:r>
              <a:rPr sz="3900" b="0">
                <a:solidFill>
                  <a:srgbClr val="15110E"/>
                </a:solidFill>
                <a:latin typeface="Aptos Display"/>
                <a:ea typeface="Aptos Display"/>
                <a:cs typeface="Aptos Display"/>
              </a:rPr>
              <a:t>Η βαθμολογία κάνει ορατές τις ανταλλαγές πριν από τη διακυβέρνηση.</a:t>
            </a:r>
          </a:p>
        </p:txBody>
      </p:sp>
      <p:sp>
        <p:nvSpPr>
          <p:cNvPr id="5" name="">
            <a:extLst>
              <a:ext uri="{FF2B5EF4-FFF2-40B4-BE49-F238E27FC236}">
                <ns2:creationId id="{766BDF35-561B-46A2-939C-641B484B4E07}"/>
              </a:ext>
            </a:extLst>
          </p:cNvPr>
          <p:cNvSpPr>
            <a:spLocks noGrp="1"/>
          </p:cNvSpPr>
          <p:nvPr/>
        </p:nvSpPr>
        <p:spPr>
          <a:xfrm>
            <a:off x="723900" y="2057400"/>
            <a:ext cx="6191250" cy="666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1350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Ο πράκτορας βαθμολογεί κάθε αίτημα σε σχέση με τους συμφωνημένους επιχειρηματικούς στόχους και, στη συνέχεια, εξηγεί τι οδήγησε την κατάταξη, ώστε οι ηγέτες να μπορούν να αμφισβητήσουν τις υποθέσεις.</a:t>
            </a:r>
          </a:p>
        </p:txBody>
      </p:sp>
      <p:sp>
        <p:nvSpPr>
          <p:cNvPr id="6" name="">
            <a:extLst>
              <a:ext uri="{FF2B5EF4-FFF2-40B4-BE49-F238E27FC236}">
                <ns2:creationId id="{7E7FDE59-E715-47D8-ABA6-95917DBD691E}"/>
              </a:ext>
            </a:extLst>
          </p:cNvPr>
          <p:cNvSpPr>
            <a:spLocks noGrp="1"/>
          </p:cNvSpPr>
          <p:nvPr/>
        </p:nvSpPr>
        <p:spPr>
          <a:xfrm>
            <a:off x="723900" y="3143250"/>
            <a:ext cx="2667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75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ΜΟΝΤΕΛΟ ΣΤΑΘΜΙΣΜΕΝΗΣ ΒΑΘΜΟΛΟΓΙΑΣ</a:t>
            </a:r>
          </a:p>
        </p:txBody>
      </p:sp>
      <p:sp>
        <p:nvSpPr>
          <p:cNvPr id="7" name="">
            <a:extLst>
              <a:ext uri="{FF2B5EF4-FFF2-40B4-BE49-F238E27FC236}">
                <ns2:creationId id="{67D3F2C5-2F9B-4F6B-872F-DFAA0EB22E5C}"/>
              </a:ext>
            </a:extLst>
          </p:cNvPr>
          <p:cNvSpPr>
            <a:spLocks noGrp="1"/>
          </p:cNvSpPr>
          <p:nvPr/>
        </p:nvSpPr>
        <p:spPr>
          <a:xfrm>
            <a:off x="781050" y="3448050"/>
            <a:ext cx="5524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500" b="1">
                <a:solidFill>
                  <a:srgbClr val="F26B3A"/>
                </a:solidFill>
                <a:latin typeface="Aptos Display"/>
                <a:ea typeface="Aptos Display"/>
                <a:cs typeface="Aptos Display"/>
              </a:defRPr>
            </a:pPr>
            <a:r>
              <a:rPr sz="1500" b="1">
                <a:solidFill>
                  <a:srgbClr val="F26B3A"/>
                </a:solidFill>
                <a:latin typeface="Aptos Display"/>
                <a:ea typeface="Aptos Display"/>
                <a:cs typeface="Aptos Display"/>
              </a:rPr>
              <a:t>30%</a:t>
            </a:r>
          </a:p>
        </p:txBody>
      </p:sp>
      <p:sp>
        <p:nvSpPr>
          <p:cNvPr id="8" name="">
            <a:extLst>
              <a:ext uri="{FF2B5EF4-FFF2-40B4-BE49-F238E27FC236}">
                <ns2:creationId id="{798D4C32-784B-45D6-9A9C-CBB77ECEEFB8}"/>
              </a:ext>
            </a:extLst>
          </p:cNvPr>
          <p:cNvSpPr>
            <a:spLocks noGrp="1"/>
          </p:cNvSpPr>
          <p:nvPr/>
        </p:nvSpPr>
        <p:spPr>
          <a:xfrm>
            <a:off x="1447800" y="3571875"/>
            <a:ext cx="2286000" cy="66675"/>
          </a:xfrm>
          <a:prstGeom prst="rect">
            <a:avLst/>
          </a:prstGeom>
          <a:solidFill>
            <a:srgbClr val="F26B3A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ns2:creationId id="{6E4A830C-75DF-4D49-AC53-ADB6456B2B7A}"/>
              </a:ext>
            </a:extLst>
          </p:cNvPr>
          <p:cNvSpPr>
            <a:spLocks noGrp="1"/>
          </p:cNvSpPr>
          <p:nvPr/>
        </p:nvSpPr>
        <p:spPr>
          <a:xfrm>
            <a:off x="3905250" y="3467100"/>
            <a:ext cx="238125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112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Στρατηγική εφαρμογή</a:t>
            </a:r>
          </a:p>
        </p:txBody>
      </p:sp>
      <p:sp>
        <p:nvSpPr>
          <p:cNvPr id="10" name="">
            <a:extLst>
              <a:ext uri="{FF2B5EF4-FFF2-40B4-BE49-F238E27FC236}">
                <ns2:creationId id="{9F1BD000-4C21-4613-986C-DDCD1B8EC2F7}"/>
              </a:ext>
            </a:extLst>
          </p:cNvPr>
          <p:cNvSpPr>
            <a:spLocks noGrp="1"/>
          </p:cNvSpPr>
          <p:nvPr/>
        </p:nvSpPr>
        <p:spPr>
          <a:xfrm>
            <a:off x="781050" y="3867150"/>
            <a:ext cx="5524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500" b="1">
                <a:solidFill>
                  <a:srgbClr val="D6A84F"/>
                </a:solidFill>
                <a:latin typeface="Aptos Display"/>
                <a:ea typeface="Aptos Display"/>
                <a:cs typeface="Aptos Display"/>
              </a:defRPr>
            </a:pPr>
            <a:r>
              <a:rPr sz="1500" b="1">
                <a:solidFill>
                  <a:srgbClr val="D6A84F"/>
                </a:solidFill>
                <a:latin typeface="Aptos Display"/>
                <a:ea typeface="Aptos Display"/>
                <a:cs typeface="Aptos Display"/>
              </a:rPr>
              <a:t>25%</a:t>
            </a:r>
          </a:p>
        </p:txBody>
      </p:sp>
      <p:sp>
        <p:nvSpPr>
          <p:cNvPr id="11" name="">
            <a:extLst>
              <a:ext uri="{FF2B5EF4-FFF2-40B4-BE49-F238E27FC236}">
                <ns2:creationId id="{EA6E323E-6DD5-4706-963A-1D8DF59C155F}"/>
              </a:ext>
            </a:extLst>
          </p:cNvPr>
          <p:cNvSpPr>
            <a:spLocks noGrp="1"/>
          </p:cNvSpPr>
          <p:nvPr/>
        </p:nvSpPr>
        <p:spPr>
          <a:xfrm>
            <a:off x="1447800" y="3990975"/>
            <a:ext cx="1905000" cy="66675"/>
          </a:xfrm>
          <a:prstGeom prst="rect">
            <a:avLst/>
          </a:prstGeom>
          <a:solidFill>
            <a:srgbClr val="D6A84F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ns2:creationId id="{FC6AD724-99ED-4105-8A4C-4D58AB9C2406}"/>
              </a:ext>
            </a:extLst>
          </p:cNvPr>
          <p:cNvSpPr>
            <a:spLocks noGrp="1"/>
          </p:cNvSpPr>
          <p:nvPr/>
        </p:nvSpPr>
        <p:spPr>
          <a:xfrm>
            <a:off x="3905250" y="3886200"/>
            <a:ext cx="238125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112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Επίπτωση πελάτη/εσόδων</a:t>
            </a:r>
          </a:p>
        </p:txBody>
      </p:sp>
      <p:sp>
        <p:nvSpPr>
          <p:cNvPr id="13" name="">
            <a:extLst>
              <a:ext uri="{FF2B5EF4-FFF2-40B4-BE49-F238E27FC236}">
                <ns2:creationId id="{714B1B8F-F338-438A-A2E3-F27723777D39}"/>
              </a:ext>
            </a:extLst>
          </p:cNvPr>
          <p:cNvSpPr>
            <a:spLocks noGrp="1"/>
          </p:cNvSpPr>
          <p:nvPr/>
        </p:nvSpPr>
        <p:spPr>
          <a:xfrm>
            <a:off x="781050" y="4286250"/>
            <a:ext cx="5524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500" b="1">
                <a:solidFill>
                  <a:srgbClr val="6E9B78"/>
                </a:solidFill>
                <a:latin typeface="Aptos Display"/>
                <a:ea typeface="Aptos Display"/>
                <a:cs typeface="Aptos Display"/>
              </a:defRPr>
            </a:pPr>
            <a:r>
              <a:rPr sz="1500" b="1">
                <a:solidFill>
                  <a:srgbClr val="6E9B78"/>
                </a:solidFill>
                <a:latin typeface="Aptos Display"/>
                <a:ea typeface="Aptos Display"/>
                <a:cs typeface="Aptos Display"/>
              </a:rPr>
              <a:t>20%</a:t>
            </a:r>
          </a:p>
        </p:txBody>
      </p:sp>
      <p:sp>
        <p:nvSpPr>
          <p:cNvPr id="14" name="">
            <a:extLst>
              <a:ext uri="{FF2B5EF4-FFF2-40B4-BE49-F238E27FC236}">
                <ns2:creationId id="{CFFF278E-486F-48A7-88CE-7F4C7548467A}"/>
              </a:ext>
            </a:extLst>
          </p:cNvPr>
          <p:cNvSpPr>
            <a:spLocks noGrp="1"/>
          </p:cNvSpPr>
          <p:nvPr/>
        </p:nvSpPr>
        <p:spPr>
          <a:xfrm>
            <a:off x="1447800" y="4410075"/>
            <a:ext cx="1524000" cy="66675"/>
          </a:xfrm>
          <a:prstGeom prst="rect">
            <a:avLst/>
          </a:prstGeom>
          <a:solidFill>
            <a:srgbClr val="6E9B78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5" name="">
            <a:extLst>
              <a:ext uri="{FF2B5EF4-FFF2-40B4-BE49-F238E27FC236}">
                <ns2:creationId id="{55020C94-3584-4A00-BBB3-75FD8B945508}"/>
              </a:ext>
            </a:extLst>
          </p:cNvPr>
          <p:cNvSpPr>
            <a:spLocks noGrp="1"/>
          </p:cNvSpPr>
          <p:nvPr/>
        </p:nvSpPr>
        <p:spPr>
          <a:xfrm>
            <a:off x="3905250" y="4305300"/>
            <a:ext cx="238125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112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Ρυθμιστική ή μείωση κινδύνου</a:t>
            </a:r>
          </a:p>
        </p:txBody>
      </p:sp>
      <p:sp>
        <p:nvSpPr>
          <p:cNvPr id="16" name="">
            <a:extLst>
              <a:ext uri="{FF2B5EF4-FFF2-40B4-BE49-F238E27FC236}">
                <ns2:creationId id="{EA7167F4-AAC6-4B1F-95FC-2F11CACAEF32}"/>
              </a:ext>
            </a:extLst>
          </p:cNvPr>
          <p:cNvSpPr>
            <a:spLocks noGrp="1"/>
          </p:cNvSpPr>
          <p:nvPr/>
        </p:nvSpPr>
        <p:spPr>
          <a:xfrm>
            <a:off x="781050" y="4705350"/>
            <a:ext cx="5524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500" b="1">
                <a:solidFill>
                  <a:srgbClr val="7E8BA3"/>
                </a:solidFill>
                <a:latin typeface="Aptos Display"/>
                <a:ea typeface="Aptos Display"/>
                <a:cs typeface="Aptos Display"/>
              </a:defRPr>
            </a:pPr>
            <a:r>
              <a:rPr sz="1500" b="1">
                <a:solidFill>
                  <a:srgbClr val="7E8BA3"/>
                </a:solidFill>
                <a:latin typeface="Aptos Display"/>
                <a:ea typeface="Aptos Display"/>
                <a:cs typeface="Aptos Display"/>
              </a:rPr>
              <a:t>15%</a:t>
            </a:r>
          </a:p>
        </p:txBody>
      </p:sp>
      <p:sp>
        <p:nvSpPr>
          <p:cNvPr id="17" name="">
            <a:extLst>
              <a:ext uri="{FF2B5EF4-FFF2-40B4-BE49-F238E27FC236}">
                <ns2:creationId id="{4F1E5379-AA8F-468F-BEEB-00255AB64B83}"/>
              </a:ext>
            </a:extLst>
          </p:cNvPr>
          <p:cNvSpPr>
            <a:spLocks noGrp="1"/>
          </p:cNvSpPr>
          <p:nvPr/>
        </p:nvSpPr>
        <p:spPr>
          <a:xfrm>
            <a:off x="1447800" y="4829175"/>
            <a:ext cx="1143000" cy="66675"/>
          </a:xfrm>
          <a:prstGeom prst="rect">
            <a:avLst/>
          </a:prstGeom>
          <a:solidFill>
            <a:srgbClr val="7E8BA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ns2:creationId id="{49302B18-7058-4087-A2CC-AEF2C90E8E2A}"/>
              </a:ext>
            </a:extLst>
          </p:cNvPr>
          <p:cNvSpPr>
            <a:spLocks noGrp="1"/>
          </p:cNvSpPr>
          <p:nvPr/>
        </p:nvSpPr>
        <p:spPr>
          <a:xfrm>
            <a:off x="3905250" y="4724400"/>
            <a:ext cx="238125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112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Εμπιστοσύνη παράδοσης</a:t>
            </a:r>
          </a:p>
        </p:txBody>
      </p:sp>
      <p:sp>
        <p:nvSpPr>
          <p:cNvPr id="19" name="">
            <a:extLst>
              <a:ext uri="{FF2B5EF4-FFF2-40B4-BE49-F238E27FC236}">
                <ns2:creationId id="{A252852F-3E14-4917-A488-4A9123B8E4B5}"/>
              </a:ext>
            </a:extLst>
          </p:cNvPr>
          <p:cNvSpPr>
            <a:spLocks noGrp="1"/>
          </p:cNvSpPr>
          <p:nvPr/>
        </p:nvSpPr>
        <p:spPr>
          <a:xfrm>
            <a:off x="781050" y="5124450"/>
            <a:ext cx="5524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500" b="1">
                <a:solidFill>
                  <a:srgbClr val="9B8272"/>
                </a:solidFill>
                <a:latin typeface="Aptos Display"/>
                <a:ea typeface="Aptos Display"/>
                <a:cs typeface="Aptos Display"/>
              </a:defRPr>
            </a:pPr>
            <a:r>
              <a:rPr sz="1500" b="1">
                <a:solidFill>
                  <a:srgbClr val="9B8272"/>
                </a:solidFill>
                <a:latin typeface="Aptos Display"/>
                <a:ea typeface="Aptos Display"/>
                <a:cs typeface="Aptos Display"/>
              </a:rPr>
              <a:t>10%</a:t>
            </a:r>
          </a:p>
        </p:txBody>
      </p:sp>
      <p:sp>
        <p:nvSpPr>
          <p:cNvPr id="20" name="">
            <a:extLst>
              <a:ext uri="{FF2B5EF4-FFF2-40B4-BE49-F238E27FC236}">
                <ns2:creationId id="{2B0DF467-C397-4971-9E6F-6511678A3826}"/>
              </a:ext>
            </a:extLst>
          </p:cNvPr>
          <p:cNvSpPr>
            <a:spLocks noGrp="1"/>
          </p:cNvSpPr>
          <p:nvPr/>
        </p:nvSpPr>
        <p:spPr>
          <a:xfrm>
            <a:off x="1447800" y="5248275"/>
            <a:ext cx="762000" cy="66675"/>
          </a:xfrm>
          <a:prstGeom prst="rect">
            <a:avLst/>
          </a:prstGeom>
          <a:solidFill>
            <a:srgbClr val="9B8272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ns2:creationId id="{ED68218C-79CE-4E51-85D5-F9C1F84600B0}"/>
              </a:ext>
            </a:extLst>
          </p:cNvPr>
          <p:cNvSpPr>
            <a:spLocks noGrp="1"/>
          </p:cNvSpPr>
          <p:nvPr/>
        </p:nvSpPr>
        <p:spPr>
          <a:xfrm>
            <a:off x="3905250" y="5143500"/>
            <a:ext cx="238125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112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Αποδοτικότητα κόστους / προσπάθειας</a:t>
            </a:r>
          </a:p>
        </p:txBody>
      </p:sp>
      <p:sp>
        <p:nvSpPr>
          <p:cNvPr id="22" name="">
            <a:extLst>
              <a:ext uri="{FF2B5EF4-FFF2-40B4-BE49-F238E27FC236}">
                <ns2:creationId id="{98FE06ED-D6B4-44FC-B2D3-3C0948FF1A5B}"/>
              </a:ext>
            </a:extLst>
          </p:cNvPr>
          <p:cNvSpPr>
            <a:spLocks noGrp="1"/>
          </p:cNvSpPr>
          <p:nvPr/>
        </p:nvSpPr>
        <p:spPr>
          <a:xfrm>
            <a:off x="6953250" y="2914650"/>
            <a:ext cx="3429000" cy="285750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23" name="">
            <a:extLst>
              <a:ext uri="{FF2B5EF4-FFF2-40B4-BE49-F238E27FC236}">
                <ns2:creationId id="{E986A2CE-E0E3-4060-B12A-4A9C676E8680}"/>
              </a:ext>
            </a:extLst>
          </p:cNvPr>
          <p:cNvSpPr>
            <a:spLocks noGrp="1"/>
          </p:cNvSpPr>
          <p:nvPr/>
        </p:nvSpPr>
        <p:spPr>
          <a:xfrm>
            <a:off x="7239000" y="31623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B8AEA4"/>
                </a:solidFill>
                <a:latin typeface="Aptos Mono"/>
                <a:ea typeface="Aptos Mono"/>
                <a:cs typeface="Aptos Mono"/>
              </a:defRPr>
            </a:pPr>
            <a:r>
              <a:rPr sz="750" b="0">
                <a:solidFill>
                  <a:srgbClr val="B8AEA4"/>
                </a:solidFill>
                <a:latin typeface="Aptos Mono"/>
                <a:ea typeface="Aptos Mono"/>
                <a:cs typeface="Aptos Mono"/>
              </a:rPr>
              <a:t>ΠΕΡΙΓΡΑΦΙΚΗ ΚΑΤΑΤΑΞΗ</a:t>
            </a:r>
          </a:p>
        </p:txBody>
      </p:sp>
      <p:sp>
        <p:nvSpPr>
          <p:cNvPr id="24" name="">
            <a:extLst>
              <a:ext uri="{FF2B5EF4-FFF2-40B4-BE49-F238E27FC236}">
                <ns2:creationId id="{BBA0A884-3690-4058-B800-93888065F7DB}"/>
              </a:ext>
            </a:extLst>
          </p:cNvPr>
          <p:cNvSpPr>
            <a:spLocks noGrp="1"/>
          </p:cNvSpPr>
          <p:nvPr/>
        </p:nvSpPr>
        <p:spPr>
          <a:xfrm>
            <a:off x="7239000" y="3581400"/>
            <a:ext cx="200025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0">
                <a:solidFill>
                  <a:srgbClr val="15110E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15110E"/>
                </a:solidFill>
                <a:latin typeface="Aptos"/>
                <a:ea typeface="Aptos"/>
                <a:cs typeface="Aptos"/>
              </a:rPr>
              <a:t>Πύλη ενσωμάτωσης πελατών</a:t>
            </a:r>
          </a:p>
        </p:txBody>
      </p:sp>
      <p:sp>
        <p:nvSpPr>
          <p:cNvPr id="25" name="">
            <a:extLst>
              <a:ext uri="{FF2B5EF4-FFF2-40B4-BE49-F238E27FC236}">
                <ns2:creationId id="{5F7FE522-23E6-47CD-986F-B50DD1FE9F4C}"/>
              </a:ext>
            </a:extLst>
          </p:cNvPr>
          <p:cNvSpPr>
            <a:spLocks noGrp="1"/>
          </p:cNvSpPr>
          <p:nvPr/>
        </p:nvSpPr>
        <p:spPr>
          <a:xfrm>
            <a:off x="7239000" y="3867150"/>
            <a:ext cx="1925003" cy="104775"/>
          </a:xfrm>
          <a:prstGeom prst="rect">
            <a:avLst/>
          </a:prstGeom>
          <a:solidFill>
            <a:srgbClr val="F26B3A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6" name="">
            <a:extLst>
              <a:ext uri="{FF2B5EF4-FFF2-40B4-BE49-F238E27FC236}">
                <ns2:creationId id="{FB5CDBAE-6D47-4B29-82BC-8573E6C47B6F}"/>
              </a:ext>
            </a:extLst>
          </p:cNvPr>
          <p:cNvSpPr>
            <a:spLocks noGrp="1"/>
          </p:cNvSpPr>
          <p:nvPr/>
        </p:nvSpPr>
        <p:spPr>
          <a:xfrm>
            <a:off x="9334500" y="3771900"/>
            <a:ext cx="4572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1350" b="1">
                <a:solidFill>
                  <a:srgbClr val="F26B3A"/>
                </a:solidFill>
                <a:latin typeface="Aptos Display"/>
                <a:ea typeface="Aptos Display"/>
                <a:cs typeface="Aptos Display"/>
              </a:defRPr>
            </a:pPr>
            <a:r>
              <a:rPr sz="1350" b="1">
                <a:solidFill>
                  <a:srgbClr val="F26B3A"/>
                </a:solidFill>
                <a:latin typeface="Aptos Display"/>
                <a:ea typeface="Aptos Display"/>
                <a:cs typeface="Aptos Display"/>
              </a:rPr>
              <a:t>86</a:t>
            </a:r>
          </a:p>
        </p:txBody>
      </p:sp>
      <p:sp>
        <p:nvSpPr>
          <p:cNvPr id="27" name="">
            <a:extLst>
              <a:ext uri="{FF2B5EF4-FFF2-40B4-BE49-F238E27FC236}">
                <ns2:creationId id="{F8C6A4BA-6CD9-4426-97ED-8441FF75B614}"/>
              </a:ext>
            </a:extLst>
          </p:cNvPr>
          <p:cNvSpPr>
            <a:spLocks noGrp="1"/>
          </p:cNvSpPr>
          <p:nvPr/>
        </p:nvSpPr>
        <p:spPr>
          <a:xfrm>
            <a:off x="7239000" y="4133850"/>
            <a:ext cx="200025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0">
                <a:solidFill>
                  <a:srgbClr val="15110E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15110E"/>
                </a:solidFill>
                <a:latin typeface="Aptos"/>
                <a:ea typeface="Aptos"/>
                <a:cs typeface="Aptos"/>
              </a:rPr>
              <a:t>Εκκαθάριση αναφοράς ERP</a:t>
            </a:r>
          </a:p>
        </p:txBody>
      </p:sp>
      <p:sp>
        <p:nvSpPr>
          <p:cNvPr id="28" name="">
            <a:extLst>
              <a:ext uri="{FF2B5EF4-FFF2-40B4-BE49-F238E27FC236}">
                <ns2:creationId id="{EBB3C22E-9AE3-4626-8C4D-7630E019930B}"/>
              </a:ext>
            </a:extLst>
          </p:cNvPr>
          <p:cNvSpPr>
            <a:spLocks noGrp="1"/>
          </p:cNvSpPr>
          <p:nvPr/>
        </p:nvSpPr>
        <p:spPr>
          <a:xfrm>
            <a:off x="7239000" y="4419600"/>
            <a:ext cx="1432560" cy="104775"/>
          </a:xfrm>
          <a:prstGeom prst="rect">
            <a:avLst/>
          </a:prstGeom>
          <a:solidFill>
            <a:srgbClr val="D6A84F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ns2:creationId id="{E06CDF78-B6A2-487D-B2F2-06403C17DA3F}"/>
              </a:ext>
            </a:extLst>
          </p:cNvPr>
          <p:cNvSpPr>
            <a:spLocks noGrp="1"/>
          </p:cNvSpPr>
          <p:nvPr/>
        </p:nvSpPr>
        <p:spPr>
          <a:xfrm>
            <a:off x="9334500" y="4324350"/>
            <a:ext cx="4572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1350" b="1">
                <a:solidFill>
                  <a:srgbClr val="D6A84F"/>
                </a:solidFill>
                <a:latin typeface="Aptos Display"/>
                <a:ea typeface="Aptos Display"/>
                <a:cs typeface="Aptos Display"/>
              </a:defRPr>
            </a:pPr>
            <a:r>
              <a:rPr sz="1350" b="1">
                <a:solidFill>
                  <a:srgbClr val="D6A84F"/>
                </a:solidFill>
                <a:latin typeface="Aptos Display"/>
                <a:ea typeface="Aptos Display"/>
                <a:cs typeface="Aptos Display"/>
              </a:rPr>
              <a:t>64</a:t>
            </a:r>
          </a:p>
        </p:txBody>
      </p:sp>
      <p:sp>
        <p:nvSpPr>
          <p:cNvPr id="30" name="">
            <a:extLst>
              <a:ext uri="{FF2B5EF4-FFF2-40B4-BE49-F238E27FC236}">
                <ns2:creationId id="{34D0B999-3F9B-478C-9C0D-0026E8E6F9D0}"/>
              </a:ext>
            </a:extLst>
          </p:cNvPr>
          <p:cNvSpPr>
            <a:spLocks noGrp="1"/>
          </p:cNvSpPr>
          <p:nvPr/>
        </p:nvSpPr>
        <p:spPr>
          <a:xfrm>
            <a:off x="7239000" y="4686300"/>
            <a:ext cx="200025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0">
                <a:solidFill>
                  <a:srgbClr val="15110E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15110E"/>
                </a:solidFill>
                <a:latin typeface="Aptos"/>
                <a:ea typeface="Aptos"/>
                <a:cs typeface="Aptos"/>
              </a:rPr>
              <a:t>Εσωτερική ανανέωση wiki</a:t>
            </a:r>
          </a:p>
        </p:txBody>
      </p:sp>
      <p:sp>
        <p:nvSpPr>
          <p:cNvPr id="31" name="">
            <a:extLst>
              <a:ext uri="{FF2B5EF4-FFF2-40B4-BE49-F238E27FC236}">
                <ns2:creationId id="{902C0051-C381-4DB1-99E4-1880A842EF4E}"/>
              </a:ext>
            </a:extLst>
          </p:cNvPr>
          <p:cNvSpPr>
            <a:spLocks noGrp="1"/>
          </p:cNvSpPr>
          <p:nvPr/>
        </p:nvSpPr>
        <p:spPr>
          <a:xfrm>
            <a:off x="7239000" y="4972050"/>
            <a:ext cx="940118" cy="104775"/>
          </a:xfrm>
          <a:prstGeom prst="rect">
            <a:avLst/>
          </a:prstGeom>
          <a:solidFill>
            <a:srgbClr val="B8AEA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ns2:creationId id="{F57A40C4-95EE-43CD-B705-5AA559C1E819}"/>
              </a:ext>
            </a:extLst>
          </p:cNvPr>
          <p:cNvSpPr>
            <a:spLocks noGrp="1"/>
          </p:cNvSpPr>
          <p:nvPr/>
        </p:nvSpPr>
        <p:spPr>
          <a:xfrm>
            <a:off x="9334500" y="4876800"/>
            <a:ext cx="4572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1350" b="1">
                <a:solidFill>
                  <a:srgbClr val="B8AEA4"/>
                </a:solidFill>
                <a:latin typeface="Aptos Display"/>
                <a:ea typeface="Aptos Display"/>
                <a:cs typeface="Aptos Display"/>
              </a:defRPr>
            </a:pPr>
            <a:r>
              <a:rPr sz="1350" b="1">
                <a:solidFill>
                  <a:srgbClr val="B8AEA4"/>
                </a:solidFill>
                <a:latin typeface="Aptos Display"/>
                <a:ea typeface="Aptos Display"/>
                <a:cs typeface="Aptos Display"/>
              </a:rPr>
              <a:t>42</a:t>
            </a:r>
          </a:p>
        </p:txBody>
      </p:sp>
      <p:sp>
        <p:nvSpPr>
          <p:cNvPr id="33" name="">
            <a:extLst>
              <a:ext uri="{FF2B5EF4-FFF2-40B4-BE49-F238E27FC236}">
                <ns2:creationId id="{EC01AF89-BC00-4B4F-8E29-1B1105CD76CF}"/>
              </a:ext>
            </a:extLst>
          </p:cNvPr>
          <p:cNvSpPr>
            <a:spLocks noGrp="1"/>
          </p:cNvSpPr>
          <p:nvPr/>
        </p:nvSpPr>
        <p:spPr>
          <a:xfrm>
            <a:off x="7239000" y="5124450"/>
            <a:ext cx="2571750" cy="4953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Κάθε βαθμολογία θα πρέπει να φέρει μια λογική, ένα επίπεδο εμπιστοσύνης και μια λίστα ελλειπών αποδεικτικών στοιχείων.</a:t>
            </a:r>
          </a:p>
        </p:txBody>
      </p:sp>
      <p:sp>
        <p:nvSpPr>
          <p:cNvPr id="34" name="">
            <a:extLst>
              <a:ext uri="{FF2B5EF4-FFF2-40B4-BE49-F238E27FC236}">
                <ns2:creationId id="{003B6A94-D863-46F1-93E1-22DAB54227EB}"/>
              </a:ext>
            </a:extLst>
          </p:cNvPr>
          <p:cNvSpPr>
            <a:spLocks noGrp="1"/>
          </p:cNvSpPr>
          <p:nvPr/>
        </p:nvSpPr>
        <p:spPr>
          <a:xfrm>
            <a:off x="685800" y="6400800"/>
            <a:ext cx="3048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B8AEA4"/>
                </a:solidFill>
                <a:latin typeface="Aptos Mono"/>
                <a:ea typeface="Aptos Mono"/>
                <a:cs typeface="Aptos Mono"/>
              </a:defRPr>
            </a:pPr>
            <a:r>
              <a:rPr sz="750" b="0">
                <a:solidFill>
                  <a:srgbClr val="B8AEA4"/>
                </a:solidFill>
                <a:latin typeface="Aptos Mono"/>
                <a:ea typeface="Aptos Mono"/>
                <a:cs typeface="Aptos Mono"/>
              </a:rPr>
              <a:t>Ενδεικτικό μοντέλο λειτουργίας</a:t>
            </a:r>
          </a:p>
        </p:txBody>
      </p:sp>
      <p:sp>
        <p:nvSpPr>
          <p:cNvPr id="35" name="">
            <a:extLst>
              <a:ext uri="{FF2B5EF4-FFF2-40B4-BE49-F238E27FC236}">
                <ns2:creationId id="{BAFDEC07-7223-4CF5-876B-2B6A7ADC7EFB}"/>
              </a:ext>
            </a:extLst>
          </p:cNvPr>
          <p:cNvSpPr>
            <a:spLocks noGrp="1"/>
          </p:cNvSpPr>
          <p:nvPr/>
        </p:nvSpPr>
        <p:spPr>
          <a:xfrm>
            <a:off x="11049000" y="6381750"/>
            <a:ext cx="457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0">
                <a:solidFill>
                  <a:srgbClr val="B8AEA4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B8AEA4"/>
                </a:solidFill>
                <a:latin typeface="Aptos Mono"/>
                <a:ea typeface="Aptos Mono"/>
                <a:cs typeface="Aptos Mono"/>
              </a:rPr>
              <a:t>04</a:t>
            </a:r>
          </a:p>
        </p:txBody>
      </p:sp>
    </p:spTree>
    <p:extLst>
      <p:ext uri="{BB962C8B-B14F-4D97-AF65-F5344CB8AC3E}">
        <p14:creationId val="1722223248"/>
      </p:ext>
    </p:extLst>
  </p:cSld>
</p:sld>
</file>

<file path=ppt/slides/slide5.xml><?xml version="1.0" encoding="utf-8"?>
<p:sld xmlns:a="http://schemas.openxmlformats.org/drawingml/2006/main" xmlns:ns2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ns2:creationId id="{4D5B84D6-4061-45DA-8E67-FFEF0EACADFD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201A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-Governance routing">
            <a:extLst>
              <a:ext uri="{FF2B5EF4-FFF2-40B4-BE49-F238E27FC236}">
                <ns2:creationId id="{474531AF-5DC0-4B78-B2F8-E428BE0A19AF}"/>
              </a:ext>
            </a:extLst>
          </p:cNvPr>
          <p:cNvSpPr>
            <a:spLocks noGrp="1"/>
          </p:cNvSpPr>
          <p:nvPr/>
        </p:nvSpPr>
        <p:spPr>
          <a:xfrm>
            <a:off x="685800" y="619125"/>
            <a:ext cx="76200" cy="76200"/>
          </a:xfrm>
          <a:prstGeom prst="rect">
            <a:avLst/>
          </a:prstGeom>
          <a:solidFill>
            <a:srgbClr val="F26B3A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-Governance routing">
            <a:extLst>
              <a:ext uri="{FF2B5EF4-FFF2-40B4-BE49-F238E27FC236}">
                <ns2:creationId id="{2866B98C-ECE2-4AB4-A393-5E2B196FC47A}"/>
              </a:ext>
            </a:extLst>
          </p:cNvPr>
          <p:cNvSpPr>
            <a:spLocks noGrp="1"/>
          </p:cNvSpPr>
          <p:nvPr/>
        </p:nvSpPr>
        <p:spPr>
          <a:xfrm>
            <a:off x="857250" y="552450"/>
            <a:ext cx="4000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ctr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ΔΡΟΜΟΛΟΓΗΣΗ ΔΙΑΚΥΒΕΡΝΗΣΗΣ</a:t>
            </a:r>
          </a:p>
        </p:txBody>
      </p:sp>
      <p:sp>
        <p:nvSpPr>
          <p:cNvPr id="4" name="">
            <a:extLst>
              <a:ext uri="{FF2B5EF4-FFF2-40B4-BE49-F238E27FC236}">
                <ns2:creationId id="{25CB3F2A-B5AD-4040-AE96-3D0FB2D4B46C}"/>
              </a:ext>
            </a:extLst>
          </p:cNvPr>
          <p:cNvSpPr>
            <a:spLocks noGrp="1"/>
          </p:cNvSpPr>
          <p:nvPr/>
        </p:nvSpPr>
        <p:spPr>
          <a:xfrm>
            <a:off x="685800" y="800100"/>
            <a:ext cx="7524750" cy="12573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39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9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Η δρομολόγηση της διακυβέρνησης πρέπει να είναι ντετερμινιστική.</a:t>
            </a:r>
          </a:p>
        </p:txBody>
      </p:sp>
      <p:sp>
        <p:nvSpPr>
          <p:cNvPr id="5" name="">
            <a:extLst>
              <a:ext uri="{FF2B5EF4-FFF2-40B4-BE49-F238E27FC236}">
                <ns2:creationId id="{E2327B12-126D-4FA4-AC72-8480ED94FCF5}"/>
              </a:ext>
            </a:extLst>
          </p:cNvPr>
          <p:cNvSpPr>
            <a:spLocks noGrp="1"/>
          </p:cNvSpPr>
          <p:nvPr/>
        </p:nvSpPr>
        <p:spPr>
          <a:xfrm>
            <a:off x="723900" y="2266950"/>
            <a:ext cx="6286500" cy="7239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3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Η λογική δρομολόγησης μετατρέπει τη βαθμολογία, το μέγεθος, τον κίνδυνο και την ανάγκη χρηματοδότησης στη σωστή διαδρομή αναθεώρησης. Η εργασία υψηλής αξίας προχωρά γρήγορα. Η εργασία υψηλού κινδύνου λαμβάνει τον σωστό έλεγχο.</a:t>
            </a:r>
          </a:p>
        </p:txBody>
      </p:sp>
      <p:sp>
        <p:nvSpPr>
          <p:cNvPr id="6" name="">
            <a:extLst>
              <a:ext uri="{FF2B5EF4-FFF2-40B4-BE49-F238E27FC236}">
                <ns2:creationId id="{C7CEA243-4EC0-4136-8078-A82F9253DAA4}"/>
              </a:ext>
            </a:extLst>
          </p:cNvPr>
          <p:cNvSpPr>
            <a:spLocks noGrp="1"/>
          </p:cNvSpPr>
          <p:nvPr/>
        </p:nvSpPr>
        <p:spPr>
          <a:xfrm>
            <a:off x="2590800" y="4229100"/>
            <a:ext cx="819150" cy="19050"/>
          </a:xfrm>
          <a:prstGeom prst="rect">
            <a:avLst/>
          </a:prstGeom>
          <a:solidFill>
            <a:srgbClr val="5B4D4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ns2:creationId id="{1172B32C-B218-41C4-ACBC-0185F590A315}"/>
              </a:ext>
            </a:extLst>
          </p:cNvPr>
          <p:cNvSpPr>
            <a:spLocks noGrp="1"/>
          </p:cNvSpPr>
          <p:nvPr/>
        </p:nvSpPr>
        <p:spPr>
          <a:xfrm>
            <a:off x="914400" y="3581400"/>
            <a:ext cx="1695450" cy="1295400"/>
          </a:xfrm>
          <a:prstGeom prst="rect">
            <a:avLst/>
          </a:prstGeom>
          <a:solidFill>
            <a:srgbClr val="2A221D"/>
          </a:solidFill>
          <a:ln w="9525">
            <a:solidFill>
              <a:srgbClr val="5B4D44"/>
            </a:solidFill>
            <a:prstDash val="solid"/>
          </a:ln>
        </p:spPr>
      </p:sp>
      <p:sp>
        <p:nvSpPr>
          <p:cNvPr id="8" name="">
            <a:extLst>
              <a:ext uri="{FF2B5EF4-FFF2-40B4-BE49-F238E27FC236}">
                <ns2:creationId id="{28218E57-0A87-40DC-9974-8B92254CE0AB}"/>
              </a:ext>
            </a:extLst>
          </p:cNvPr>
          <p:cNvSpPr>
            <a:spLocks noGrp="1"/>
          </p:cNvSpPr>
          <p:nvPr/>
        </p:nvSpPr>
        <p:spPr>
          <a:xfrm>
            <a:off x="1085850" y="3752850"/>
            <a:ext cx="114300" cy="114300"/>
          </a:xfrm>
          <a:prstGeom prst="rect">
            <a:avLst/>
          </a:prstGeom>
          <a:solidFill>
            <a:srgbClr val="6E9B78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ns2:creationId id="{4E48B748-9EC3-4F83-ABF9-81DCAE9F856E}"/>
              </a:ext>
            </a:extLst>
          </p:cNvPr>
          <p:cNvSpPr>
            <a:spLocks noGrp="1"/>
          </p:cNvSpPr>
          <p:nvPr/>
        </p:nvSpPr>
        <p:spPr>
          <a:xfrm>
            <a:off x="1314450" y="3714750"/>
            <a:ext cx="1066800" cy="4572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D9CFC4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D9CFC4"/>
                </a:solidFill>
                <a:latin typeface="Aptos"/>
                <a:ea typeface="Aptos"/>
                <a:cs typeface="Aptos"/>
              </a:rPr>
              <a:t>Χαμηλός κίνδυνος</a:t>
            </a:r>
          </a:p>
          <a:p>
            <a:pPr algn="l">
              <a:defRPr sz="975" b="0">
                <a:solidFill>
                  <a:srgbClr val="D9CFC4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D9CFC4"/>
                </a:solidFill>
                <a:latin typeface="Aptos"/>
                <a:ea typeface="Aptos"/>
                <a:cs typeface="Aptos"/>
              </a:rPr>
              <a:t>μικρή προσπάθεια</a:t>
            </a:r>
          </a:p>
        </p:txBody>
      </p:sp>
      <p:sp>
        <p:nvSpPr>
          <p:cNvPr id="10" name="">
            <a:extLst>
              <a:ext uri="{FF2B5EF4-FFF2-40B4-BE49-F238E27FC236}">
                <ns2:creationId id="{902EDFEA-DD92-4541-A5C2-E2A91BF7F3DC}"/>
              </a:ext>
            </a:extLst>
          </p:cNvPr>
          <p:cNvSpPr>
            <a:spLocks noGrp="1"/>
          </p:cNvSpPr>
          <p:nvPr/>
        </p:nvSpPr>
        <p:spPr>
          <a:xfrm>
            <a:off x="1085850" y="4305300"/>
            <a:ext cx="1333500" cy="4000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1350" b="1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Έγκριση γρήγορης διαδρομής</a:t>
            </a:r>
          </a:p>
        </p:txBody>
      </p:sp>
      <p:sp>
        <p:nvSpPr>
          <p:cNvPr id="11" name="">
            <a:extLst>
              <a:ext uri="{FF2B5EF4-FFF2-40B4-BE49-F238E27FC236}">
                <ns2:creationId id="{6B272E7E-550A-4CC8-9758-F4186E5A6513}"/>
              </a:ext>
            </a:extLst>
          </p:cNvPr>
          <p:cNvSpPr>
            <a:spLocks noGrp="1"/>
          </p:cNvSpPr>
          <p:nvPr/>
        </p:nvSpPr>
        <p:spPr>
          <a:xfrm>
            <a:off x="5276850" y="4229100"/>
            <a:ext cx="819150" cy="19050"/>
          </a:xfrm>
          <a:prstGeom prst="rect">
            <a:avLst/>
          </a:prstGeom>
          <a:solidFill>
            <a:srgbClr val="5B4D4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ns2:creationId id="{44CE32E0-C498-4C43-97EC-91AD57F41967}"/>
              </a:ext>
            </a:extLst>
          </p:cNvPr>
          <p:cNvSpPr>
            <a:spLocks noGrp="1"/>
          </p:cNvSpPr>
          <p:nvPr/>
        </p:nvSpPr>
        <p:spPr>
          <a:xfrm>
            <a:off x="3600450" y="3581400"/>
            <a:ext cx="1695450" cy="1295400"/>
          </a:xfrm>
          <a:prstGeom prst="rect">
            <a:avLst/>
          </a:prstGeom>
          <a:solidFill>
            <a:srgbClr val="2A221D"/>
          </a:solidFill>
          <a:ln w="9525">
            <a:solidFill>
              <a:srgbClr val="5B4D44"/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ns2:creationId id="{A99D7301-54EC-4456-854F-90A3F5679CE2}"/>
              </a:ext>
            </a:extLst>
          </p:cNvPr>
          <p:cNvSpPr>
            <a:spLocks noGrp="1"/>
          </p:cNvSpPr>
          <p:nvPr/>
        </p:nvSpPr>
        <p:spPr>
          <a:xfrm>
            <a:off x="3771900" y="3752850"/>
            <a:ext cx="114300" cy="114300"/>
          </a:xfrm>
          <a:prstGeom prst="rect">
            <a:avLst/>
          </a:prstGeom>
          <a:solidFill>
            <a:srgbClr val="D6A84F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ns2:creationId id="{458D0928-B45D-4F0A-AB80-DBB73F4ADDBE}"/>
              </a:ext>
            </a:extLst>
          </p:cNvPr>
          <p:cNvSpPr>
            <a:spLocks noGrp="1"/>
          </p:cNvSpPr>
          <p:nvPr/>
        </p:nvSpPr>
        <p:spPr>
          <a:xfrm>
            <a:off x="4000500" y="3714750"/>
            <a:ext cx="1066800" cy="4572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D9CFC4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D9CFC4"/>
                </a:solidFill>
                <a:latin typeface="Aptos"/>
                <a:ea typeface="Aptos"/>
                <a:cs typeface="Aptos"/>
              </a:rPr>
              <a:t>Μέτριο αντίκτυπο</a:t>
            </a:r>
          </a:p>
          <a:p>
            <a:pPr algn="l">
              <a:defRPr sz="975" b="0">
                <a:solidFill>
                  <a:srgbClr val="D9CFC4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D9CFC4"/>
                </a:solidFill>
                <a:latin typeface="Aptos"/>
                <a:ea typeface="Aptos"/>
                <a:cs typeface="Aptos"/>
              </a:rPr>
              <a:t>κοινόχρηστους πόρους</a:t>
            </a:r>
          </a:p>
        </p:txBody>
      </p:sp>
      <p:sp>
        <p:nvSpPr>
          <p:cNvPr id="15" name="">
            <a:extLst>
              <a:ext uri="{FF2B5EF4-FFF2-40B4-BE49-F238E27FC236}">
                <ns2:creationId id="{4F7B7552-706F-4F34-A9E7-0A982BB5137E}"/>
              </a:ext>
            </a:extLst>
          </p:cNvPr>
          <p:cNvSpPr>
            <a:spLocks noGrp="1"/>
          </p:cNvSpPr>
          <p:nvPr/>
        </p:nvSpPr>
        <p:spPr>
          <a:xfrm>
            <a:off x="3771900" y="4305300"/>
            <a:ext cx="1333500" cy="4000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1350" b="1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Ανασκόπηση προγράμματος</a:t>
            </a:r>
          </a:p>
        </p:txBody>
      </p:sp>
      <p:sp>
        <p:nvSpPr>
          <p:cNvPr id="16" name="">
            <a:extLst>
              <a:ext uri="{FF2B5EF4-FFF2-40B4-BE49-F238E27FC236}">
                <ns2:creationId id="{CAE250D0-287E-44F8-824E-E4D67B08A933}"/>
              </a:ext>
            </a:extLst>
          </p:cNvPr>
          <p:cNvSpPr>
            <a:spLocks noGrp="1"/>
          </p:cNvSpPr>
          <p:nvPr/>
        </p:nvSpPr>
        <p:spPr>
          <a:xfrm>
            <a:off x="7962900" y="4229100"/>
            <a:ext cx="819150" cy="19050"/>
          </a:xfrm>
          <a:prstGeom prst="rect">
            <a:avLst/>
          </a:prstGeom>
          <a:solidFill>
            <a:srgbClr val="5B4D4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ns2:creationId id="{8D5CF478-7FAF-433F-A000-B68671162A54}"/>
              </a:ext>
            </a:extLst>
          </p:cNvPr>
          <p:cNvSpPr>
            <a:spLocks noGrp="1"/>
          </p:cNvSpPr>
          <p:nvPr/>
        </p:nvSpPr>
        <p:spPr>
          <a:xfrm>
            <a:off x="6286500" y="3581400"/>
            <a:ext cx="1695450" cy="1295400"/>
          </a:xfrm>
          <a:prstGeom prst="rect">
            <a:avLst/>
          </a:prstGeom>
          <a:solidFill>
            <a:srgbClr val="2A221D"/>
          </a:solidFill>
          <a:ln w="9525">
            <a:solidFill>
              <a:srgbClr val="5B4D44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ns2:creationId id="{A2E5ED2F-100F-4C48-9C7F-04D8B96B10DB}"/>
              </a:ext>
            </a:extLst>
          </p:cNvPr>
          <p:cNvSpPr>
            <a:spLocks noGrp="1"/>
          </p:cNvSpPr>
          <p:nvPr/>
        </p:nvSpPr>
        <p:spPr>
          <a:xfrm>
            <a:off x="6457950" y="3752850"/>
            <a:ext cx="114300" cy="114300"/>
          </a:xfrm>
          <a:prstGeom prst="rect">
            <a:avLst/>
          </a:prstGeom>
          <a:solidFill>
            <a:srgbClr val="F26B3A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ns2:creationId id="{39485474-F7E9-4716-AA8D-68FEBA4AB636}"/>
              </a:ext>
            </a:extLst>
          </p:cNvPr>
          <p:cNvSpPr>
            <a:spLocks noGrp="1"/>
          </p:cNvSpPr>
          <p:nvPr/>
        </p:nvSpPr>
        <p:spPr>
          <a:xfrm>
            <a:off x="6686550" y="3714750"/>
            <a:ext cx="1066800" cy="4572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D9CFC4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D9CFC4"/>
                </a:solidFill>
                <a:latin typeface="Aptos"/>
                <a:ea typeface="Aptos"/>
                <a:cs typeface="Aptos"/>
              </a:rPr>
              <a:t>Υψηλή επένδυση</a:t>
            </a:r>
          </a:p>
          <a:p>
            <a:pPr algn="l">
              <a:defRPr sz="975" b="0">
                <a:solidFill>
                  <a:srgbClr val="D9CFC4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D9CFC4"/>
                </a:solidFill>
                <a:latin typeface="Aptos"/>
                <a:ea typeface="Aptos"/>
                <a:cs typeface="Aptos"/>
              </a:rPr>
              <a:t>ή στρατηγικό συμβιβασμό</a:t>
            </a:r>
          </a:p>
        </p:txBody>
      </p:sp>
      <p:sp>
        <p:nvSpPr>
          <p:cNvPr id="20" name="">
            <a:extLst>
              <a:ext uri="{FF2B5EF4-FFF2-40B4-BE49-F238E27FC236}">
                <ns2:creationId id="{87117DBA-71D6-43F2-B00A-FA1770454441}"/>
              </a:ext>
            </a:extLst>
          </p:cNvPr>
          <p:cNvSpPr>
            <a:spLocks noGrp="1"/>
          </p:cNvSpPr>
          <p:nvPr/>
        </p:nvSpPr>
        <p:spPr>
          <a:xfrm>
            <a:off x="6457950" y="4305300"/>
            <a:ext cx="1333500" cy="4000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1350" b="1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Συμβούλιο χαρτοφυλακίου</a:t>
            </a:r>
          </a:p>
        </p:txBody>
      </p:sp>
      <p:sp>
        <p:nvSpPr>
          <p:cNvPr id="21" name="">
            <a:extLst>
              <a:ext uri="{FF2B5EF4-FFF2-40B4-BE49-F238E27FC236}">
                <ns2:creationId id="{03384B2D-5695-4618-B14B-861256AC0799}"/>
              </a:ext>
            </a:extLst>
          </p:cNvPr>
          <p:cNvSpPr>
            <a:spLocks noGrp="1"/>
          </p:cNvSpPr>
          <p:nvPr/>
        </p:nvSpPr>
        <p:spPr>
          <a:xfrm>
            <a:off x="8972550" y="3581400"/>
            <a:ext cx="1695450" cy="1295400"/>
          </a:xfrm>
          <a:prstGeom prst="rect">
            <a:avLst/>
          </a:prstGeom>
          <a:solidFill>
            <a:srgbClr val="2A221D"/>
          </a:solidFill>
          <a:ln w="9525">
            <a:solidFill>
              <a:srgbClr val="5B4D44"/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ns2:creationId id="{9766B59B-0C68-4BDD-8575-E31E17771D8C}"/>
              </a:ext>
            </a:extLst>
          </p:cNvPr>
          <p:cNvSpPr>
            <a:spLocks noGrp="1"/>
          </p:cNvSpPr>
          <p:nvPr/>
        </p:nvSpPr>
        <p:spPr>
          <a:xfrm>
            <a:off x="9144000" y="3752850"/>
            <a:ext cx="114300" cy="114300"/>
          </a:xfrm>
          <a:prstGeom prst="rect">
            <a:avLst/>
          </a:prstGeom>
          <a:solidFill>
            <a:srgbClr val="CFC4B8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3" name="">
            <a:extLst>
              <a:ext uri="{FF2B5EF4-FFF2-40B4-BE49-F238E27FC236}">
                <ns2:creationId id="{FC7F1223-33A4-4F63-9556-6C44BD00DA7C}"/>
              </a:ext>
            </a:extLst>
          </p:cNvPr>
          <p:cNvSpPr>
            <a:spLocks noGrp="1"/>
          </p:cNvSpPr>
          <p:nvPr/>
        </p:nvSpPr>
        <p:spPr>
          <a:xfrm>
            <a:off x="9372600" y="3714750"/>
            <a:ext cx="1066800" cy="4572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D9CFC4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D9CFC4"/>
                </a:solidFill>
                <a:latin typeface="Aptos"/>
                <a:ea typeface="Aptos"/>
                <a:cs typeface="Aptos"/>
              </a:rPr>
              <a:t>Πολιτική, ασφάλεια</a:t>
            </a:r>
          </a:p>
          <a:p>
            <a:pPr algn="l">
              <a:defRPr sz="975" b="0">
                <a:solidFill>
                  <a:srgbClr val="D9CFC4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D9CFC4"/>
                </a:solidFill>
                <a:latin typeface="Aptos"/>
                <a:ea typeface="Aptos"/>
                <a:cs typeface="Aptos"/>
              </a:rPr>
              <a:t>ή ενεργοποίησης συμμόρφωσης</a:t>
            </a:r>
          </a:p>
        </p:txBody>
      </p:sp>
      <p:sp>
        <p:nvSpPr>
          <p:cNvPr id="24" name="">
            <a:extLst>
              <a:ext uri="{FF2B5EF4-FFF2-40B4-BE49-F238E27FC236}">
                <ns2:creationId id="{B4C5E289-1978-40F4-8906-DB0C0E786570}"/>
              </a:ext>
            </a:extLst>
          </p:cNvPr>
          <p:cNvSpPr>
            <a:spLocks noGrp="1"/>
          </p:cNvSpPr>
          <p:nvPr/>
        </p:nvSpPr>
        <p:spPr>
          <a:xfrm>
            <a:off x="9144000" y="4305300"/>
            <a:ext cx="1333500" cy="4000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1350" b="1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Αναθεώρηση ειδικού</a:t>
            </a:r>
          </a:p>
        </p:txBody>
      </p:sp>
      <p:sp>
        <p:nvSpPr>
          <p:cNvPr id="25" name="">
            <a:extLst>
              <a:ext uri="{FF2B5EF4-FFF2-40B4-BE49-F238E27FC236}">
                <ns2:creationId id="{F32E71D6-544E-4314-893B-F94EB3236D9E}"/>
              </a:ext>
            </a:extLst>
          </p:cNvPr>
          <p:cNvSpPr>
            <a:spLocks noGrp="1"/>
          </p:cNvSpPr>
          <p:nvPr/>
        </p:nvSpPr>
        <p:spPr>
          <a:xfrm>
            <a:off x="876300" y="5334000"/>
            <a:ext cx="9791700" cy="514350"/>
          </a:xfrm>
          <a:prstGeom prst="rect">
            <a:avLst/>
          </a:prstGeom>
          <a:solidFill>
            <a:srgbClr val="15110E"/>
          </a:solidFill>
          <a:ln w="9525">
            <a:solidFill>
              <a:srgbClr val="3C332D"/>
            </a:solidFill>
            <a:prstDash val="solid"/>
          </a:ln>
        </p:spPr>
      </p:sp>
      <p:sp>
        <p:nvSpPr>
          <p:cNvPr id="26" name="">
            <a:extLst>
              <a:ext uri="{FF2B5EF4-FFF2-40B4-BE49-F238E27FC236}">
                <ns2:creationId id="{8F2D61C4-282F-40D1-8360-05C94977237E}"/>
              </a:ext>
            </a:extLst>
          </p:cNvPr>
          <p:cNvSpPr>
            <a:spLocks noGrp="1"/>
          </p:cNvSpPr>
          <p:nvPr/>
        </p:nvSpPr>
        <p:spPr>
          <a:xfrm>
            <a:off x="1162050" y="5467350"/>
            <a:ext cx="6858000" cy="2476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0">
                <a:solidFill>
                  <a:srgbClr val="D6A84F"/>
                </a:solidFill>
                <a:latin typeface="Aptos Mono"/>
                <a:ea typeface="Aptos Mono"/>
                <a:cs typeface="Aptos Mono"/>
              </a:defRPr>
            </a:pPr>
            <a:r>
              <a:rPr sz="1125" b="0">
                <a:solidFill>
                  <a:srgbClr val="D6A84F"/>
                </a:solidFill>
                <a:latin typeface="Aptos Mono"/>
                <a:ea typeface="Aptos Mono"/>
                <a:cs typeface="Aptos Mono"/>
              </a:rPr>
              <a:t>Απόφαση δρομολόγησης = όριο βαθμολογίας + ζώνη επένδυσης + ενεργοποίηση κινδύνου + απαιτούμενα στοιχεία</a:t>
            </a:r>
          </a:p>
        </p:txBody>
      </p:sp>
      <p:sp>
        <p:nvSpPr>
          <p:cNvPr id="27" name="">
            <a:extLst>
              <a:ext uri="{FF2B5EF4-FFF2-40B4-BE49-F238E27FC236}">
                <ns2:creationId id="{428A715D-6C0F-4668-AB20-EB0079F93E2D}"/>
              </a:ext>
            </a:extLst>
          </p:cNvPr>
          <p:cNvSpPr>
            <a:spLocks noGrp="1"/>
          </p:cNvSpPr>
          <p:nvPr/>
        </p:nvSpPr>
        <p:spPr>
          <a:xfrm>
            <a:off x="685800" y="6400800"/>
            <a:ext cx="3048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B8AEA4"/>
                </a:solidFill>
                <a:latin typeface="Aptos Mono"/>
                <a:ea typeface="Aptos Mono"/>
                <a:cs typeface="Aptos Mono"/>
              </a:defRPr>
            </a:pPr>
            <a:r>
              <a:rPr sz="750" b="0">
                <a:solidFill>
                  <a:srgbClr val="B8AEA4"/>
                </a:solidFill>
                <a:latin typeface="Aptos Mono"/>
                <a:ea typeface="Aptos Mono"/>
                <a:cs typeface="Aptos Mono"/>
              </a:rPr>
              <a:t>Ενδεικτικό μοντέλο λειτουργίας</a:t>
            </a:r>
          </a:p>
        </p:txBody>
      </p:sp>
      <p:sp>
        <p:nvSpPr>
          <p:cNvPr id="28" name="">
            <a:extLst>
              <a:ext uri="{FF2B5EF4-FFF2-40B4-BE49-F238E27FC236}">
                <ns2:creationId id="{669DEC63-FF60-4D12-AEF6-77CD21FD45D5}"/>
              </a:ext>
            </a:extLst>
          </p:cNvPr>
          <p:cNvSpPr>
            <a:spLocks noGrp="1"/>
          </p:cNvSpPr>
          <p:nvPr/>
        </p:nvSpPr>
        <p:spPr>
          <a:xfrm>
            <a:off x="11049000" y="6381750"/>
            <a:ext cx="457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0">
                <a:solidFill>
                  <a:srgbClr val="B8AEA4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B8AEA4"/>
                </a:solidFill>
                <a:latin typeface="Aptos Mono"/>
                <a:ea typeface="Aptos Mono"/>
                <a:cs typeface="Aptos Mono"/>
              </a:rPr>
              <a:t>05</a:t>
            </a:r>
          </a:p>
        </p:txBody>
      </p:sp>
    </p:spTree>
    <p:extLst>
      <p:ext uri="{BB962C8B-B14F-4D97-AF65-F5344CB8AC3E}">
        <p14:creationId val="369893736"/>
      </p:ext>
    </p:extLst>
  </p:cSld>
</p:sld>
</file>

<file path=ppt/slides/slide6.xml><?xml version="1.0" encoding="utf-8"?>
<p:sld xmlns:a="http://schemas.openxmlformats.org/drawingml/2006/main" xmlns:ns2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ns2:creationId id="{3760A7B8-C5C6-43C6-9541-B1E075E9F546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BF7F0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-Review packet">
            <a:extLst>
              <a:ext uri="{FF2B5EF4-FFF2-40B4-BE49-F238E27FC236}">
                <ns2:creationId id="{E8EF95D5-3BBF-412E-AA35-AD2A89EE90A0}"/>
              </a:ext>
            </a:extLst>
          </p:cNvPr>
          <p:cNvSpPr>
            <a:spLocks noGrp="1"/>
          </p:cNvSpPr>
          <p:nvPr/>
        </p:nvSpPr>
        <p:spPr>
          <a:xfrm>
            <a:off x="685800" y="581025"/>
            <a:ext cx="76200" cy="76200"/>
          </a:xfrm>
          <a:prstGeom prst="rect">
            <a:avLst/>
          </a:prstGeom>
          <a:solidFill>
            <a:srgbClr val="F26B3A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-Review packet">
            <a:extLst>
              <a:ext uri="{FF2B5EF4-FFF2-40B4-BE49-F238E27FC236}">
                <ns2:creationId id="{B123442A-ACBE-4664-833A-4D9A393AAC0B}"/>
              </a:ext>
            </a:extLst>
          </p:cNvPr>
          <p:cNvSpPr>
            <a:spLocks noGrp="1"/>
          </p:cNvSpPr>
          <p:nvPr/>
        </p:nvSpPr>
        <p:spPr>
          <a:xfrm>
            <a:off x="857250" y="514350"/>
            <a:ext cx="4000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ctr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ΕΞΕΤΑΣΗ ΠΑΚΕΤΟΥ</a:t>
            </a:r>
          </a:p>
        </p:txBody>
      </p:sp>
      <p:sp>
        <p:nvSpPr>
          <p:cNvPr id="4" name="">
            <a:extLst>
              <a:ext uri="{FF2B5EF4-FFF2-40B4-BE49-F238E27FC236}">
                <ns2:creationId id="{E817ACE3-2B64-45AF-85F1-EEB2A1BE41B0}"/>
              </a:ext>
            </a:extLst>
          </p:cNvPr>
          <p:cNvSpPr>
            <a:spLocks noGrp="1"/>
          </p:cNvSpPr>
          <p:nvPr/>
        </p:nvSpPr>
        <p:spPr>
          <a:xfrm>
            <a:off x="685800" y="800100"/>
            <a:ext cx="8191500" cy="12573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3900" b="0">
                <a:solidFill>
                  <a:srgbClr val="15110E"/>
                </a:solidFill>
                <a:latin typeface="Aptos Display"/>
                <a:ea typeface="Aptos Display"/>
                <a:cs typeface="Aptos Display"/>
              </a:defRPr>
            </a:pPr>
            <a:r>
              <a:rPr sz="3900" b="0">
                <a:solidFill>
                  <a:srgbClr val="15110E"/>
                </a:solidFill>
                <a:latin typeface="Aptos Display"/>
                <a:ea typeface="Aptos Display"/>
                <a:cs typeface="Aptos Display"/>
              </a:rPr>
              <a:t>Οι υπεύθυνοι λήψης αποφάσεων χρειάζονται ένα έτοιμο πακέτο, όχι ένα ακατέργαστο εισιτήριο.</a:t>
            </a:r>
          </a:p>
        </p:txBody>
      </p:sp>
      <p:sp>
        <p:nvSpPr>
          <p:cNvPr id="5" name="">
            <a:extLst>
              <a:ext uri="{FF2B5EF4-FFF2-40B4-BE49-F238E27FC236}">
                <ns2:creationId id="{9007BD38-F821-4C2A-96B5-8AC8DCED7F87}"/>
              </a:ext>
            </a:extLst>
          </p:cNvPr>
          <p:cNvSpPr>
            <a:spLocks noGrp="1"/>
          </p:cNvSpPr>
          <p:nvPr/>
        </p:nvSpPr>
        <p:spPr>
          <a:xfrm>
            <a:off x="723900" y="2057400"/>
            <a:ext cx="6477000" cy="609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1350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Το τελικό αποτέλεσμα είναι μια συνοπτική σύντομη διακυβέρνηση: αρκετό πλαίσιο για να αποφασίσετε, αρκετά στοιχεία για να εμπιστευθείτε και μια σαφής επόμενη δράση.</a:t>
            </a:r>
          </a:p>
        </p:txBody>
      </p:sp>
      <p:sp>
        <p:nvSpPr>
          <p:cNvPr id="6" name="">
            <a:extLst>
              <a:ext uri="{FF2B5EF4-FFF2-40B4-BE49-F238E27FC236}">
                <ns2:creationId id="{28BD3BAE-B1CB-451B-98FF-33D4948690AC}"/>
              </a:ext>
            </a:extLst>
          </p:cNvPr>
          <p:cNvSpPr>
            <a:spLocks noGrp="1"/>
          </p:cNvSpPr>
          <p:nvPr/>
        </p:nvSpPr>
        <p:spPr>
          <a:xfrm>
            <a:off x="723900" y="3028950"/>
            <a:ext cx="10287000" cy="280035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ns2:creationId id="{F0C7BC91-8E1F-4D6E-A2A1-4AB84113C0BB}"/>
              </a:ext>
            </a:extLst>
          </p:cNvPr>
          <p:cNvSpPr>
            <a:spLocks noGrp="1"/>
          </p:cNvSpPr>
          <p:nvPr/>
        </p:nvSpPr>
        <p:spPr>
          <a:xfrm>
            <a:off x="1009650" y="3314700"/>
            <a:ext cx="209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75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ΣΥΝΤΟΜΗ ΑΠΟΦΑΣΗ</a:t>
            </a:r>
          </a:p>
        </p:txBody>
      </p:sp>
      <p:sp>
        <p:nvSpPr>
          <p:cNvPr id="8" name="">
            <a:extLst>
              <a:ext uri="{FF2B5EF4-FFF2-40B4-BE49-F238E27FC236}">
                <ns2:creationId id="{E58C3AF1-49C0-4FB8-9986-32AF19D5A556}"/>
              </a:ext>
            </a:extLst>
          </p:cNvPr>
          <p:cNvSpPr>
            <a:spLocks noGrp="1"/>
          </p:cNvSpPr>
          <p:nvPr/>
        </p:nvSpPr>
        <p:spPr>
          <a:xfrm>
            <a:off x="1009650" y="3676650"/>
            <a:ext cx="20002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500" b="1">
                <a:solidFill>
                  <a:srgbClr val="15110E"/>
                </a:solidFill>
                <a:latin typeface="Aptos Display"/>
                <a:ea typeface="Aptos Display"/>
                <a:cs typeface="Aptos Display"/>
              </a:defRPr>
            </a:pPr>
            <a:r>
              <a:rPr sz="1500" b="1">
                <a:solidFill>
                  <a:srgbClr val="15110E"/>
                </a:solidFill>
                <a:latin typeface="Aptos Display"/>
                <a:ea typeface="Aptos Display"/>
                <a:cs typeface="Aptos Display"/>
              </a:rPr>
              <a:t>Περίληψη αιτήματος</a:t>
            </a:r>
          </a:p>
        </p:txBody>
      </p:sp>
      <p:sp>
        <p:nvSpPr>
          <p:cNvPr id="9" name="">
            <a:extLst>
              <a:ext uri="{FF2B5EF4-FFF2-40B4-BE49-F238E27FC236}">
                <ns2:creationId id="{D05961DA-69C5-4C79-B75E-1FF813FA7F9A}"/>
              </a:ext>
            </a:extLst>
          </p:cNvPr>
          <p:cNvSpPr>
            <a:spLocks noGrp="1"/>
          </p:cNvSpPr>
          <p:nvPr/>
        </p:nvSpPr>
        <p:spPr>
          <a:xfrm>
            <a:off x="3143250" y="3686175"/>
            <a:ext cx="3429000" cy="381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Τι ζητείται, σε ποιον ανήκει και τι επιχειρηματικό αποτέλεσμα υποστηρίζει.</a:t>
            </a:r>
          </a:p>
        </p:txBody>
      </p:sp>
      <p:sp>
        <p:nvSpPr>
          <p:cNvPr id="10" name="">
            <a:extLst>
              <a:ext uri="{FF2B5EF4-FFF2-40B4-BE49-F238E27FC236}">
                <ns2:creationId id="{F83C7CC7-560A-48A3-A85F-0D9EA9EAB8B7}"/>
              </a:ext>
            </a:extLst>
          </p:cNvPr>
          <p:cNvSpPr>
            <a:spLocks noGrp="1"/>
          </p:cNvSpPr>
          <p:nvPr/>
        </p:nvSpPr>
        <p:spPr>
          <a:xfrm>
            <a:off x="1009650" y="4152900"/>
            <a:ext cx="5619750" cy="9525"/>
          </a:xfrm>
          <a:prstGeom prst="rect">
            <a:avLst/>
          </a:prstGeom>
          <a:solidFill>
            <a:srgbClr val="D9D0C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ns2:creationId id="{1C3EAFA6-29F9-4157-A31D-31EC74286A25}"/>
              </a:ext>
            </a:extLst>
          </p:cNvPr>
          <p:cNvSpPr>
            <a:spLocks noGrp="1"/>
          </p:cNvSpPr>
          <p:nvPr/>
        </p:nvSpPr>
        <p:spPr>
          <a:xfrm>
            <a:off x="1009650" y="4267200"/>
            <a:ext cx="20002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500" b="1">
                <a:solidFill>
                  <a:srgbClr val="15110E"/>
                </a:solidFill>
                <a:latin typeface="Aptos Display"/>
                <a:ea typeface="Aptos Display"/>
                <a:cs typeface="Aptos Display"/>
              </a:defRPr>
            </a:pPr>
            <a:r>
              <a:rPr sz="1500" b="1">
                <a:solidFill>
                  <a:srgbClr val="15110E"/>
                </a:solidFill>
                <a:latin typeface="Aptos Display"/>
                <a:ea typeface="Aptos Display"/>
                <a:cs typeface="Aptos Display"/>
              </a:rPr>
              <a:t>Σύσταση</a:t>
            </a:r>
          </a:p>
        </p:txBody>
      </p:sp>
      <p:sp>
        <p:nvSpPr>
          <p:cNvPr id="12" name="">
            <a:extLst>
              <a:ext uri="{FF2B5EF4-FFF2-40B4-BE49-F238E27FC236}">
                <ns2:creationId id="{BF00B4DA-EE37-4985-80A7-A28AC44A7702}"/>
              </a:ext>
            </a:extLst>
          </p:cNvPr>
          <p:cNvSpPr>
            <a:spLocks noGrp="1"/>
          </p:cNvSpPr>
          <p:nvPr/>
        </p:nvSpPr>
        <p:spPr>
          <a:xfrm>
            <a:off x="3143250" y="4276725"/>
            <a:ext cx="3429000" cy="381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Εγκρίνετε, ανακατευθύνετε, αναβάλλετε ή απορρίπτετε, με λογική και σιγουριά.</a:t>
            </a:r>
          </a:p>
        </p:txBody>
      </p:sp>
      <p:sp>
        <p:nvSpPr>
          <p:cNvPr id="13" name="">
            <a:extLst>
              <a:ext uri="{FF2B5EF4-FFF2-40B4-BE49-F238E27FC236}">
                <ns2:creationId id="{FAC6DAAA-2E55-404A-86CC-F1781105E449}"/>
              </a:ext>
            </a:extLst>
          </p:cNvPr>
          <p:cNvSpPr>
            <a:spLocks noGrp="1"/>
          </p:cNvSpPr>
          <p:nvPr/>
        </p:nvSpPr>
        <p:spPr>
          <a:xfrm>
            <a:off x="1009650" y="4743450"/>
            <a:ext cx="5619750" cy="9525"/>
          </a:xfrm>
          <a:prstGeom prst="rect">
            <a:avLst/>
          </a:prstGeom>
          <a:solidFill>
            <a:srgbClr val="D9D0C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ns2:creationId id="{B098BCF1-6049-439D-BEC4-3F71A9712AB8}"/>
              </a:ext>
            </a:extLst>
          </p:cNvPr>
          <p:cNvSpPr>
            <a:spLocks noGrp="1"/>
          </p:cNvSpPr>
          <p:nvPr/>
        </p:nvSpPr>
        <p:spPr>
          <a:xfrm>
            <a:off x="1009650" y="4857750"/>
            <a:ext cx="20002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500" b="1">
                <a:solidFill>
                  <a:srgbClr val="15110E"/>
                </a:solidFill>
                <a:latin typeface="Aptos Display"/>
                <a:ea typeface="Aptos Display"/>
                <a:cs typeface="Aptos Display"/>
              </a:defRPr>
            </a:pPr>
            <a:r>
              <a:rPr sz="1500" b="1">
                <a:solidFill>
                  <a:srgbClr val="15110E"/>
                </a:solidFill>
                <a:latin typeface="Aptos Display"/>
                <a:ea typeface="Aptos Display"/>
                <a:cs typeface="Aptos Display"/>
              </a:rPr>
              <a:t>Πακέτο αποδεικτικών στοιχείων</a:t>
            </a:r>
          </a:p>
        </p:txBody>
      </p:sp>
      <p:sp>
        <p:nvSpPr>
          <p:cNvPr id="15" name="">
            <a:extLst>
              <a:ext uri="{FF2B5EF4-FFF2-40B4-BE49-F238E27FC236}">
                <ns2:creationId id="{E15C08E3-C266-41F0-A0A8-108EDA35741C}"/>
              </a:ext>
            </a:extLst>
          </p:cNvPr>
          <p:cNvSpPr>
            <a:spLocks noGrp="1"/>
          </p:cNvSpPr>
          <p:nvPr/>
        </p:nvSpPr>
        <p:spPr>
          <a:xfrm>
            <a:off x="3143250" y="4867275"/>
            <a:ext cx="3429000" cy="381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Οδηγοί βαθμολογίας, εξαρτήσεις, διπλοί έλεγχοι, κίνδυνοι και περιεχόμενο που λείπει.</a:t>
            </a:r>
          </a:p>
        </p:txBody>
      </p:sp>
      <p:sp>
        <p:nvSpPr>
          <p:cNvPr id="16" name="">
            <a:extLst>
              <a:ext uri="{FF2B5EF4-FFF2-40B4-BE49-F238E27FC236}">
                <ns2:creationId id="{08D54DDD-0953-403C-BFBA-A13114F5CC41}"/>
              </a:ext>
            </a:extLst>
          </p:cNvPr>
          <p:cNvSpPr>
            <a:spLocks noGrp="1"/>
          </p:cNvSpPr>
          <p:nvPr/>
        </p:nvSpPr>
        <p:spPr>
          <a:xfrm>
            <a:off x="1009650" y="5334000"/>
            <a:ext cx="5619750" cy="9525"/>
          </a:xfrm>
          <a:prstGeom prst="rect">
            <a:avLst/>
          </a:prstGeom>
          <a:solidFill>
            <a:srgbClr val="D9D0C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ns2:creationId id="{F283166C-757B-4C3B-8231-4B079666F4FD}"/>
              </a:ext>
            </a:extLst>
          </p:cNvPr>
          <p:cNvSpPr>
            <a:spLocks noGrp="1"/>
          </p:cNvSpPr>
          <p:nvPr/>
        </p:nvSpPr>
        <p:spPr>
          <a:xfrm>
            <a:off x="7000875" y="3314700"/>
            <a:ext cx="9525" cy="2152650"/>
          </a:xfrm>
          <a:prstGeom prst="rect">
            <a:avLst/>
          </a:prstGeom>
          <a:solidFill>
            <a:srgbClr val="D9D0C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ns2:creationId id="{72427D44-097E-4E41-8E04-CD735423CDC9}"/>
              </a:ext>
            </a:extLst>
          </p:cNvPr>
          <p:cNvSpPr>
            <a:spLocks noGrp="1"/>
          </p:cNvSpPr>
          <p:nvPr/>
        </p:nvSpPr>
        <p:spPr>
          <a:xfrm>
            <a:off x="7391400" y="3562350"/>
            <a:ext cx="95250" cy="95250"/>
          </a:xfrm>
          <a:prstGeom prst="rect">
            <a:avLst/>
          </a:prstGeom>
          <a:solidFill>
            <a:srgbClr val="F26B3A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ns2:creationId id="{84162345-0D0E-4387-9FA5-FCB29FE36FC9}"/>
              </a:ext>
            </a:extLst>
          </p:cNvPr>
          <p:cNvSpPr>
            <a:spLocks noGrp="1"/>
          </p:cNvSpPr>
          <p:nvPr/>
        </p:nvSpPr>
        <p:spPr>
          <a:xfrm>
            <a:off x="7658100" y="3524250"/>
            <a:ext cx="19050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15110E"/>
                </a:solidFill>
                <a:latin typeface="Aptos Display"/>
                <a:ea typeface="Aptos Display"/>
                <a:cs typeface="Aptos Display"/>
              </a:defRPr>
            </a:pPr>
            <a:r>
              <a:rPr sz="1350" b="1">
                <a:solidFill>
                  <a:srgbClr val="15110E"/>
                </a:solidFill>
                <a:latin typeface="Aptos Display"/>
                <a:ea typeface="Aptos Display"/>
                <a:cs typeface="Aptos Display"/>
              </a:rPr>
              <a:t>Ανοιχτές αποφάσεις</a:t>
            </a:r>
          </a:p>
        </p:txBody>
      </p:sp>
      <p:sp>
        <p:nvSpPr>
          <p:cNvPr id="20" name="">
            <a:extLst>
              <a:ext uri="{FF2B5EF4-FFF2-40B4-BE49-F238E27FC236}">
                <ns2:creationId id="{64B0792D-6494-44D1-B12F-529161A1430D}"/>
              </a:ext>
            </a:extLst>
          </p:cNvPr>
          <p:cNvSpPr>
            <a:spLocks noGrp="1"/>
          </p:cNvSpPr>
          <p:nvPr/>
        </p:nvSpPr>
        <p:spPr>
          <a:xfrm>
            <a:off x="7658100" y="3771900"/>
            <a:ext cx="25717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Χρηματοδότηση, αλληλουχία, εξαιρέσεις πολιτικής</a:t>
            </a:r>
          </a:p>
        </p:txBody>
      </p:sp>
      <p:sp>
        <p:nvSpPr>
          <p:cNvPr id="21" name="">
            <a:extLst>
              <a:ext uri="{FF2B5EF4-FFF2-40B4-BE49-F238E27FC236}">
                <ns2:creationId id="{E41DB5D4-CC1E-4339-AD71-4CF27492DCC5}"/>
              </a:ext>
            </a:extLst>
          </p:cNvPr>
          <p:cNvSpPr>
            <a:spLocks noGrp="1"/>
          </p:cNvSpPr>
          <p:nvPr/>
        </p:nvSpPr>
        <p:spPr>
          <a:xfrm>
            <a:off x="7391400" y="4152900"/>
            <a:ext cx="95250" cy="95250"/>
          </a:xfrm>
          <a:prstGeom prst="rect">
            <a:avLst/>
          </a:prstGeom>
          <a:solidFill>
            <a:srgbClr val="D6A84F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ns2:creationId id="{DA027B10-54E9-481E-95B2-47D72CBE8B63}"/>
              </a:ext>
            </a:extLst>
          </p:cNvPr>
          <p:cNvSpPr>
            <a:spLocks noGrp="1"/>
          </p:cNvSpPr>
          <p:nvPr/>
        </p:nvSpPr>
        <p:spPr>
          <a:xfrm>
            <a:off x="7658100" y="4114800"/>
            <a:ext cx="19050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15110E"/>
                </a:solidFill>
                <a:latin typeface="Aptos Display"/>
                <a:ea typeface="Aptos Display"/>
                <a:cs typeface="Aptos Display"/>
              </a:defRPr>
            </a:pPr>
            <a:r>
              <a:rPr sz="1350" b="1">
                <a:solidFill>
                  <a:srgbClr val="15110E"/>
                </a:solidFill>
                <a:latin typeface="Aptos Display"/>
                <a:ea typeface="Aptos Display"/>
                <a:cs typeface="Aptos Display"/>
              </a:rPr>
              <a:t>Πορεία διακυβέρνησης</a:t>
            </a:r>
          </a:p>
        </p:txBody>
      </p:sp>
      <p:sp>
        <p:nvSpPr>
          <p:cNvPr id="23" name="">
            <a:extLst>
              <a:ext uri="{FF2B5EF4-FFF2-40B4-BE49-F238E27FC236}">
                <ns2:creationId id="{4C99D83D-5E05-4884-A0DE-A7AE71DDC97C}"/>
              </a:ext>
            </a:extLst>
          </p:cNvPr>
          <p:cNvSpPr>
            <a:spLocks noGrp="1"/>
          </p:cNvSpPr>
          <p:nvPr/>
        </p:nvSpPr>
        <p:spPr>
          <a:xfrm>
            <a:off x="7658100" y="4362450"/>
            <a:ext cx="25717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Fast-track / πρόγραμμα / συμβούλιο / ειδικός</a:t>
            </a:r>
          </a:p>
        </p:txBody>
      </p:sp>
      <p:sp>
        <p:nvSpPr>
          <p:cNvPr id="24" name="">
            <a:extLst>
              <a:ext uri="{FF2B5EF4-FFF2-40B4-BE49-F238E27FC236}">
                <ns2:creationId id="{B293BF94-0F6E-4020-A063-B1F70C6046A6}"/>
              </a:ext>
            </a:extLst>
          </p:cNvPr>
          <p:cNvSpPr>
            <a:spLocks noGrp="1"/>
          </p:cNvSpPr>
          <p:nvPr/>
        </p:nvSpPr>
        <p:spPr>
          <a:xfrm>
            <a:off x="7391400" y="4743450"/>
            <a:ext cx="95250" cy="95250"/>
          </a:xfrm>
          <a:prstGeom prst="rect">
            <a:avLst/>
          </a:prstGeom>
          <a:solidFill>
            <a:srgbClr val="6E9B78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ns2:creationId id="{862BA5E7-3CD6-4EDF-8A97-852D744B9C53}"/>
              </a:ext>
            </a:extLst>
          </p:cNvPr>
          <p:cNvSpPr>
            <a:spLocks noGrp="1"/>
          </p:cNvSpPr>
          <p:nvPr/>
        </p:nvSpPr>
        <p:spPr>
          <a:xfrm>
            <a:off x="7658100" y="4705350"/>
            <a:ext cx="19050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15110E"/>
                </a:solidFill>
                <a:latin typeface="Aptos Display"/>
                <a:ea typeface="Aptos Display"/>
                <a:cs typeface="Aptos Display"/>
              </a:defRPr>
            </a:pPr>
            <a:r>
              <a:rPr sz="1350" b="1">
                <a:solidFill>
                  <a:srgbClr val="15110E"/>
                </a:solidFill>
                <a:latin typeface="Aptos Display"/>
                <a:ea typeface="Aptos Display"/>
                <a:cs typeface="Aptos Display"/>
              </a:rPr>
              <a:t>Επόμενο βήμα</a:t>
            </a:r>
          </a:p>
        </p:txBody>
      </p:sp>
      <p:sp>
        <p:nvSpPr>
          <p:cNvPr id="26" name="">
            <a:extLst>
              <a:ext uri="{FF2B5EF4-FFF2-40B4-BE49-F238E27FC236}">
                <ns2:creationId id="{ED067475-88FF-4D23-A242-AF3469FC324C}"/>
              </a:ext>
            </a:extLst>
          </p:cNvPr>
          <p:cNvSpPr>
            <a:spLocks noGrp="1"/>
          </p:cNvSpPr>
          <p:nvPr/>
        </p:nvSpPr>
        <p:spPr>
          <a:xfrm>
            <a:off x="7658100" y="4953000"/>
            <a:ext cx="25717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Έλεγχος ιδιοκτήτη, συνάντηση, ημερομηνία λήξης</a:t>
            </a:r>
          </a:p>
        </p:txBody>
      </p:sp>
      <p:sp>
        <p:nvSpPr>
          <p:cNvPr id="27" name="">
            <a:extLst>
              <a:ext uri="{FF2B5EF4-FFF2-40B4-BE49-F238E27FC236}">
                <ns2:creationId id="{1913D42D-3940-4C40-984F-9A0D96311125}"/>
              </a:ext>
            </a:extLst>
          </p:cNvPr>
          <p:cNvSpPr>
            <a:spLocks noGrp="1"/>
          </p:cNvSpPr>
          <p:nvPr/>
        </p:nvSpPr>
        <p:spPr>
          <a:xfrm>
            <a:off x="723900" y="6076950"/>
            <a:ext cx="68580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500" b="0">
                <a:solidFill>
                  <a:srgbClr val="15110E"/>
                </a:solidFill>
                <a:latin typeface="Aptos"/>
                <a:ea typeface="Aptos"/>
                <a:cs typeface="Aptos"/>
              </a:defRPr>
            </a:pPr>
            <a:r>
              <a:rPr sz="1500" b="0">
                <a:solidFill>
                  <a:srgbClr val="15110E"/>
                </a:solidFill>
                <a:latin typeface="Aptos"/>
                <a:ea typeface="Aptos"/>
                <a:cs typeface="Aptos"/>
              </a:rPr>
              <a:t>Η συνάντηση επανεξέτασης ξεκινά με μια απόφαση, όχι με ανακάλυψη.</a:t>
            </a:r>
          </a:p>
        </p:txBody>
      </p:sp>
      <p:sp>
        <p:nvSpPr>
          <p:cNvPr id="28" name="">
            <a:extLst>
              <a:ext uri="{FF2B5EF4-FFF2-40B4-BE49-F238E27FC236}">
                <ns2:creationId id="{1CEF218E-84A2-4709-B8EB-3BB055AE3AB1}"/>
              </a:ext>
            </a:extLst>
          </p:cNvPr>
          <p:cNvSpPr>
            <a:spLocks noGrp="1"/>
          </p:cNvSpPr>
          <p:nvPr/>
        </p:nvSpPr>
        <p:spPr>
          <a:xfrm>
            <a:off x="685800" y="6400800"/>
            <a:ext cx="3048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B8AEA4"/>
                </a:solidFill>
                <a:latin typeface="Aptos Mono"/>
                <a:ea typeface="Aptos Mono"/>
                <a:cs typeface="Aptos Mono"/>
              </a:defRPr>
            </a:pPr>
            <a:r>
              <a:rPr sz="750" b="0">
                <a:solidFill>
                  <a:srgbClr val="B8AEA4"/>
                </a:solidFill>
                <a:latin typeface="Aptos Mono"/>
                <a:ea typeface="Aptos Mono"/>
                <a:cs typeface="Aptos Mono"/>
              </a:rPr>
              <a:t>Ενδεικτικό μοντέλο λειτουργίας</a:t>
            </a:r>
          </a:p>
        </p:txBody>
      </p:sp>
      <p:sp>
        <p:nvSpPr>
          <p:cNvPr id="29" name="">
            <a:extLst>
              <a:ext uri="{FF2B5EF4-FFF2-40B4-BE49-F238E27FC236}">
                <ns2:creationId id="{EC8A844A-DDD7-4F54-8BB5-1E0CAFAA33F1}"/>
              </a:ext>
            </a:extLst>
          </p:cNvPr>
          <p:cNvSpPr>
            <a:spLocks noGrp="1"/>
          </p:cNvSpPr>
          <p:nvPr/>
        </p:nvSpPr>
        <p:spPr>
          <a:xfrm>
            <a:off x="11049000" y="6381750"/>
            <a:ext cx="457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0">
                <a:solidFill>
                  <a:srgbClr val="B8AEA4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B8AEA4"/>
                </a:solidFill>
                <a:latin typeface="Aptos Mono"/>
                <a:ea typeface="Aptos Mono"/>
                <a:cs typeface="Aptos Mono"/>
              </a:rPr>
              <a:t>06</a:t>
            </a:r>
          </a:p>
        </p:txBody>
      </p:sp>
    </p:spTree>
    <p:extLst>
      <p:ext uri="{BB962C8B-B14F-4D97-AF65-F5344CB8AC3E}">
        <p14:creationId val="52136935"/>
      </p:ext>
    </p:extLst>
  </p:cSld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2026-05-08T16:01:03.1270000Z</dcterms:created>
  <dcterms:modified xsi:type="dcterms:W3CDTF">2026-05-08T16:01:03.1270000Z</dcterms:modified>
</coreProperties>
</file>