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CD0DA3-44D9-41EA-B6BB-882C8CC061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Intake automation">
            <a:extLst>
              <a:ext uri="{FF2B5EF4-FFF2-40B4-BE49-F238E27FC236}">
                <ns2:creationId id="{D73892B0-64A6-44A7-AFCC-BC3565A96A27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Intake automation">
            <a:extLst>
              <a:ext uri="{FF2B5EF4-FFF2-40B4-BE49-F238E27FC236}">
                <ns2:creationId id="{EA0159A6-9AD9-4CCB-9882-C3D6E186BD0C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INLAAT AUTOMATISERING</a:t>
            </a:r>
          </a:p>
        </p:txBody>
      </p:sp>
      <p:sp>
        <p:nvSpPr>
          <p:cNvPr id="4" name="">
            <a:extLst>
              <a:ext uri="{FF2B5EF4-FFF2-40B4-BE49-F238E27FC236}">
                <ns2:creationId id="{C8D17BC4-16AA-4D86-8860-90AB1C28133E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2390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Intake en prioritering</a:t>
            </a:r>
          </a:p>
        </p:txBody>
      </p:sp>
      <p:sp>
        <p:nvSpPr>
          <p:cNvPr id="5" name="">
            <a:extLst>
              <a:ext uri="{FF2B5EF4-FFF2-40B4-BE49-F238E27FC236}">
                <ns2:creationId id="{2953C633-CD62-4465-8E0E-6BF6CA5A16BA}"/>
              </a:ext>
            </a:extLst>
          </p:cNvPr>
          <p:cNvSpPr>
            <a:spLocks noGrp="1"/>
          </p:cNvSpPr>
          <p:nvPr/>
        </p:nvSpPr>
        <p:spPr>
          <a:xfrm>
            <a:off x="723900" y="2133600"/>
            <a:ext cx="58102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Hoe nieuwe verzoeken worden geclassificeerd, gescoord op basis van bedrijfsdoelstellingen, doorgestuurd naar governance en voorbereid voor beoordeling.</a:t>
            </a:r>
          </a:p>
        </p:txBody>
      </p:sp>
      <p:sp>
        <p:nvSpPr>
          <p:cNvPr id="6" name="">
            <a:extLst>
              <a:ext uri="{FF2B5EF4-FFF2-40B4-BE49-F238E27FC236}">
                <ns2:creationId id="{BB3966A7-9A8E-4B71-B4E5-7B6A0E3E72B6}"/>
              </a:ext>
            </a:extLst>
          </p:cNvPr>
          <p:cNvSpPr>
            <a:spLocks noGrp="1"/>
          </p:cNvSpPr>
          <p:nvPr/>
        </p:nvSpPr>
        <p:spPr>
          <a:xfrm>
            <a:off x="723900" y="3333750"/>
            <a:ext cx="7429500" cy="9525"/>
          </a:xfrm>
          <a:prstGeom prst="rect">
            <a:avLst/>
          </a:prstGeom>
          <a:solidFill>
            <a:srgbClr val="4C403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58805D-C2B4-477C-AD69-56CF5F73124F}"/>
              </a:ext>
            </a:extLst>
          </p:cNvPr>
          <p:cNvSpPr>
            <a:spLocks noGrp="1"/>
          </p:cNvSpPr>
          <p:nvPr/>
        </p:nvSpPr>
        <p:spPr>
          <a:xfrm>
            <a:off x="18859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6720E9B4-7A50-4FA1-838F-B21615E085C7}"/>
              </a:ext>
            </a:extLst>
          </p:cNvPr>
          <p:cNvSpPr>
            <a:spLocks noGrp="1"/>
          </p:cNvSpPr>
          <p:nvPr/>
        </p:nvSpPr>
        <p:spPr>
          <a:xfrm>
            <a:off x="7239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9" name="">
            <a:extLst>
              <a:ext uri="{FF2B5EF4-FFF2-40B4-BE49-F238E27FC236}">
                <ns2:creationId id="{4A6C5F7B-7F31-4B40-AD13-9203263C0788}"/>
              </a:ext>
            </a:extLst>
          </p:cNvPr>
          <p:cNvSpPr>
            <a:spLocks noGrp="1"/>
          </p:cNvSpPr>
          <p:nvPr/>
        </p:nvSpPr>
        <p:spPr>
          <a:xfrm>
            <a:off x="7239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6925799-4F23-4C5F-A023-C0693F5E5814}"/>
              </a:ext>
            </a:extLst>
          </p:cNvPr>
          <p:cNvSpPr>
            <a:spLocks noGrp="1"/>
          </p:cNvSpPr>
          <p:nvPr/>
        </p:nvSpPr>
        <p:spPr>
          <a:xfrm>
            <a:off x="8572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Vastleggen</a:t>
            </a:r>
          </a:p>
        </p:txBody>
      </p:sp>
      <p:sp>
        <p:nvSpPr>
          <p:cNvPr id="11" name="">
            <a:extLst>
              <a:ext uri="{FF2B5EF4-FFF2-40B4-BE49-F238E27FC236}">
                <ns2:creationId id="{1D83DFA4-0C59-4FCA-9C34-AAC2F3A3F2FC}"/>
              </a:ext>
            </a:extLst>
          </p:cNvPr>
          <p:cNvSpPr>
            <a:spLocks noGrp="1"/>
          </p:cNvSpPr>
          <p:nvPr/>
        </p:nvSpPr>
        <p:spPr>
          <a:xfrm>
            <a:off x="5524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Eén voordeur</a:t>
            </a:r>
          </a:p>
        </p:txBody>
      </p:sp>
      <p:sp>
        <p:nvSpPr>
          <p:cNvPr id="12" name="">
            <a:extLst>
              <a:ext uri="{FF2B5EF4-FFF2-40B4-BE49-F238E27FC236}">
                <ns2:creationId id="{FCE0A857-A8D1-4871-A94A-172C34B0DF31}"/>
              </a:ext>
            </a:extLst>
          </p:cNvPr>
          <p:cNvSpPr>
            <a:spLocks noGrp="1"/>
          </p:cNvSpPr>
          <p:nvPr/>
        </p:nvSpPr>
        <p:spPr>
          <a:xfrm>
            <a:off x="453390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D747738-5005-4BED-B15E-9D9736613FB6}"/>
              </a:ext>
            </a:extLst>
          </p:cNvPr>
          <p:cNvSpPr>
            <a:spLocks noGrp="1"/>
          </p:cNvSpPr>
          <p:nvPr/>
        </p:nvSpPr>
        <p:spPr>
          <a:xfrm>
            <a:off x="33718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82E3B005-F7AB-48FA-9260-3F3C3856840D}"/>
              </a:ext>
            </a:extLst>
          </p:cNvPr>
          <p:cNvSpPr>
            <a:spLocks noGrp="1"/>
          </p:cNvSpPr>
          <p:nvPr/>
        </p:nvSpPr>
        <p:spPr>
          <a:xfrm>
            <a:off x="33718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D8C8C7B0-A117-4688-A762-081A410146C9}"/>
              </a:ext>
            </a:extLst>
          </p:cNvPr>
          <p:cNvSpPr>
            <a:spLocks noGrp="1"/>
          </p:cNvSpPr>
          <p:nvPr/>
        </p:nvSpPr>
        <p:spPr>
          <a:xfrm>
            <a:off x="35052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Classificeer</a:t>
            </a:r>
          </a:p>
        </p:txBody>
      </p:sp>
      <p:sp>
        <p:nvSpPr>
          <p:cNvPr id="16" name="">
            <a:extLst>
              <a:ext uri="{FF2B5EF4-FFF2-40B4-BE49-F238E27FC236}">
                <ns2:creationId id="{8BDFA6C3-54F4-4755-AAA4-20FBF7A71773}"/>
              </a:ext>
            </a:extLst>
          </p:cNvPr>
          <p:cNvSpPr>
            <a:spLocks noGrp="1"/>
          </p:cNvSpPr>
          <p:nvPr/>
        </p:nvSpPr>
        <p:spPr>
          <a:xfrm>
            <a:off x="32004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Vergelijkbaar werk</a:t>
            </a:r>
          </a:p>
        </p:txBody>
      </p:sp>
      <p:sp>
        <p:nvSpPr>
          <p:cNvPr id="17" name="">
            <a:extLst>
              <a:ext uri="{FF2B5EF4-FFF2-40B4-BE49-F238E27FC236}">
                <ns2:creationId id="{058F8702-9D28-405F-9688-4C0DCC254E44}"/>
              </a:ext>
            </a:extLst>
          </p:cNvPr>
          <p:cNvSpPr>
            <a:spLocks noGrp="1"/>
          </p:cNvSpPr>
          <p:nvPr/>
        </p:nvSpPr>
        <p:spPr>
          <a:xfrm>
            <a:off x="71818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F658155-1194-4FE2-9306-44028291E6F9}"/>
              </a:ext>
            </a:extLst>
          </p:cNvPr>
          <p:cNvSpPr>
            <a:spLocks noGrp="1"/>
          </p:cNvSpPr>
          <p:nvPr/>
        </p:nvSpPr>
        <p:spPr>
          <a:xfrm>
            <a:off x="60198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9" name="">
            <a:extLst>
              <a:ext uri="{FF2B5EF4-FFF2-40B4-BE49-F238E27FC236}">
                <ns2:creationId id="{B9B4DC6B-81D2-4330-9F2B-F5600C7C2ABA}"/>
              </a:ext>
            </a:extLst>
          </p:cNvPr>
          <p:cNvSpPr>
            <a:spLocks noGrp="1"/>
          </p:cNvSpPr>
          <p:nvPr/>
        </p:nvSpPr>
        <p:spPr>
          <a:xfrm>
            <a:off x="60198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8B31EDCB-2F08-4625-98ED-7025962D3F72}"/>
              </a:ext>
            </a:extLst>
          </p:cNvPr>
          <p:cNvSpPr>
            <a:spLocks noGrp="1"/>
          </p:cNvSpPr>
          <p:nvPr/>
        </p:nvSpPr>
        <p:spPr>
          <a:xfrm>
            <a:off x="61531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Scoren</a:t>
            </a:r>
          </a:p>
        </p:txBody>
      </p:sp>
      <p:sp>
        <p:nvSpPr>
          <p:cNvPr id="21" name="">
            <a:extLst>
              <a:ext uri="{FF2B5EF4-FFF2-40B4-BE49-F238E27FC236}">
                <ns2:creationId id="{296F24F1-C0B0-410F-8140-6528B48E7B6C}"/>
              </a:ext>
            </a:extLst>
          </p:cNvPr>
          <p:cNvSpPr>
            <a:spLocks noGrp="1"/>
          </p:cNvSpPr>
          <p:nvPr/>
        </p:nvSpPr>
        <p:spPr>
          <a:xfrm>
            <a:off x="58483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Doelgewogen rang</a:t>
            </a:r>
          </a:p>
        </p:txBody>
      </p:sp>
      <p:sp>
        <p:nvSpPr>
          <p:cNvPr id="22" name="">
            <a:extLst>
              <a:ext uri="{FF2B5EF4-FFF2-40B4-BE49-F238E27FC236}">
                <ns2:creationId id="{8882E279-20E3-47AD-AC94-2AF39EC8E843}"/>
              </a:ext>
            </a:extLst>
          </p:cNvPr>
          <p:cNvSpPr>
            <a:spLocks noGrp="1"/>
          </p:cNvSpPr>
          <p:nvPr/>
        </p:nvSpPr>
        <p:spPr>
          <a:xfrm>
            <a:off x="86677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3" name="">
            <a:extLst>
              <a:ext uri="{FF2B5EF4-FFF2-40B4-BE49-F238E27FC236}">
                <ns2:creationId id="{3A02F2D3-979A-462D-8912-8B9482717485}"/>
              </a:ext>
            </a:extLst>
          </p:cNvPr>
          <p:cNvSpPr>
            <a:spLocks noGrp="1"/>
          </p:cNvSpPr>
          <p:nvPr/>
        </p:nvSpPr>
        <p:spPr>
          <a:xfrm>
            <a:off x="86677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FA9665A5-821F-404B-9AE2-67C979E76365}"/>
              </a:ext>
            </a:extLst>
          </p:cNvPr>
          <p:cNvSpPr>
            <a:spLocks noGrp="1"/>
          </p:cNvSpPr>
          <p:nvPr/>
        </p:nvSpPr>
        <p:spPr>
          <a:xfrm>
            <a:off x="88011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5" name="">
            <a:extLst>
              <a:ext uri="{FF2B5EF4-FFF2-40B4-BE49-F238E27FC236}">
                <ns2:creationId id="{1B7BF925-AA74-42A6-95CA-E4AC977BCF2E}"/>
              </a:ext>
            </a:extLst>
          </p:cNvPr>
          <p:cNvSpPr>
            <a:spLocks noGrp="1"/>
          </p:cNvSpPr>
          <p:nvPr/>
        </p:nvSpPr>
        <p:spPr>
          <a:xfrm>
            <a:off x="84963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Klaar voor een beslissing</a:t>
            </a:r>
          </a:p>
        </p:txBody>
      </p:sp>
      <p:sp>
        <p:nvSpPr>
          <p:cNvPr id="26" name="">
            <a:extLst>
              <a:ext uri="{FF2B5EF4-FFF2-40B4-BE49-F238E27FC236}">
                <ns2:creationId id="{C0F6D461-C6B1-4B37-B36C-96F24C319CA2}"/>
              </a:ext>
            </a:extLst>
          </p:cNvPr>
          <p:cNvSpPr>
            <a:spLocks noGrp="1"/>
          </p:cNvSpPr>
          <p:nvPr/>
        </p:nvSpPr>
        <p:spPr>
          <a:xfrm>
            <a:off x="8972550" y="1028700"/>
            <a:ext cx="1047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UITKOMST</a:t>
            </a:r>
          </a:p>
        </p:txBody>
      </p:sp>
      <p:sp>
        <p:nvSpPr>
          <p:cNvPr id="27" name="">
            <a:extLst>
              <a:ext uri="{FF2B5EF4-FFF2-40B4-BE49-F238E27FC236}">
                <ns2:creationId id="{2D1F586F-84C7-4F6A-8499-3E06B6C3306D}"/>
              </a:ext>
            </a:extLst>
          </p:cNvPr>
          <p:cNvSpPr>
            <a:spLocks noGrp="1"/>
          </p:cNvSpPr>
          <p:nvPr/>
        </p:nvSpPr>
        <p:spPr>
          <a:xfrm>
            <a:off x="8972550" y="1295400"/>
            <a:ext cx="2381250" cy="1524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Een governancepakket waarmee besluitvormers met vertrouwen kunnen goedkeuren, omleiden of afwijzen.</a:t>
            </a:r>
          </a:p>
        </p:txBody>
      </p:sp>
      <p:sp>
        <p:nvSpPr>
          <p:cNvPr id="28" name="">
            <a:extLst>
              <a:ext uri="{FF2B5EF4-FFF2-40B4-BE49-F238E27FC236}">
                <ns2:creationId id="{1F34D3C1-82CE-4D3D-96F0-0356735E903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Illustratief bedrijfsmodel</a:t>
            </a:r>
          </a:p>
        </p:txBody>
      </p:sp>
      <p:sp>
        <p:nvSpPr>
          <p:cNvPr id="29" name="">
            <a:extLst>
              <a:ext uri="{FF2B5EF4-FFF2-40B4-BE49-F238E27FC236}">
                <ns2:creationId id="{B1370E60-DECD-470A-9DA8-71121E777D47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</p:spTree>
    <p:extLst>
      <p:ext uri="{BB962C8B-B14F-4D97-AF65-F5344CB8AC3E}">
        <p14:creationId val="1011674929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2F3EB7E-A9F3-4747-9240-C12BC3DD8BE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One front door">
            <a:extLst>
              <a:ext uri="{FF2B5EF4-FFF2-40B4-BE49-F238E27FC236}">
                <ns2:creationId id="{7DA77A70-8722-44EC-AD4D-5875F180571D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One front door">
            <a:extLst>
              <a:ext uri="{FF2B5EF4-FFF2-40B4-BE49-F238E27FC236}">
                <ns2:creationId id="{0C83F29F-50A4-4B52-8DED-55A5FCAE934A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EEN VOORDEUR</a:t>
            </a:r>
          </a:p>
        </p:txBody>
      </p:sp>
      <p:sp>
        <p:nvSpPr>
          <p:cNvPr id="4" name="">
            <a:extLst>
              <a:ext uri="{FF2B5EF4-FFF2-40B4-BE49-F238E27FC236}">
                <ns2:creationId id="{E39E6A8D-F844-488A-AA92-C4141631B41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810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Elk verzoek moet in één wachtrij terechtkomen voordat het werk wordt.</a:t>
            </a:r>
          </a:p>
        </p:txBody>
      </p:sp>
      <p:sp>
        <p:nvSpPr>
          <p:cNvPr id="5" name="">
            <a:extLst>
              <a:ext uri="{FF2B5EF4-FFF2-40B4-BE49-F238E27FC236}">
                <ns2:creationId id="{6E9A5D40-42AF-4D66-A267-D9CA27199F66}"/>
              </a:ext>
            </a:extLst>
          </p:cNvPr>
          <p:cNvSpPr>
            <a:spLocks noGrp="1"/>
          </p:cNvSpPr>
          <p:nvPr/>
        </p:nvSpPr>
        <p:spPr>
          <a:xfrm>
            <a:off x="723900" y="2095500"/>
            <a:ext cx="5810250" cy="6858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Automatisering begint met het normaliseren van de vraag. De intakeagent verzamelt de minimaal haalbare context, detecteert duplicaten en creëert één vergelijkbaar record.</a:t>
            </a:r>
          </a:p>
        </p:txBody>
      </p:sp>
      <p:sp>
        <p:nvSpPr>
          <p:cNvPr id="6" name="">
            <a:extLst>
              <a:ext uri="{FF2B5EF4-FFF2-40B4-BE49-F238E27FC236}">
                <ns2:creationId id="{7BD6DC00-E910-49ED-8A4E-A0F0350FFF4F}"/>
              </a:ext>
            </a:extLst>
          </p:cNvPr>
          <p:cNvSpPr>
            <a:spLocks noGrp="1"/>
          </p:cNvSpPr>
          <p:nvPr/>
        </p:nvSpPr>
        <p:spPr>
          <a:xfrm>
            <a:off x="742950" y="33337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032994EF-3FFD-4AF3-BE73-964FEDC11B83}"/>
              </a:ext>
            </a:extLst>
          </p:cNvPr>
          <p:cNvSpPr>
            <a:spLocks noGrp="1"/>
          </p:cNvSpPr>
          <p:nvPr/>
        </p:nvSpPr>
        <p:spPr>
          <a:xfrm>
            <a:off x="914400" y="34194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Businesscase</a:t>
            </a:r>
          </a:p>
        </p:txBody>
      </p:sp>
      <p:sp>
        <p:nvSpPr>
          <p:cNvPr id="8" name="">
            <a:extLst>
              <a:ext uri="{FF2B5EF4-FFF2-40B4-BE49-F238E27FC236}">
                <ns2:creationId id="{EC19A4ED-04A2-45C9-B738-D28858A7F16A}"/>
              </a:ext>
            </a:extLst>
          </p:cNvPr>
          <p:cNvSpPr>
            <a:spLocks noGrp="1"/>
          </p:cNvSpPr>
          <p:nvPr/>
        </p:nvSpPr>
        <p:spPr>
          <a:xfrm>
            <a:off x="3028950" y="35147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11F81AB7-038F-49D7-B7E2-B7937340CE61}"/>
              </a:ext>
            </a:extLst>
          </p:cNvPr>
          <p:cNvSpPr>
            <a:spLocks noGrp="1"/>
          </p:cNvSpPr>
          <p:nvPr/>
        </p:nvSpPr>
        <p:spPr>
          <a:xfrm>
            <a:off x="742950" y="38671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541153D-6C2B-467E-8FE3-DDB397E56D91}"/>
              </a:ext>
            </a:extLst>
          </p:cNvPr>
          <p:cNvSpPr>
            <a:spLocks noGrp="1"/>
          </p:cNvSpPr>
          <p:nvPr/>
        </p:nvSpPr>
        <p:spPr>
          <a:xfrm>
            <a:off x="914400" y="39528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E-mail / Teams</a:t>
            </a:r>
          </a:p>
        </p:txBody>
      </p:sp>
      <p:sp>
        <p:nvSpPr>
          <p:cNvPr id="11" name="">
            <a:extLst>
              <a:ext uri="{FF2B5EF4-FFF2-40B4-BE49-F238E27FC236}">
                <ns2:creationId id="{97963FAF-A853-4AE2-BD9F-333239C58676}"/>
              </a:ext>
            </a:extLst>
          </p:cNvPr>
          <p:cNvSpPr>
            <a:spLocks noGrp="1"/>
          </p:cNvSpPr>
          <p:nvPr/>
        </p:nvSpPr>
        <p:spPr>
          <a:xfrm>
            <a:off x="3028950" y="40481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BA455FA3-0D0F-41A9-B174-A6B10AED9856}"/>
              </a:ext>
            </a:extLst>
          </p:cNvPr>
          <p:cNvSpPr>
            <a:spLocks noGrp="1"/>
          </p:cNvSpPr>
          <p:nvPr/>
        </p:nvSpPr>
        <p:spPr>
          <a:xfrm>
            <a:off x="742950" y="44005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58155DF-E410-4B83-9DF8-2A21FE40BE79}"/>
              </a:ext>
            </a:extLst>
          </p:cNvPr>
          <p:cNvSpPr>
            <a:spLocks noGrp="1"/>
          </p:cNvSpPr>
          <p:nvPr/>
        </p:nvSpPr>
        <p:spPr>
          <a:xfrm>
            <a:off x="914400" y="44862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Jira / ServiceNow</a:t>
            </a:r>
          </a:p>
        </p:txBody>
      </p:sp>
      <p:sp>
        <p:nvSpPr>
          <p:cNvPr id="14" name="">
            <a:extLst>
              <a:ext uri="{FF2B5EF4-FFF2-40B4-BE49-F238E27FC236}">
                <ns2:creationId id="{061F3DDA-21C0-4613-B206-645F558BC85D}"/>
              </a:ext>
            </a:extLst>
          </p:cNvPr>
          <p:cNvSpPr>
            <a:spLocks noGrp="1"/>
          </p:cNvSpPr>
          <p:nvPr/>
        </p:nvSpPr>
        <p:spPr>
          <a:xfrm>
            <a:off x="3028950" y="45815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2844155-DAC8-4EB7-A513-68729446C184}"/>
              </a:ext>
            </a:extLst>
          </p:cNvPr>
          <p:cNvSpPr>
            <a:spLocks noGrp="1"/>
          </p:cNvSpPr>
          <p:nvPr/>
        </p:nvSpPr>
        <p:spPr>
          <a:xfrm>
            <a:off x="742950" y="49339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37C01807-0FF8-4CE1-A986-327295FCAF41}"/>
              </a:ext>
            </a:extLst>
          </p:cNvPr>
          <p:cNvSpPr>
            <a:spLocks noGrp="1"/>
          </p:cNvSpPr>
          <p:nvPr/>
        </p:nvSpPr>
        <p:spPr>
          <a:xfrm>
            <a:off x="914400" y="50196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Stuur verzoek</a:t>
            </a:r>
          </a:p>
        </p:txBody>
      </p:sp>
      <p:sp>
        <p:nvSpPr>
          <p:cNvPr id="17" name="">
            <a:extLst>
              <a:ext uri="{FF2B5EF4-FFF2-40B4-BE49-F238E27FC236}">
                <ns2:creationId id="{A4D0AD9B-9E29-41FF-8096-97FCC71D063E}"/>
              </a:ext>
            </a:extLst>
          </p:cNvPr>
          <p:cNvSpPr>
            <a:spLocks noGrp="1"/>
          </p:cNvSpPr>
          <p:nvPr/>
        </p:nvSpPr>
        <p:spPr>
          <a:xfrm>
            <a:off x="3028950" y="51149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ED4FB3D-129F-4B12-8185-3C0B50F7DF1A}"/>
              </a:ext>
            </a:extLst>
          </p:cNvPr>
          <p:cNvSpPr>
            <a:spLocks noGrp="1"/>
          </p:cNvSpPr>
          <p:nvPr/>
        </p:nvSpPr>
        <p:spPr>
          <a:xfrm>
            <a:off x="3905250" y="3200400"/>
            <a:ext cx="2571750" cy="2495550"/>
          </a:xfrm>
          <a:prstGeom prst="rect">
            <a:avLst/>
          </a:prstGeom>
          <a:solidFill>
            <a:srgbClr val="FFFFFF"/>
          </a:solidFill>
          <a:ln w="9525">
            <a:solidFill>
              <a:srgbClr val="F26B3A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C3928FA1-988E-4FF3-B486-0B21BFED22A9}"/>
              </a:ext>
            </a:extLst>
          </p:cNvPr>
          <p:cNvSpPr>
            <a:spLocks noGrp="1"/>
          </p:cNvSpPr>
          <p:nvPr/>
        </p:nvSpPr>
        <p:spPr>
          <a:xfrm>
            <a:off x="4152900" y="3429000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INNAME RECORD</a:t>
            </a:r>
          </a:p>
        </p:txBody>
      </p:sp>
      <p:sp>
        <p:nvSpPr>
          <p:cNvPr id="20" name="">
            <a:extLst>
              <a:ext uri="{FF2B5EF4-FFF2-40B4-BE49-F238E27FC236}">
                <ns2:creationId id="{78BDEF27-D77C-4046-BD95-AEBF1692FA46}"/>
              </a:ext>
            </a:extLst>
          </p:cNvPr>
          <p:cNvSpPr>
            <a:spLocks noGrp="1"/>
          </p:cNvSpPr>
          <p:nvPr/>
        </p:nvSpPr>
        <p:spPr>
          <a:xfrm>
            <a:off x="4171950" y="3790950"/>
            <a:ext cx="1885950" cy="9525"/>
          </a:xfrm>
          <a:prstGeom prst="rect">
            <a:avLst/>
          </a:prstGeom>
          <a:solidFill>
            <a:srgbClr val="15110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37CA2902-1951-4157-B34D-1E9747D51763}"/>
              </a:ext>
            </a:extLst>
          </p:cNvPr>
          <p:cNvSpPr>
            <a:spLocks noGrp="1"/>
          </p:cNvSpPr>
          <p:nvPr/>
        </p:nvSpPr>
        <p:spPr>
          <a:xfrm>
            <a:off x="4171950" y="3867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Sponsor en eigenaar</a:t>
            </a:r>
          </a:p>
        </p:txBody>
      </p:sp>
      <p:sp>
        <p:nvSpPr>
          <p:cNvPr id="22" name="">
            <a:extLst>
              <a:ext uri="{FF2B5EF4-FFF2-40B4-BE49-F238E27FC236}">
                <ns2:creationId id="{7E99461B-7A01-4386-AD90-F40D211C589E}"/>
              </a:ext>
            </a:extLst>
          </p:cNvPr>
          <p:cNvSpPr>
            <a:spLocks noGrp="1"/>
          </p:cNvSpPr>
          <p:nvPr/>
        </p:nvSpPr>
        <p:spPr>
          <a:xfrm>
            <a:off x="4171950" y="4076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0DB18D9A-2B4F-464F-A4A3-445F8788CA78}"/>
              </a:ext>
            </a:extLst>
          </p:cNvPr>
          <p:cNvSpPr>
            <a:spLocks noGrp="1"/>
          </p:cNvSpPr>
          <p:nvPr/>
        </p:nvSpPr>
        <p:spPr>
          <a:xfrm>
            <a:off x="4171950" y="4152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Probleemstelling</a:t>
            </a:r>
          </a:p>
        </p:txBody>
      </p:sp>
      <p:sp>
        <p:nvSpPr>
          <p:cNvPr id="24" name="">
            <a:extLst>
              <a:ext uri="{FF2B5EF4-FFF2-40B4-BE49-F238E27FC236}">
                <ns2:creationId id="{9AE81245-A3C1-4476-9175-DBCC3728BE47}"/>
              </a:ext>
            </a:extLst>
          </p:cNvPr>
          <p:cNvSpPr>
            <a:spLocks noGrp="1"/>
          </p:cNvSpPr>
          <p:nvPr/>
        </p:nvSpPr>
        <p:spPr>
          <a:xfrm>
            <a:off x="4171950" y="43624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BB7EBDE5-906B-4F36-9980-46985FECC998}"/>
              </a:ext>
            </a:extLst>
          </p:cNvPr>
          <p:cNvSpPr>
            <a:spLocks noGrp="1"/>
          </p:cNvSpPr>
          <p:nvPr/>
        </p:nvSpPr>
        <p:spPr>
          <a:xfrm>
            <a:off x="4171950" y="44386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Verwacht bedrijfsresultaat</a:t>
            </a:r>
          </a:p>
        </p:txBody>
      </p:sp>
      <p:sp>
        <p:nvSpPr>
          <p:cNvPr id="26" name="">
            <a:extLst>
              <a:ext uri="{FF2B5EF4-FFF2-40B4-BE49-F238E27FC236}">
                <ns2:creationId id="{E2122286-FEBE-4075-8AD0-452405AC471A}"/>
              </a:ext>
            </a:extLst>
          </p:cNvPr>
          <p:cNvSpPr>
            <a:spLocks noGrp="1"/>
          </p:cNvSpPr>
          <p:nvPr/>
        </p:nvSpPr>
        <p:spPr>
          <a:xfrm>
            <a:off x="4171950" y="46482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FD305100-2F45-4C13-BF07-88FC84633183}"/>
              </a:ext>
            </a:extLst>
          </p:cNvPr>
          <p:cNvSpPr>
            <a:spLocks noGrp="1"/>
          </p:cNvSpPr>
          <p:nvPr/>
        </p:nvSpPr>
        <p:spPr>
          <a:xfrm>
            <a:off x="4171950" y="47244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Ruwe maat / timing</a:t>
            </a:r>
          </a:p>
        </p:txBody>
      </p:sp>
      <p:sp>
        <p:nvSpPr>
          <p:cNvPr id="28" name="">
            <a:extLst>
              <a:ext uri="{FF2B5EF4-FFF2-40B4-BE49-F238E27FC236}">
                <ns2:creationId id="{8214F44F-43AD-4391-A3E7-D2EC374E242D}"/>
              </a:ext>
            </a:extLst>
          </p:cNvPr>
          <p:cNvSpPr>
            <a:spLocks noGrp="1"/>
          </p:cNvSpPr>
          <p:nvPr/>
        </p:nvSpPr>
        <p:spPr>
          <a:xfrm>
            <a:off x="4171950" y="49339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7FE6799-5165-482A-A18B-669C5559CB8D}"/>
              </a:ext>
            </a:extLst>
          </p:cNvPr>
          <p:cNvSpPr>
            <a:spLocks noGrp="1"/>
          </p:cNvSpPr>
          <p:nvPr/>
        </p:nvSpPr>
        <p:spPr>
          <a:xfrm>
            <a:off x="4171950" y="5010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Systemen en teams raakten elkaar</a:t>
            </a:r>
          </a:p>
        </p:txBody>
      </p:sp>
      <p:sp>
        <p:nvSpPr>
          <p:cNvPr id="30" name="">
            <a:extLst>
              <a:ext uri="{FF2B5EF4-FFF2-40B4-BE49-F238E27FC236}">
                <ns2:creationId id="{312CD089-7EFC-4D01-A461-5E96B7969E49}"/>
              </a:ext>
            </a:extLst>
          </p:cNvPr>
          <p:cNvSpPr>
            <a:spLocks noGrp="1"/>
          </p:cNvSpPr>
          <p:nvPr/>
        </p:nvSpPr>
        <p:spPr>
          <a:xfrm>
            <a:off x="4171950" y="5219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C8B3636-CC03-4F62-91AB-27D496ECD3DC}"/>
              </a:ext>
            </a:extLst>
          </p:cNvPr>
          <p:cNvSpPr>
            <a:spLocks noGrp="1"/>
          </p:cNvSpPr>
          <p:nvPr/>
        </p:nvSpPr>
        <p:spPr>
          <a:xfrm>
            <a:off x="4171950" y="5295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Bekende risico- of nalevingsvlaggen</a:t>
            </a:r>
          </a:p>
        </p:txBody>
      </p:sp>
      <p:sp>
        <p:nvSpPr>
          <p:cNvPr id="32" name="">
            <a:extLst>
              <a:ext uri="{FF2B5EF4-FFF2-40B4-BE49-F238E27FC236}">
                <ns2:creationId id="{F445FE48-0EE6-4CBE-9778-C514B5770C09}"/>
              </a:ext>
            </a:extLst>
          </p:cNvPr>
          <p:cNvSpPr>
            <a:spLocks noGrp="1"/>
          </p:cNvSpPr>
          <p:nvPr/>
        </p:nvSpPr>
        <p:spPr>
          <a:xfrm>
            <a:off x="6591300" y="4457700"/>
            <a:ext cx="104775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D2B2B155-4D55-4A4B-8FAC-52E686C1370A}"/>
              </a:ext>
            </a:extLst>
          </p:cNvPr>
          <p:cNvSpPr>
            <a:spLocks noGrp="1"/>
          </p:cNvSpPr>
          <p:nvPr/>
        </p:nvSpPr>
        <p:spPr>
          <a:xfrm>
            <a:off x="7829550" y="3371850"/>
            <a:ext cx="2952750" cy="23812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C88A5E62-1732-443B-B913-AB3DB6F92E64}"/>
              </a:ext>
            </a:extLst>
          </p:cNvPr>
          <p:cNvSpPr>
            <a:spLocks noGrp="1"/>
          </p:cNvSpPr>
          <p:nvPr/>
        </p:nvSpPr>
        <p:spPr>
          <a:xfrm>
            <a:off x="8096250" y="3638550"/>
            <a:ext cx="2095500" cy="361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Kwaliteit poort</a:t>
            </a:r>
          </a:p>
        </p:txBody>
      </p:sp>
      <p:sp>
        <p:nvSpPr>
          <p:cNvPr id="35" name="">
            <a:extLst>
              <a:ext uri="{FF2B5EF4-FFF2-40B4-BE49-F238E27FC236}">
                <ns2:creationId id="{73210383-BF76-472A-B6D1-EFB8B6B7F454}"/>
              </a:ext>
            </a:extLst>
          </p:cNvPr>
          <p:cNvSpPr>
            <a:spLocks noGrp="1"/>
          </p:cNvSpPr>
          <p:nvPr/>
        </p:nvSpPr>
        <p:spPr>
          <a:xfrm>
            <a:off x="8096250" y="4076700"/>
            <a:ext cx="219075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Het verzoek gaat pas door als er voldoende bewijsmateriaal is om te classificeren, scoren en routeren.</a:t>
            </a:r>
          </a:p>
        </p:txBody>
      </p:sp>
      <p:sp>
        <p:nvSpPr>
          <p:cNvPr id="36" name="">
            <a:extLst>
              <a:ext uri="{FF2B5EF4-FFF2-40B4-BE49-F238E27FC236}">
                <ns2:creationId id="{373F0BC0-C301-4544-AC8D-DCEBC6520B8F}"/>
              </a:ext>
            </a:extLst>
          </p:cNvPr>
          <p:cNvSpPr>
            <a:spLocks noGrp="1"/>
          </p:cNvSpPr>
          <p:nvPr/>
        </p:nvSpPr>
        <p:spPr>
          <a:xfrm>
            <a:off x="8096250" y="4914900"/>
            <a:ext cx="21907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Ontbrekende context -&gt; vraag aanvrager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Duplicaat gedetecteerd -&gt; samenvoegen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Gevoelig werk -&gt; vroegtijdig markeren</a:t>
            </a:r>
          </a:p>
        </p:txBody>
      </p:sp>
      <p:sp>
        <p:nvSpPr>
          <p:cNvPr id="37" name="">
            <a:extLst>
              <a:ext uri="{FF2B5EF4-FFF2-40B4-BE49-F238E27FC236}">
                <ns2:creationId id="{74FAD24C-7CF3-49D7-B8CC-1FD5F02AB134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Illustratief bedrijfsmodel</a:t>
            </a:r>
          </a:p>
        </p:txBody>
      </p:sp>
      <p:sp>
        <p:nvSpPr>
          <p:cNvPr id="38" name="">
            <a:extLst>
              <a:ext uri="{FF2B5EF4-FFF2-40B4-BE49-F238E27FC236}">
                <ns2:creationId id="{706779D0-32FC-45C3-9534-3E0EA4B56250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</p:spTree>
    <p:extLst>
      <p:ext uri="{BB962C8B-B14F-4D97-AF65-F5344CB8AC3E}">
        <p14:creationId val="1791635795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F383D430-7A9F-4846-9C24-F443C35A68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Classification">
            <a:extLst>
              <a:ext uri="{FF2B5EF4-FFF2-40B4-BE49-F238E27FC236}">
                <ns2:creationId id="{75F80406-5761-40FA-8D3B-180BE7F97D9C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Classification">
            <a:extLst>
              <a:ext uri="{FF2B5EF4-FFF2-40B4-BE49-F238E27FC236}">
                <ns2:creationId id="{50CECDA1-B2B1-4482-9158-607615755526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CLASSIFICATIE</a:t>
            </a:r>
          </a:p>
        </p:txBody>
      </p:sp>
      <p:sp>
        <p:nvSpPr>
          <p:cNvPr id="4" name="">
            <a:extLst>
              <a:ext uri="{FF2B5EF4-FFF2-40B4-BE49-F238E27FC236}">
                <ns2:creationId id="{4EA4230D-0C4F-4748-8BE5-F12BE5D52CE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0962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Door classificatie worden dubbelzinnige vragen omgezet in vergelijkbare werkitems.</a:t>
            </a:r>
          </a:p>
        </p:txBody>
      </p:sp>
      <p:sp>
        <p:nvSpPr>
          <p:cNvPr id="5" name="">
            <a:extLst>
              <a:ext uri="{FF2B5EF4-FFF2-40B4-BE49-F238E27FC236}">
                <ns2:creationId id="{ACFED978-A746-4489-887E-9807A57FCF2C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Elk verzoek krijgt een gestructureerde vingerafdruk: werktype, strategisch thema, urgentie, complexiteit, risico en volledigheid.</a:t>
            </a:r>
          </a:p>
        </p:txBody>
      </p:sp>
      <p:sp>
        <p:nvSpPr>
          <p:cNvPr id="6" name="">
            <a:extLst>
              <a:ext uri="{FF2B5EF4-FFF2-40B4-BE49-F238E27FC236}">
                <ns2:creationId id="{15165B2D-588B-4049-8C49-388AACD7E6D5}"/>
              </a:ext>
            </a:extLst>
          </p:cNvPr>
          <p:cNvSpPr>
            <a:spLocks noGrp="1"/>
          </p:cNvSpPr>
          <p:nvPr/>
        </p:nvSpPr>
        <p:spPr>
          <a:xfrm>
            <a:off x="742950" y="3105150"/>
            <a:ext cx="1809750" cy="4000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96F87D-8298-49E0-B58C-8F72E07C3F74}"/>
              </a:ext>
            </a:extLst>
          </p:cNvPr>
          <p:cNvSpPr>
            <a:spLocks noGrp="1"/>
          </p:cNvSpPr>
          <p:nvPr/>
        </p:nvSpPr>
        <p:spPr>
          <a:xfrm>
            <a:off x="876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rPr>
              <a:t>Signaal</a:t>
            </a:r>
          </a:p>
        </p:txBody>
      </p:sp>
      <p:sp>
        <p:nvSpPr>
          <p:cNvPr id="8" name="">
            <a:extLst>
              <a:ext uri="{FF2B5EF4-FFF2-40B4-BE49-F238E27FC236}">
                <ns2:creationId id="{7AE18D97-FEDD-4861-9FF6-5362B6277DC2}"/>
              </a:ext>
            </a:extLst>
          </p:cNvPr>
          <p:cNvSpPr>
            <a:spLocks noGrp="1"/>
          </p:cNvSpPr>
          <p:nvPr/>
        </p:nvSpPr>
        <p:spPr>
          <a:xfrm>
            <a:off x="25527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FB59B502-DBF7-49DC-91A2-109E87C7AEA0}"/>
              </a:ext>
            </a:extLst>
          </p:cNvPr>
          <p:cNvSpPr>
            <a:spLocks noGrp="1"/>
          </p:cNvSpPr>
          <p:nvPr/>
        </p:nvSpPr>
        <p:spPr>
          <a:xfrm>
            <a:off x="26860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Voorbeeld</a:t>
            </a:r>
          </a:p>
        </p:txBody>
      </p:sp>
      <p:sp>
        <p:nvSpPr>
          <p:cNvPr id="10" name="">
            <a:extLst>
              <a:ext uri="{FF2B5EF4-FFF2-40B4-BE49-F238E27FC236}">
                <ns2:creationId id="{65839914-FD0D-4F1B-B6A6-C93AD921AA05}"/>
              </a:ext>
            </a:extLst>
          </p:cNvPr>
          <p:cNvSpPr>
            <a:spLocks noGrp="1"/>
          </p:cNvSpPr>
          <p:nvPr/>
        </p:nvSpPr>
        <p:spPr>
          <a:xfrm>
            <a:off x="43624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376CE2B-13BC-4A8D-9A0C-5E690B4D8E0A}"/>
              </a:ext>
            </a:extLst>
          </p:cNvPr>
          <p:cNvSpPr>
            <a:spLocks noGrp="1"/>
          </p:cNvSpPr>
          <p:nvPr/>
        </p:nvSpPr>
        <p:spPr>
          <a:xfrm>
            <a:off x="44958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Classificatie-uitvoer</a:t>
            </a:r>
          </a:p>
        </p:txBody>
      </p:sp>
      <p:sp>
        <p:nvSpPr>
          <p:cNvPr id="12" name="">
            <a:extLst>
              <a:ext uri="{FF2B5EF4-FFF2-40B4-BE49-F238E27FC236}">
                <ns2:creationId id="{D0D936EA-92DC-4885-A374-C1A8DA9497C1}"/>
              </a:ext>
            </a:extLst>
          </p:cNvPr>
          <p:cNvSpPr>
            <a:spLocks noGrp="1"/>
          </p:cNvSpPr>
          <p:nvPr/>
        </p:nvSpPr>
        <p:spPr>
          <a:xfrm>
            <a:off x="61722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8DD85C8D-2379-47AD-8E02-B0CBA46CF405}"/>
              </a:ext>
            </a:extLst>
          </p:cNvPr>
          <p:cNvSpPr>
            <a:spLocks noGrp="1"/>
          </p:cNvSpPr>
          <p:nvPr/>
        </p:nvSpPr>
        <p:spPr>
          <a:xfrm>
            <a:off x="63055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Waarom het ertoe doet</a:t>
            </a:r>
          </a:p>
        </p:txBody>
      </p:sp>
      <p:sp>
        <p:nvSpPr>
          <p:cNvPr id="14" name="">
            <a:extLst>
              <a:ext uri="{FF2B5EF4-FFF2-40B4-BE49-F238E27FC236}">
                <ns2:creationId id="{18175B42-6961-4993-9540-2EBE42430040}"/>
              </a:ext>
            </a:extLst>
          </p:cNvPr>
          <p:cNvSpPr>
            <a:spLocks noGrp="1"/>
          </p:cNvSpPr>
          <p:nvPr/>
        </p:nvSpPr>
        <p:spPr>
          <a:xfrm>
            <a:off x="79819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F742DBD-57B5-4861-9793-51D4E371077E}"/>
              </a:ext>
            </a:extLst>
          </p:cNvPr>
          <p:cNvSpPr>
            <a:spLocks noGrp="1"/>
          </p:cNvSpPr>
          <p:nvPr/>
        </p:nvSpPr>
        <p:spPr>
          <a:xfrm>
            <a:off x="8115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Actie</a:t>
            </a:r>
          </a:p>
        </p:txBody>
      </p:sp>
      <p:sp>
        <p:nvSpPr>
          <p:cNvPr id="16" name="">
            <a:extLst>
              <a:ext uri="{FF2B5EF4-FFF2-40B4-BE49-F238E27FC236}">
                <ns2:creationId id="{16FFFA31-541B-499A-90DA-FAEB13243F9A}"/>
              </a:ext>
            </a:extLst>
          </p:cNvPr>
          <p:cNvSpPr>
            <a:spLocks noGrp="1"/>
          </p:cNvSpPr>
          <p:nvPr/>
        </p:nvSpPr>
        <p:spPr>
          <a:xfrm>
            <a:off x="742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E44F7C33-8630-4AE1-B98C-FC3A7E85995C}"/>
              </a:ext>
            </a:extLst>
          </p:cNvPr>
          <p:cNvSpPr>
            <a:spLocks noGrp="1"/>
          </p:cNvSpPr>
          <p:nvPr/>
        </p:nvSpPr>
        <p:spPr>
          <a:xfrm>
            <a:off x="876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Werktype</a:t>
            </a:r>
          </a:p>
        </p:txBody>
      </p:sp>
      <p:sp>
        <p:nvSpPr>
          <p:cNvPr id="18" name="">
            <a:extLst>
              <a:ext uri="{FF2B5EF4-FFF2-40B4-BE49-F238E27FC236}">
                <ns2:creationId id="{8C9FDFF9-9E48-4C4C-870E-38CF99837721}"/>
              </a:ext>
            </a:extLst>
          </p:cNvPr>
          <p:cNvSpPr>
            <a:spLocks noGrp="1"/>
          </p:cNvSpPr>
          <p:nvPr/>
        </p:nvSpPr>
        <p:spPr>
          <a:xfrm>
            <a:off x="25527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9EF6B6F7-0906-4FA3-845D-3CC66F51AF4C}"/>
              </a:ext>
            </a:extLst>
          </p:cNvPr>
          <p:cNvSpPr>
            <a:spLocks noGrp="1"/>
          </p:cNvSpPr>
          <p:nvPr/>
        </p:nvSpPr>
        <p:spPr>
          <a:xfrm>
            <a:off x="26860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Nieuw productverzoek</a:t>
            </a:r>
          </a:p>
        </p:txBody>
      </p:sp>
      <p:sp>
        <p:nvSpPr>
          <p:cNvPr id="20" name="">
            <a:extLst>
              <a:ext uri="{FF2B5EF4-FFF2-40B4-BE49-F238E27FC236}">
                <ns2:creationId id="{17F4E02B-1F9E-4C22-93BC-6A7850DAE79F}"/>
              </a:ext>
            </a:extLst>
          </p:cNvPr>
          <p:cNvSpPr>
            <a:spLocks noGrp="1"/>
          </p:cNvSpPr>
          <p:nvPr/>
        </p:nvSpPr>
        <p:spPr>
          <a:xfrm>
            <a:off x="4362450" y="35052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9FCCE18-9B41-4F15-9F14-297A451A34D0}"/>
              </a:ext>
            </a:extLst>
          </p:cNvPr>
          <p:cNvSpPr>
            <a:spLocks noGrp="1"/>
          </p:cNvSpPr>
          <p:nvPr/>
        </p:nvSpPr>
        <p:spPr>
          <a:xfrm>
            <a:off x="44958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Capaciteit opbouwen</a:t>
            </a:r>
          </a:p>
        </p:txBody>
      </p:sp>
      <p:sp>
        <p:nvSpPr>
          <p:cNvPr id="22" name="">
            <a:extLst>
              <a:ext uri="{FF2B5EF4-FFF2-40B4-BE49-F238E27FC236}">
                <ns2:creationId id="{CC42C1C8-0027-4E02-864B-004449DE83EC}"/>
              </a:ext>
            </a:extLst>
          </p:cNvPr>
          <p:cNvSpPr>
            <a:spLocks noGrp="1"/>
          </p:cNvSpPr>
          <p:nvPr/>
        </p:nvSpPr>
        <p:spPr>
          <a:xfrm>
            <a:off x="61722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8DCFE634-A68C-4DFF-9920-1816D9B6B8C5}"/>
              </a:ext>
            </a:extLst>
          </p:cNvPr>
          <p:cNvSpPr>
            <a:spLocks noGrp="1"/>
          </p:cNvSpPr>
          <p:nvPr/>
        </p:nvSpPr>
        <p:spPr>
          <a:xfrm>
            <a:off x="63055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Vergelijkt op gelijke voet</a:t>
            </a:r>
          </a:p>
        </p:txBody>
      </p:sp>
      <p:sp>
        <p:nvSpPr>
          <p:cNvPr id="24" name="">
            <a:extLst>
              <a:ext uri="{FF2B5EF4-FFF2-40B4-BE49-F238E27FC236}">
                <ns2:creationId id="{2403E51A-9C8C-46C5-895B-B0CDD7211797}"/>
              </a:ext>
            </a:extLst>
          </p:cNvPr>
          <p:cNvSpPr>
            <a:spLocks noGrp="1"/>
          </p:cNvSpPr>
          <p:nvPr/>
        </p:nvSpPr>
        <p:spPr>
          <a:xfrm>
            <a:off x="7981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F9C2068-8C82-45AD-AFBE-8EE05C1B693A}"/>
              </a:ext>
            </a:extLst>
          </p:cNvPr>
          <p:cNvSpPr>
            <a:spLocks noGrp="1"/>
          </p:cNvSpPr>
          <p:nvPr/>
        </p:nvSpPr>
        <p:spPr>
          <a:xfrm>
            <a:off x="8115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Pad toewijzen</a:t>
            </a:r>
          </a:p>
        </p:txBody>
      </p:sp>
      <p:sp>
        <p:nvSpPr>
          <p:cNvPr id="26" name="">
            <a:extLst>
              <a:ext uri="{FF2B5EF4-FFF2-40B4-BE49-F238E27FC236}">
                <ns2:creationId id="{2E9F16F6-766B-4F0A-BC24-E5B675B879F3}"/>
              </a:ext>
            </a:extLst>
          </p:cNvPr>
          <p:cNvSpPr>
            <a:spLocks noGrp="1"/>
          </p:cNvSpPr>
          <p:nvPr/>
        </p:nvSpPr>
        <p:spPr>
          <a:xfrm>
            <a:off x="742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A0E7D31-B77F-471F-B313-10F1C4DD962E}"/>
              </a:ext>
            </a:extLst>
          </p:cNvPr>
          <p:cNvSpPr>
            <a:spLocks noGrp="1"/>
          </p:cNvSpPr>
          <p:nvPr/>
        </p:nvSpPr>
        <p:spPr>
          <a:xfrm>
            <a:off x="876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Doellink</a:t>
            </a:r>
          </a:p>
        </p:txBody>
      </p:sp>
      <p:sp>
        <p:nvSpPr>
          <p:cNvPr id="28" name="">
            <a:extLst>
              <a:ext uri="{FF2B5EF4-FFF2-40B4-BE49-F238E27FC236}">
                <ns2:creationId id="{94C9C6F3-35CA-481B-B6B6-0DD95F355EA5}"/>
              </a:ext>
            </a:extLst>
          </p:cNvPr>
          <p:cNvSpPr>
            <a:spLocks noGrp="1"/>
          </p:cNvSpPr>
          <p:nvPr/>
        </p:nvSpPr>
        <p:spPr>
          <a:xfrm>
            <a:off x="25527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4DB40E0-8F77-41C3-BB7B-14F10CF5D913}"/>
              </a:ext>
            </a:extLst>
          </p:cNvPr>
          <p:cNvSpPr>
            <a:spLocks noGrp="1"/>
          </p:cNvSpPr>
          <p:nvPr/>
        </p:nvSpPr>
        <p:spPr>
          <a:xfrm>
            <a:off x="26860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Inkomstenbescherming</a:t>
            </a:r>
          </a:p>
        </p:txBody>
      </p:sp>
      <p:sp>
        <p:nvSpPr>
          <p:cNvPr id="30" name="">
            <a:extLst>
              <a:ext uri="{FF2B5EF4-FFF2-40B4-BE49-F238E27FC236}">
                <ns2:creationId id="{9A11E521-CF41-45A1-91CC-E721330E47CD}"/>
              </a:ext>
            </a:extLst>
          </p:cNvPr>
          <p:cNvSpPr>
            <a:spLocks noGrp="1"/>
          </p:cNvSpPr>
          <p:nvPr/>
        </p:nvSpPr>
        <p:spPr>
          <a:xfrm>
            <a:off x="4362450" y="40576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82C7962-D133-4787-9917-3DA833916966}"/>
              </a:ext>
            </a:extLst>
          </p:cNvPr>
          <p:cNvSpPr>
            <a:spLocks noGrp="1"/>
          </p:cNvSpPr>
          <p:nvPr/>
        </p:nvSpPr>
        <p:spPr>
          <a:xfrm>
            <a:off x="44958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Strategische doelstelling</a:t>
            </a:r>
          </a:p>
        </p:txBody>
      </p:sp>
      <p:sp>
        <p:nvSpPr>
          <p:cNvPr id="32" name="">
            <a:extLst>
              <a:ext uri="{FF2B5EF4-FFF2-40B4-BE49-F238E27FC236}">
                <ns2:creationId id="{ABDE4923-34E0-4EE1-B965-17877D57E048}"/>
              </a:ext>
            </a:extLst>
          </p:cNvPr>
          <p:cNvSpPr>
            <a:spLocks noGrp="1"/>
          </p:cNvSpPr>
          <p:nvPr/>
        </p:nvSpPr>
        <p:spPr>
          <a:xfrm>
            <a:off x="61722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51FF2B53-E726-458A-97F8-1151560AE392}"/>
              </a:ext>
            </a:extLst>
          </p:cNvPr>
          <p:cNvSpPr>
            <a:spLocks noGrp="1"/>
          </p:cNvSpPr>
          <p:nvPr/>
        </p:nvSpPr>
        <p:spPr>
          <a:xfrm>
            <a:off x="63055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Sluit aan op portefeuille</a:t>
            </a:r>
          </a:p>
        </p:txBody>
      </p:sp>
      <p:sp>
        <p:nvSpPr>
          <p:cNvPr id="34" name="">
            <a:extLst>
              <a:ext uri="{FF2B5EF4-FFF2-40B4-BE49-F238E27FC236}">
                <ns2:creationId id="{250D58DF-6EEC-449A-9195-AABDCE30DC63}"/>
              </a:ext>
            </a:extLst>
          </p:cNvPr>
          <p:cNvSpPr>
            <a:spLocks noGrp="1"/>
          </p:cNvSpPr>
          <p:nvPr/>
        </p:nvSpPr>
        <p:spPr>
          <a:xfrm>
            <a:off x="7981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5" name="">
            <a:extLst>
              <a:ext uri="{FF2B5EF4-FFF2-40B4-BE49-F238E27FC236}">
                <ns2:creationId id="{13BCA77D-AE76-4378-A622-351028523E04}"/>
              </a:ext>
            </a:extLst>
          </p:cNvPr>
          <p:cNvSpPr>
            <a:spLocks noGrp="1"/>
          </p:cNvSpPr>
          <p:nvPr/>
        </p:nvSpPr>
        <p:spPr>
          <a:xfrm>
            <a:off x="8115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Scorewaarde</a:t>
            </a:r>
          </a:p>
        </p:txBody>
      </p:sp>
      <p:sp>
        <p:nvSpPr>
          <p:cNvPr id="36" name="">
            <a:extLst>
              <a:ext uri="{FF2B5EF4-FFF2-40B4-BE49-F238E27FC236}">
                <ns2:creationId id="{E84EFAA7-39B7-4B21-9DC2-79D98BC9FBD3}"/>
              </a:ext>
            </a:extLst>
          </p:cNvPr>
          <p:cNvSpPr>
            <a:spLocks noGrp="1"/>
          </p:cNvSpPr>
          <p:nvPr/>
        </p:nvSpPr>
        <p:spPr>
          <a:xfrm>
            <a:off x="742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7" name="">
            <a:extLst>
              <a:ext uri="{FF2B5EF4-FFF2-40B4-BE49-F238E27FC236}">
                <ns2:creationId id="{D57E9617-A895-4916-826D-E8905DA8AB3D}"/>
              </a:ext>
            </a:extLst>
          </p:cNvPr>
          <p:cNvSpPr>
            <a:spLocks noGrp="1"/>
          </p:cNvSpPr>
          <p:nvPr/>
        </p:nvSpPr>
        <p:spPr>
          <a:xfrm>
            <a:off x="876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Leveringsvorm</a:t>
            </a:r>
          </a:p>
        </p:txBody>
      </p:sp>
      <p:sp>
        <p:nvSpPr>
          <p:cNvPr id="38" name="">
            <a:extLst>
              <a:ext uri="{FF2B5EF4-FFF2-40B4-BE49-F238E27FC236}">
                <ns2:creationId id="{550F0AC6-6D69-44C8-BBFB-44D5FE4D5497}"/>
              </a:ext>
            </a:extLst>
          </p:cNvPr>
          <p:cNvSpPr>
            <a:spLocks noGrp="1"/>
          </p:cNvSpPr>
          <p:nvPr/>
        </p:nvSpPr>
        <p:spPr>
          <a:xfrm>
            <a:off x="25527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9" name="">
            <a:extLst>
              <a:ext uri="{FF2B5EF4-FFF2-40B4-BE49-F238E27FC236}">
                <ns2:creationId id="{D60AB06F-5518-4B31-A260-FF1E07B9BBA1}"/>
              </a:ext>
            </a:extLst>
          </p:cNvPr>
          <p:cNvSpPr>
            <a:spLocks noGrp="1"/>
          </p:cNvSpPr>
          <p:nvPr/>
        </p:nvSpPr>
        <p:spPr>
          <a:xfrm>
            <a:off x="26860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Twee squadrons, SAP-aanraking</a:t>
            </a:r>
          </a:p>
        </p:txBody>
      </p:sp>
      <p:sp>
        <p:nvSpPr>
          <p:cNvPr id="40" name="">
            <a:extLst>
              <a:ext uri="{FF2B5EF4-FFF2-40B4-BE49-F238E27FC236}">
                <ns2:creationId id="{648A3232-97D4-4FD4-8A64-F2D60DC25779}"/>
              </a:ext>
            </a:extLst>
          </p:cNvPr>
          <p:cNvSpPr>
            <a:spLocks noGrp="1"/>
          </p:cNvSpPr>
          <p:nvPr/>
        </p:nvSpPr>
        <p:spPr>
          <a:xfrm>
            <a:off x="4362450" y="46101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1" name="">
            <a:extLst>
              <a:ext uri="{FF2B5EF4-FFF2-40B4-BE49-F238E27FC236}">
                <ns2:creationId id="{12729DB5-93EF-4396-848B-045644C17E3F}"/>
              </a:ext>
            </a:extLst>
          </p:cNvPr>
          <p:cNvSpPr>
            <a:spLocks noGrp="1"/>
          </p:cNvSpPr>
          <p:nvPr/>
        </p:nvSpPr>
        <p:spPr>
          <a:xfrm>
            <a:off x="44958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Gemiddelde complexiteit</a:t>
            </a:r>
          </a:p>
        </p:txBody>
      </p:sp>
      <p:sp>
        <p:nvSpPr>
          <p:cNvPr id="42" name="">
            <a:extLst>
              <a:ext uri="{FF2B5EF4-FFF2-40B4-BE49-F238E27FC236}">
                <ns2:creationId id="{7202D6B8-7CAF-4306-B9F8-B3C875309604}"/>
              </a:ext>
            </a:extLst>
          </p:cNvPr>
          <p:cNvSpPr>
            <a:spLocks noGrp="1"/>
          </p:cNvSpPr>
          <p:nvPr/>
        </p:nvSpPr>
        <p:spPr>
          <a:xfrm>
            <a:off x="61722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3" name="">
            <a:extLst>
              <a:ext uri="{FF2B5EF4-FFF2-40B4-BE49-F238E27FC236}">
                <ns2:creationId id="{6D7A87DA-7558-4730-A53E-AA84D5482370}"/>
              </a:ext>
            </a:extLst>
          </p:cNvPr>
          <p:cNvSpPr>
            <a:spLocks noGrp="1"/>
          </p:cNvSpPr>
          <p:nvPr/>
        </p:nvSpPr>
        <p:spPr>
          <a:xfrm>
            <a:off x="63055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Stelt de beoordelingsdiepte in</a:t>
            </a:r>
          </a:p>
        </p:txBody>
      </p:sp>
      <p:sp>
        <p:nvSpPr>
          <p:cNvPr id="44" name="">
            <a:extLst>
              <a:ext uri="{FF2B5EF4-FFF2-40B4-BE49-F238E27FC236}">
                <ns2:creationId id="{255C9AEF-7C62-4682-8F54-5DEEF540C464}"/>
              </a:ext>
            </a:extLst>
          </p:cNvPr>
          <p:cNvSpPr>
            <a:spLocks noGrp="1"/>
          </p:cNvSpPr>
          <p:nvPr/>
        </p:nvSpPr>
        <p:spPr>
          <a:xfrm>
            <a:off x="7981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5" name="">
            <a:extLst>
              <a:ext uri="{FF2B5EF4-FFF2-40B4-BE49-F238E27FC236}">
                <ns2:creationId id="{52A2DDE6-A229-43FD-B3B3-62050CF7DE8F}"/>
              </a:ext>
            </a:extLst>
          </p:cNvPr>
          <p:cNvSpPr>
            <a:spLocks noGrp="1"/>
          </p:cNvSpPr>
          <p:nvPr/>
        </p:nvSpPr>
        <p:spPr>
          <a:xfrm>
            <a:off x="8115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Route-eigenaren</a:t>
            </a:r>
          </a:p>
        </p:txBody>
      </p:sp>
      <p:sp>
        <p:nvSpPr>
          <p:cNvPr id="46" name="">
            <a:extLst>
              <a:ext uri="{FF2B5EF4-FFF2-40B4-BE49-F238E27FC236}">
                <ns2:creationId id="{DB8EF16C-E632-4CB3-AE6F-E040D11740ED}"/>
              </a:ext>
            </a:extLst>
          </p:cNvPr>
          <p:cNvSpPr>
            <a:spLocks noGrp="1"/>
          </p:cNvSpPr>
          <p:nvPr/>
        </p:nvSpPr>
        <p:spPr>
          <a:xfrm>
            <a:off x="742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7" name="">
            <a:extLst>
              <a:ext uri="{FF2B5EF4-FFF2-40B4-BE49-F238E27FC236}">
                <ns2:creationId id="{F60DD7E4-D174-4CEA-B173-5EE98E5DBC5C}"/>
              </a:ext>
            </a:extLst>
          </p:cNvPr>
          <p:cNvSpPr>
            <a:spLocks noGrp="1"/>
          </p:cNvSpPr>
          <p:nvPr/>
        </p:nvSpPr>
        <p:spPr>
          <a:xfrm>
            <a:off x="876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Risico vlag</a:t>
            </a:r>
          </a:p>
        </p:txBody>
      </p:sp>
      <p:sp>
        <p:nvSpPr>
          <p:cNvPr id="48" name="">
            <a:extLst>
              <a:ext uri="{FF2B5EF4-FFF2-40B4-BE49-F238E27FC236}">
                <ns2:creationId id="{CAF18216-94C4-4817-84A0-160FFA1EBB8C}"/>
              </a:ext>
            </a:extLst>
          </p:cNvPr>
          <p:cNvSpPr>
            <a:spLocks noGrp="1"/>
          </p:cNvSpPr>
          <p:nvPr/>
        </p:nvSpPr>
        <p:spPr>
          <a:xfrm>
            <a:off x="25527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9" name="">
            <a:extLst>
              <a:ext uri="{FF2B5EF4-FFF2-40B4-BE49-F238E27FC236}">
                <ns2:creationId id="{290A65E8-2347-4E61-BF6C-7BE4072376FA}"/>
              </a:ext>
            </a:extLst>
          </p:cNvPr>
          <p:cNvSpPr>
            <a:spLocks noGrp="1"/>
          </p:cNvSpPr>
          <p:nvPr/>
        </p:nvSpPr>
        <p:spPr>
          <a:xfrm>
            <a:off x="26860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Gereguleerd proces</a:t>
            </a:r>
          </a:p>
        </p:txBody>
      </p:sp>
      <p:sp>
        <p:nvSpPr>
          <p:cNvPr id="50" name="">
            <a:extLst>
              <a:ext uri="{FF2B5EF4-FFF2-40B4-BE49-F238E27FC236}">
                <ns2:creationId id="{0FA4DD52-B96A-45C4-9C1C-A0896D25E027}"/>
              </a:ext>
            </a:extLst>
          </p:cNvPr>
          <p:cNvSpPr>
            <a:spLocks noGrp="1"/>
          </p:cNvSpPr>
          <p:nvPr/>
        </p:nvSpPr>
        <p:spPr>
          <a:xfrm>
            <a:off x="4362450" y="51625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1" name="">
            <a:extLst>
              <a:ext uri="{FF2B5EF4-FFF2-40B4-BE49-F238E27FC236}">
                <ns2:creationId id="{931CC274-8FE6-4150-B41E-64C2887568C4}"/>
              </a:ext>
            </a:extLst>
          </p:cNvPr>
          <p:cNvSpPr>
            <a:spLocks noGrp="1"/>
          </p:cNvSpPr>
          <p:nvPr/>
        </p:nvSpPr>
        <p:spPr>
          <a:xfrm>
            <a:off x="44958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Nalevingsbeoordeling</a:t>
            </a:r>
          </a:p>
        </p:txBody>
      </p:sp>
      <p:sp>
        <p:nvSpPr>
          <p:cNvPr id="52" name="">
            <a:extLst>
              <a:ext uri="{FF2B5EF4-FFF2-40B4-BE49-F238E27FC236}">
                <ns2:creationId id="{7010C9E7-9767-41BE-87FA-56D57A644D8F}"/>
              </a:ext>
            </a:extLst>
          </p:cNvPr>
          <p:cNvSpPr>
            <a:spLocks noGrp="1"/>
          </p:cNvSpPr>
          <p:nvPr/>
        </p:nvSpPr>
        <p:spPr>
          <a:xfrm>
            <a:off x="61722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3" name="">
            <a:extLst>
              <a:ext uri="{FF2B5EF4-FFF2-40B4-BE49-F238E27FC236}">
                <ns2:creationId id="{7C7E62D4-484E-4DA5-8BF1-B909BE0FA363}"/>
              </a:ext>
            </a:extLst>
          </p:cNvPr>
          <p:cNvSpPr>
            <a:spLocks noGrp="1"/>
          </p:cNvSpPr>
          <p:nvPr/>
        </p:nvSpPr>
        <p:spPr>
          <a:xfrm>
            <a:off x="63055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Voorkomt late herbewerking</a:t>
            </a:r>
          </a:p>
        </p:txBody>
      </p:sp>
      <p:sp>
        <p:nvSpPr>
          <p:cNvPr id="54" name="">
            <a:extLst>
              <a:ext uri="{FF2B5EF4-FFF2-40B4-BE49-F238E27FC236}">
                <ns2:creationId id="{8EBD0BAA-9119-484F-8163-ECE093E24E17}"/>
              </a:ext>
            </a:extLst>
          </p:cNvPr>
          <p:cNvSpPr>
            <a:spLocks noGrp="1"/>
          </p:cNvSpPr>
          <p:nvPr/>
        </p:nvSpPr>
        <p:spPr>
          <a:xfrm>
            <a:off x="7981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5" name="">
            <a:extLst>
              <a:ext uri="{FF2B5EF4-FFF2-40B4-BE49-F238E27FC236}">
                <ns2:creationId id="{84108472-D83B-4F38-BD50-AEF09AFA4306}"/>
              </a:ext>
            </a:extLst>
          </p:cNvPr>
          <p:cNvSpPr>
            <a:spLocks noGrp="1"/>
          </p:cNvSpPr>
          <p:nvPr/>
        </p:nvSpPr>
        <p:spPr>
          <a:xfrm>
            <a:off x="8115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Voeg bewijsmateriaal toe</a:t>
            </a:r>
          </a:p>
        </p:txBody>
      </p:sp>
      <p:sp>
        <p:nvSpPr>
          <p:cNvPr id="56" name="">
            <a:extLst>
              <a:ext uri="{FF2B5EF4-FFF2-40B4-BE49-F238E27FC236}">
                <ns2:creationId id="{48E2465F-93D5-4A73-A77E-4EBDC88A0E41}"/>
              </a:ext>
            </a:extLst>
          </p:cNvPr>
          <p:cNvSpPr>
            <a:spLocks noGrp="1"/>
          </p:cNvSpPr>
          <p:nvPr/>
        </p:nvSpPr>
        <p:spPr>
          <a:xfrm>
            <a:off x="723900" y="5791200"/>
            <a:ext cx="9048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7" name="">
            <a:extLst>
              <a:ext uri="{FF2B5EF4-FFF2-40B4-BE49-F238E27FC236}">
                <ns2:creationId id="{05CB0DE7-AB82-4D67-B7E7-71BFCB9FAB24}"/>
              </a:ext>
            </a:extLst>
          </p:cNvPr>
          <p:cNvSpPr>
            <a:spLocks noGrp="1"/>
          </p:cNvSpPr>
          <p:nvPr/>
        </p:nvSpPr>
        <p:spPr>
          <a:xfrm>
            <a:off x="723900" y="5943600"/>
            <a:ext cx="81915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Resultaat: governance ziet elke keer een werkitem met dezelfde velden, zelfs als het oorspronkelijke verzoek als een vage vraag binnenkwam.</a:t>
            </a:r>
          </a:p>
        </p:txBody>
      </p:sp>
      <p:sp>
        <p:nvSpPr>
          <p:cNvPr id="58" name="">
            <a:extLst>
              <a:ext uri="{FF2B5EF4-FFF2-40B4-BE49-F238E27FC236}">
                <ns2:creationId id="{BD9E736C-8352-4F35-A54E-CB067F4DB92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Illustratief bedrijfsmodel</a:t>
            </a:r>
          </a:p>
        </p:txBody>
      </p:sp>
      <p:sp>
        <p:nvSpPr>
          <p:cNvPr id="59" name="">
            <a:extLst>
              <a:ext uri="{FF2B5EF4-FFF2-40B4-BE49-F238E27FC236}">
                <ns2:creationId id="{48096C4A-1169-461B-AD6B-9BFD7ECD652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</p:spTree>
    <p:extLst>
      <p:ext uri="{BB962C8B-B14F-4D97-AF65-F5344CB8AC3E}">
        <p14:creationId val="1155376676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028E818-6FAF-4D70-B3E8-F9E2E556750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Scoring">
            <a:extLst>
              <a:ext uri="{FF2B5EF4-FFF2-40B4-BE49-F238E27FC236}">
                <ns2:creationId id="{7323A4A9-C024-4EA5-B698-AE22D0457918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Scoring">
            <a:extLst>
              <a:ext uri="{FF2B5EF4-FFF2-40B4-BE49-F238E27FC236}">
                <ns2:creationId id="{114D1CF5-D2AF-4C3A-872B-F4930E1AA4A4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SCOREN</a:t>
            </a:r>
          </a:p>
        </p:txBody>
      </p:sp>
      <p:sp>
        <p:nvSpPr>
          <p:cNvPr id="4" name="">
            <a:extLst>
              <a:ext uri="{FF2B5EF4-FFF2-40B4-BE49-F238E27FC236}">
                <ns2:creationId id="{6B5CEED5-1920-465B-8B80-E67BA83C3DD7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429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Scoren maakt afwegingen zichtbaar vóór bestuur.</a:t>
            </a:r>
          </a:p>
        </p:txBody>
      </p:sp>
      <p:sp>
        <p:nvSpPr>
          <p:cNvPr id="5" name="">
            <a:extLst>
              <a:ext uri="{FF2B5EF4-FFF2-40B4-BE49-F238E27FC236}">
                <ns2:creationId id="{766BDF35-561B-46A2-939C-641B484B4E0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1912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De agent beoordeelt elk verzoek op basis van de overeengekomen bedrijfsdoelen en legt vervolgens uit wat de rangorde heeft bepaald, zodat leiders de aannames kunnen betwisten.</a:t>
            </a:r>
          </a:p>
        </p:txBody>
      </p:sp>
      <p:sp>
        <p:nvSpPr>
          <p:cNvPr id="6" name="">
            <a:extLst>
              <a:ext uri="{FF2B5EF4-FFF2-40B4-BE49-F238E27FC236}">
                <ns2:creationId id="{7E7FDE59-E715-47D8-ABA6-95917DBD691E}"/>
              </a:ext>
            </a:extLst>
          </p:cNvPr>
          <p:cNvSpPr>
            <a:spLocks noGrp="1"/>
          </p:cNvSpPr>
          <p:nvPr/>
        </p:nvSpPr>
        <p:spPr>
          <a:xfrm>
            <a:off x="723900" y="3143250"/>
            <a:ext cx="2667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GEWOGEN SCORINGSMODEL</a:t>
            </a:r>
          </a:p>
        </p:txBody>
      </p:sp>
      <p:sp>
        <p:nvSpPr>
          <p:cNvPr id="7" name="">
            <a:extLst>
              <a:ext uri="{FF2B5EF4-FFF2-40B4-BE49-F238E27FC236}">
                <ns2:creationId id="{67D3F2C5-2F9B-4F6B-872F-DFAA0EB22E5C}"/>
              </a:ext>
            </a:extLst>
          </p:cNvPr>
          <p:cNvSpPr>
            <a:spLocks noGrp="1"/>
          </p:cNvSpPr>
          <p:nvPr/>
        </p:nvSpPr>
        <p:spPr>
          <a:xfrm>
            <a:off x="781050" y="34480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30%</a:t>
            </a:r>
          </a:p>
        </p:txBody>
      </p:sp>
      <p:sp>
        <p:nvSpPr>
          <p:cNvPr id="8" name="">
            <a:extLst>
              <a:ext uri="{FF2B5EF4-FFF2-40B4-BE49-F238E27FC236}">
                <ns2:creationId id="{798D4C32-784B-45D6-9A9C-CBB77ECEEFB8}"/>
              </a:ext>
            </a:extLst>
          </p:cNvPr>
          <p:cNvSpPr>
            <a:spLocks noGrp="1"/>
          </p:cNvSpPr>
          <p:nvPr/>
        </p:nvSpPr>
        <p:spPr>
          <a:xfrm>
            <a:off x="1447800" y="3571875"/>
            <a:ext cx="2286000" cy="666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6E4A830C-75DF-4D49-AC53-ADB6456B2B7A}"/>
              </a:ext>
            </a:extLst>
          </p:cNvPr>
          <p:cNvSpPr>
            <a:spLocks noGrp="1"/>
          </p:cNvSpPr>
          <p:nvPr/>
        </p:nvSpPr>
        <p:spPr>
          <a:xfrm>
            <a:off x="3905250" y="34671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Strategische pasvorm</a:t>
            </a:r>
          </a:p>
        </p:txBody>
      </p:sp>
      <p:sp>
        <p:nvSpPr>
          <p:cNvPr id="10" name="">
            <a:extLst>
              <a:ext uri="{FF2B5EF4-FFF2-40B4-BE49-F238E27FC236}">
                <ns2:creationId id="{9F1BD000-4C21-4613-986C-DDCD1B8EC2F7}"/>
              </a:ext>
            </a:extLst>
          </p:cNvPr>
          <p:cNvSpPr>
            <a:spLocks noGrp="1"/>
          </p:cNvSpPr>
          <p:nvPr/>
        </p:nvSpPr>
        <p:spPr>
          <a:xfrm>
            <a:off x="781050" y="38671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25%</a:t>
            </a:r>
          </a:p>
        </p:txBody>
      </p:sp>
      <p:sp>
        <p:nvSpPr>
          <p:cNvPr id="11" name="">
            <a:extLst>
              <a:ext uri="{FF2B5EF4-FFF2-40B4-BE49-F238E27FC236}">
                <ns2:creationId id="{EA6E323E-6DD5-4706-963A-1D8DF59C155F}"/>
              </a:ext>
            </a:extLst>
          </p:cNvPr>
          <p:cNvSpPr>
            <a:spLocks noGrp="1"/>
          </p:cNvSpPr>
          <p:nvPr/>
        </p:nvSpPr>
        <p:spPr>
          <a:xfrm>
            <a:off x="1447800" y="3990975"/>
            <a:ext cx="1905000" cy="666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C6AD724-99ED-4105-8A4C-4D58AB9C2406}"/>
              </a:ext>
            </a:extLst>
          </p:cNvPr>
          <p:cNvSpPr>
            <a:spLocks noGrp="1"/>
          </p:cNvSpPr>
          <p:nvPr/>
        </p:nvSpPr>
        <p:spPr>
          <a:xfrm>
            <a:off x="3905250" y="38862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Impact op klant/omzet</a:t>
            </a:r>
          </a:p>
        </p:txBody>
      </p:sp>
      <p:sp>
        <p:nvSpPr>
          <p:cNvPr id="13" name="">
            <a:extLst>
              <a:ext uri="{FF2B5EF4-FFF2-40B4-BE49-F238E27FC236}">
                <ns2:creationId id="{714B1B8F-F338-438A-A2E3-F27723777D39}"/>
              </a:ext>
            </a:extLst>
          </p:cNvPr>
          <p:cNvSpPr>
            <a:spLocks noGrp="1"/>
          </p:cNvSpPr>
          <p:nvPr/>
        </p:nvSpPr>
        <p:spPr>
          <a:xfrm>
            <a:off x="781050" y="42862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rPr>
              <a:t>20%</a:t>
            </a:r>
          </a:p>
        </p:txBody>
      </p:sp>
      <p:sp>
        <p:nvSpPr>
          <p:cNvPr id="14" name="">
            <a:extLst>
              <a:ext uri="{FF2B5EF4-FFF2-40B4-BE49-F238E27FC236}">
                <ns2:creationId id="{CFFF278E-486F-48A7-88CE-7F4C7548467A}"/>
              </a:ext>
            </a:extLst>
          </p:cNvPr>
          <p:cNvSpPr>
            <a:spLocks noGrp="1"/>
          </p:cNvSpPr>
          <p:nvPr/>
        </p:nvSpPr>
        <p:spPr>
          <a:xfrm>
            <a:off x="1447800" y="4410075"/>
            <a:ext cx="1524000" cy="66675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55020C94-3584-4A00-BBB3-75FD8B945508}"/>
              </a:ext>
            </a:extLst>
          </p:cNvPr>
          <p:cNvSpPr>
            <a:spLocks noGrp="1"/>
          </p:cNvSpPr>
          <p:nvPr/>
        </p:nvSpPr>
        <p:spPr>
          <a:xfrm>
            <a:off x="3905250" y="43053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Regelgeving of risicovermindering</a:t>
            </a:r>
          </a:p>
        </p:txBody>
      </p:sp>
      <p:sp>
        <p:nvSpPr>
          <p:cNvPr id="16" name="">
            <a:extLst>
              <a:ext uri="{FF2B5EF4-FFF2-40B4-BE49-F238E27FC236}">
                <ns2:creationId id="{EA7167F4-AAC6-4B1F-95FC-2F11CACAEF32}"/>
              </a:ext>
            </a:extLst>
          </p:cNvPr>
          <p:cNvSpPr>
            <a:spLocks noGrp="1"/>
          </p:cNvSpPr>
          <p:nvPr/>
        </p:nvSpPr>
        <p:spPr>
          <a:xfrm>
            <a:off x="781050" y="47053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rPr>
              <a:t>15%</a:t>
            </a:r>
          </a:p>
        </p:txBody>
      </p:sp>
      <p:sp>
        <p:nvSpPr>
          <p:cNvPr id="17" name="">
            <a:extLst>
              <a:ext uri="{FF2B5EF4-FFF2-40B4-BE49-F238E27FC236}">
                <ns2:creationId id="{4F1E5379-AA8F-468F-BEEB-00255AB64B83}"/>
              </a:ext>
            </a:extLst>
          </p:cNvPr>
          <p:cNvSpPr>
            <a:spLocks noGrp="1"/>
          </p:cNvSpPr>
          <p:nvPr/>
        </p:nvSpPr>
        <p:spPr>
          <a:xfrm>
            <a:off x="1447800" y="4829175"/>
            <a:ext cx="1143000" cy="66675"/>
          </a:xfrm>
          <a:prstGeom prst="rect">
            <a:avLst/>
          </a:prstGeom>
          <a:solidFill>
            <a:srgbClr val="7E8BA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9302B18-7058-4087-A2CC-AEF2C90E8E2A}"/>
              </a:ext>
            </a:extLst>
          </p:cNvPr>
          <p:cNvSpPr>
            <a:spLocks noGrp="1"/>
          </p:cNvSpPr>
          <p:nvPr/>
        </p:nvSpPr>
        <p:spPr>
          <a:xfrm>
            <a:off x="3905250" y="47244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Leveringsvertrouwen</a:t>
            </a:r>
          </a:p>
        </p:txBody>
      </p:sp>
      <p:sp>
        <p:nvSpPr>
          <p:cNvPr id="19" name="">
            <a:extLst>
              <a:ext uri="{FF2B5EF4-FFF2-40B4-BE49-F238E27FC236}">
                <ns2:creationId id="{A252852F-3E14-4917-A488-4A9123B8E4B5}"/>
              </a:ext>
            </a:extLst>
          </p:cNvPr>
          <p:cNvSpPr>
            <a:spLocks noGrp="1"/>
          </p:cNvSpPr>
          <p:nvPr/>
        </p:nvSpPr>
        <p:spPr>
          <a:xfrm>
            <a:off x="781050" y="51244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rPr>
              <a:t>10%</a:t>
            </a:r>
          </a:p>
        </p:txBody>
      </p:sp>
      <p:sp>
        <p:nvSpPr>
          <p:cNvPr id="20" name="">
            <a:extLst>
              <a:ext uri="{FF2B5EF4-FFF2-40B4-BE49-F238E27FC236}">
                <ns2:creationId id="{2B0DF467-C397-4971-9E6F-6511678A3826}"/>
              </a:ext>
            </a:extLst>
          </p:cNvPr>
          <p:cNvSpPr>
            <a:spLocks noGrp="1"/>
          </p:cNvSpPr>
          <p:nvPr/>
        </p:nvSpPr>
        <p:spPr>
          <a:xfrm>
            <a:off x="1447800" y="5248275"/>
            <a:ext cx="762000" cy="66675"/>
          </a:xfrm>
          <a:prstGeom prst="rect">
            <a:avLst/>
          </a:prstGeom>
          <a:solidFill>
            <a:srgbClr val="9B8272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ED68218C-79CE-4E51-85D5-F9C1F84600B0}"/>
              </a:ext>
            </a:extLst>
          </p:cNvPr>
          <p:cNvSpPr>
            <a:spLocks noGrp="1"/>
          </p:cNvSpPr>
          <p:nvPr/>
        </p:nvSpPr>
        <p:spPr>
          <a:xfrm>
            <a:off x="3905250" y="51435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Kosten-/inspanningsefficiëntie</a:t>
            </a:r>
          </a:p>
        </p:txBody>
      </p:sp>
      <p:sp>
        <p:nvSpPr>
          <p:cNvPr id="22" name="">
            <a:extLst>
              <a:ext uri="{FF2B5EF4-FFF2-40B4-BE49-F238E27FC236}">
                <ns2:creationId id="{98FE06ED-D6B4-44FC-B2D3-3C0948FF1A5B}"/>
              </a:ext>
            </a:extLst>
          </p:cNvPr>
          <p:cNvSpPr>
            <a:spLocks noGrp="1"/>
          </p:cNvSpPr>
          <p:nvPr/>
        </p:nvSpPr>
        <p:spPr>
          <a:xfrm>
            <a:off x="6953250" y="2914650"/>
            <a:ext cx="3429000" cy="285750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E986A2CE-E0E3-4060-B12A-4A9C676E8680}"/>
              </a:ext>
            </a:extLst>
          </p:cNvPr>
          <p:cNvSpPr>
            <a:spLocks noGrp="1"/>
          </p:cNvSpPr>
          <p:nvPr/>
        </p:nvSpPr>
        <p:spPr>
          <a:xfrm>
            <a:off x="7239000" y="31623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ILLUSTRATIEVE RANG</a:t>
            </a:r>
          </a:p>
        </p:txBody>
      </p:sp>
      <p:sp>
        <p:nvSpPr>
          <p:cNvPr id="24" name="">
            <a:extLst>
              <a:ext uri="{FF2B5EF4-FFF2-40B4-BE49-F238E27FC236}">
                <ns2:creationId id="{BBA0A884-3690-4058-B800-93888065F7DB}"/>
              </a:ext>
            </a:extLst>
          </p:cNvPr>
          <p:cNvSpPr>
            <a:spLocks noGrp="1"/>
          </p:cNvSpPr>
          <p:nvPr/>
        </p:nvSpPr>
        <p:spPr>
          <a:xfrm>
            <a:off x="7239000" y="35814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Klant onboarding portaal</a:t>
            </a:r>
          </a:p>
        </p:txBody>
      </p:sp>
      <p:sp>
        <p:nvSpPr>
          <p:cNvPr id="25" name="">
            <a:extLst>
              <a:ext uri="{FF2B5EF4-FFF2-40B4-BE49-F238E27FC236}">
                <ns2:creationId id="{5F7FE522-23E6-47CD-986F-B50DD1FE9F4C}"/>
              </a:ext>
            </a:extLst>
          </p:cNvPr>
          <p:cNvSpPr>
            <a:spLocks noGrp="1"/>
          </p:cNvSpPr>
          <p:nvPr/>
        </p:nvSpPr>
        <p:spPr>
          <a:xfrm>
            <a:off x="7239000" y="3867150"/>
            <a:ext cx="1925003" cy="1047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FB5CDBAE-6D47-4B29-82BC-8573E6C47B6F}"/>
              </a:ext>
            </a:extLst>
          </p:cNvPr>
          <p:cNvSpPr>
            <a:spLocks noGrp="1"/>
          </p:cNvSpPr>
          <p:nvPr/>
        </p:nvSpPr>
        <p:spPr>
          <a:xfrm>
            <a:off x="9334500" y="37719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86</a:t>
            </a:r>
          </a:p>
        </p:txBody>
      </p:sp>
      <p:sp>
        <p:nvSpPr>
          <p:cNvPr id="27" name="">
            <a:extLst>
              <a:ext uri="{FF2B5EF4-FFF2-40B4-BE49-F238E27FC236}">
                <ns2:creationId id="{F8C6A4BA-6CD9-4426-97ED-8441FF75B614}"/>
              </a:ext>
            </a:extLst>
          </p:cNvPr>
          <p:cNvSpPr>
            <a:spLocks noGrp="1"/>
          </p:cNvSpPr>
          <p:nvPr/>
        </p:nvSpPr>
        <p:spPr>
          <a:xfrm>
            <a:off x="7239000" y="413385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ERP-rapport opschonen</a:t>
            </a:r>
          </a:p>
        </p:txBody>
      </p:sp>
      <p:sp>
        <p:nvSpPr>
          <p:cNvPr id="28" name="">
            <a:extLst>
              <a:ext uri="{FF2B5EF4-FFF2-40B4-BE49-F238E27FC236}">
                <ns2:creationId id="{EBB3C22E-9AE3-4626-8C4D-7630E019930B}"/>
              </a:ext>
            </a:extLst>
          </p:cNvPr>
          <p:cNvSpPr>
            <a:spLocks noGrp="1"/>
          </p:cNvSpPr>
          <p:nvPr/>
        </p:nvSpPr>
        <p:spPr>
          <a:xfrm>
            <a:off x="7239000" y="4419600"/>
            <a:ext cx="1432560" cy="1047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E06CDF78-B6A2-487D-B2F2-06403C17DA3F}"/>
              </a:ext>
            </a:extLst>
          </p:cNvPr>
          <p:cNvSpPr>
            <a:spLocks noGrp="1"/>
          </p:cNvSpPr>
          <p:nvPr/>
        </p:nvSpPr>
        <p:spPr>
          <a:xfrm>
            <a:off x="9334500" y="432435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64</a:t>
            </a:r>
          </a:p>
        </p:txBody>
      </p:sp>
      <p:sp>
        <p:nvSpPr>
          <p:cNvPr id="30" name="">
            <a:extLst>
              <a:ext uri="{FF2B5EF4-FFF2-40B4-BE49-F238E27FC236}">
                <ns2:creationId id="{34D0B999-3F9B-478C-9C0D-0026E8E6F9D0}"/>
              </a:ext>
            </a:extLst>
          </p:cNvPr>
          <p:cNvSpPr>
            <a:spLocks noGrp="1"/>
          </p:cNvSpPr>
          <p:nvPr/>
        </p:nvSpPr>
        <p:spPr>
          <a:xfrm>
            <a:off x="7239000" y="46863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Interne wiki vernieuwen</a:t>
            </a:r>
          </a:p>
        </p:txBody>
      </p:sp>
      <p:sp>
        <p:nvSpPr>
          <p:cNvPr id="31" name="">
            <a:extLst>
              <a:ext uri="{FF2B5EF4-FFF2-40B4-BE49-F238E27FC236}">
                <ns2:creationId id="{902C0051-C381-4DB1-99E4-1880A842EF4E}"/>
              </a:ext>
            </a:extLst>
          </p:cNvPr>
          <p:cNvSpPr>
            <a:spLocks noGrp="1"/>
          </p:cNvSpPr>
          <p:nvPr/>
        </p:nvSpPr>
        <p:spPr>
          <a:xfrm>
            <a:off x="7239000" y="4972050"/>
            <a:ext cx="940118" cy="104775"/>
          </a:xfrm>
          <a:prstGeom prst="rect">
            <a:avLst/>
          </a:prstGeom>
          <a:solidFill>
            <a:srgbClr val="B8AEA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F57A40C4-95EE-43CD-B705-5AA559C1E819}"/>
              </a:ext>
            </a:extLst>
          </p:cNvPr>
          <p:cNvSpPr>
            <a:spLocks noGrp="1"/>
          </p:cNvSpPr>
          <p:nvPr/>
        </p:nvSpPr>
        <p:spPr>
          <a:xfrm>
            <a:off x="9334500" y="48768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rPr>
              <a:t>42</a:t>
            </a:r>
          </a:p>
        </p:txBody>
      </p:sp>
      <p:sp>
        <p:nvSpPr>
          <p:cNvPr id="33" name="">
            <a:extLst>
              <a:ext uri="{FF2B5EF4-FFF2-40B4-BE49-F238E27FC236}">
                <ns2:creationId id="{EC01AF89-BC00-4B4F-8E29-1B1105CD76CF}"/>
              </a:ext>
            </a:extLst>
          </p:cNvPr>
          <p:cNvSpPr>
            <a:spLocks noGrp="1"/>
          </p:cNvSpPr>
          <p:nvPr/>
        </p:nvSpPr>
        <p:spPr>
          <a:xfrm>
            <a:off x="7239000" y="5124450"/>
            <a:ext cx="25717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Elke score moet een onderbouwing, een betrouwbaarheidsniveau en een lijst met ontbrekende bewijzen bevatten.</a:t>
            </a:r>
          </a:p>
        </p:txBody>
      </p:sp>
      <p:sp>
        <p:nvSpPr>
          <p:cNvPr id="34" name="">
            <a:extLst>
              <a:ext uri="{FF2B5EF4-FFF2-40B4-BE49-F238E27FC236}">
                <ns2:creationId id="{003B6A94-D863-46F1-93E1-22DAB54227E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Illustratief bedrijfsmodel</a:t>
            </a:r>
          </a:p>
        </p:txBody>
      </p:sp>
      <p:sp>
        <p:nvSpPr>
          <p:cNvPr id="35" name="">
            <a:extLst>
              <a:ext uri="{FF2B5EF4-FFF2-40B4-BE49-F238E27FC236}">
                <ns2:creationId id="{BAFDEC07-7223-4CF5-876B-2B6A7ADC7EFB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</p:spTree>
    <p:extLst>
      <p:ext uri="{BB962C8B-B14F-4D97-AF65-F5344CB8AC3E}">
        <p14:creationId val="1722223248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D5B84D6-4061-45DA-8E67-FFEF0EACAD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Governance routing">
            <a:extLst>
              <a:ext uri="{FF2B5EF4-FFF2-40B4-BE49-F238E27FC236}">
                <ns2:creationId id="{474531AF-5DC0-4B78-B2F8-E428BE0A19AF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Governance routing">
            <a:extLst>
              <a:ext uri="{FF2B5EF4-FFF2-40B4-BE49-F238E27FC236}">
                <ns2:creationId id="{2866B98C-ECE2-4AB4-A393-5E2B196FC47A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BESTUUR ROUTING</a:t>
            </a:r>
          </a:p>
        </p:txBody>
      </p:sp>
      <p:sp>
        <p:nvSpPr>
          <p:cNvPr id="4" name="">
            <a:extLst>
              <a:ext uri="{FF2B5EF4-FFF2-40B4-BE49-F238E27FC236}">
                <ns2:creationId id="{25CB3F2A-B5AD-4040-AE96-3D0FB2D4B46C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5247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Governance-routering moet deterministisch zijn.</a:t>
            </a:r>
          </a:p>
        </p:txBody>
      </p:sp>
      <p:sp>
        <p:nvSpPr>
          <p:cNvPr id="5" name="">
            <a:extLst>
              <a:ext uri="{FF2B5EF4-FFF2-40B4-BE49-F238E27FC236}">
                <ns2:creationId id="{E2327B12-126D-4FA4-AC72-8480ED94FCF5}"/>
              </a:ext>
            </a:extLst>
          </p:cNvPr>
          <p:cNvSpPr>
            <a:spLocks noGrp="1"/>
          </p:cNvSpPr>
          <p:nvPr/>
        </p:nvSpPr>
        <p:spPr>
          <a:xfrm>
            <a:off x="723900" y="2266950"/>
            <a:ext cx="6286500" cy="723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Door de routeringslogica worden de score, de omvang, het risico en de financieringsbehoefte in het juiste beoordelingstraject omgezet. Hoogwaardig werk gaat snel; werk met een hoog risico krijgt de juiste controle.</a:t>
            </a:r>
          </a:p>
        </p:txBody>
      </p:sp>
      <p:sp>
        <p:nvSpPr>
          <p:cNvPr id="6" name="">
            <a:extLst>
              <a:ext uri="{FF2B5EF4-FFF2-40B4-BE49-F238E27FC236}">
                <ns2:creationId id="{C7CEA243-4EC0-4136-8078-A82F9253DAA4}"/>
              </a:ext>
            </a:extLst>
          </p:cNvPr>
          <p:cNvSpPr>
            <a:spLocks noGrp="1"/>
          </p:cNvSpPr>
          <p:nvPr/>
        </p:nvSpPr>
        <p:spPr>
          <a:xfrm>
            <a:off x="25908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72B32C-B218-41C4-ACBC-0185F590A315}"/>
              </a:ext>
            </a:extLst>
          </p:cNvPr>
          <p:cNvSpPr>
            <a:spLocks noGrp="1"/>
          </p:cNvSpPr>
          <p:nvPr/>
        </p:nvSpPr>
        <p:spPr>
          <a:xfrm>
            <a:off x="9144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28218E57-0A87-40DC-9974-8B92254CE0AB}"/>
              </a:ext>
            </a:extLst>
          </p:cNvPr>
          <p:cNvSpPr>
            <a:spLocks noGrp="1"/>
          </p:cNvSpPr>
          <p:nvPr/>
        </p:nvSpPr>
        <p:spPr>
          <a:xfrm>
            <a:off x="1085850" y="3752850"/>
            <a:ext cx="114300" cy="11430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4E48B748-9EC3-4F83-ABF9-81DCAE9F856E}"/>
              </a:ext>
            </a:extLst>
          </p:cNvPr>
          <p:cNvSpPr>
            <a:spLocks noGrp="1"/>
          </p:cNvSpPr>
          <p:nvPr/>
        </p:nvSpPr>
        <p:spPr>
          <a:xfrm>
            <a:off x="13144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Laag risico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kleine moeite</a:t>
            </a:r>
          </a:p>
        </p:txBody>
      </p:sp>
      <p:sp>
        <p:nvSpPr>
          <p:cNvPr id="10" name="">
            <a:extLst>
              <a:ext uri="{FF2B5EF4-FFF2-40B4-BE49-F238E27FC236}">
                <ns2:creationId id="{902EDFEA-DD92-4541-A5C2-E2A91BF7F3DC}"/>
              </a:ext>
            </a:extLst>
          </p:cNvPr>
          <p:cNvSpPr>
            <a:spLocks noGrp="1"/>
          </p:cNvSpPr>
          <p:nvPr/>
        </p:nvSpPr>
        <p:spPr>
          <a:xfrm>
            <a:off x="10858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Snelle goedkeuring</a:t>
            </a:r>
          </a:p>
        </p:txBody>
      </p:sp>
      <p:sp>
        <p:nvSpPr>
          <p:cNvPr id="11" name="">
            <a:extLst>
              <a:ext uri="{FF2B5EF4-FFF2-40B4-BE49-F238E27FC236}">
                <ns2:creationId id="{6B272E7E-550A-4CC8-9758-F4186E5A6513}"/>
              </a:ext>
            </a:extLst>
          </p:cNvPr>
          <p:cNvSpPr>
            <a:spLocks noGrp="1"/>
          </p:cNvSpPr>
          <p:nvPr/>
        </p:nvSpPr>
        <p:spPr>
          <a:xfrm>
            <a:off x="527685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4CE32E0-C498-4C43-97EC-91AD57F41967}"/>
              </a:ext>
            </a:extLst>
          </p:cNvPr>
          <p:cNvSpPr>
            <a:spLocks noGrp="1"/>
          </p:cNvSpPr>
          <p:nvPr/>
        </p:nvSpPr>
        <p:spPr>
          <a:xfrm>
            <a:off x="36004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99D7301-54EC-4456-854F-90A3F5679CE2}"/>
              </a:ext>
            </a:extLst>
          </p:cNvPr>
          <p:cNvSpPr>
            <a:spLocks noGrp="1"/>
          </p:cNvSpPr>
          <p:nvPr/>
        </p:nvSpPr>
        <p:spPr>
          <a:xfrm>
            <a:off x="3771900" y="3752850"/>
            <a:ext cx="114300" cy="11430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458D0928-B45D-4F0A-AB80-DBB73F4ADDBE}"/>
              </a:ext>
            </a:extLst>
          </p:cNvPr>
          <p:cNvSpPr>
            <a:spLocks noGrp="1"/>
          </p:cNvSpPr>
          <p:nvPr/>
        </p:nvSpPr>
        <p:spPr>
          <a:xfrm>
            <a:off x="40005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Middelmatige impact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gedeelde bronnen</a:t>
            </a:r>
          </a:p>
        </p:txBody>
      </p:sp>
      <p:sp>
        <p:nvSpPr>
          <p:cNvPr id="15" name="">
            <a:extLst>
              <a:ext uri="{FF2B5EF4-FFF2-40B4-BE49-F238E27FC236}">
                <ns2:creationId id="{4F7B7552-706F-4F34-A9E7-0A982BB5137E}"/>
              </a:ext>
            </a:extLst>
          </p:cNvPr>
          <p:cNvSpPr>
            <a:spLocks noGrp="1"/>
          </p:cNvSpPr>
          <p:nvPr/>
        </p:nvSpPr>
        <p:spPr>
          <a:xfrm>
            <a:off x="37719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Programmaoverzicht</a:t>
            </a:r>
          </a:p>
        </p:txBody>
      </p:sp>
      <p:sp>
        <p:nvSpPr>
          <p:cNvPr id="16" name="">
            <a:extLst>
              <a:ext uri="{FF2B5EF4-FFF2-40B4-BE49-F238E27FC236}">
                <ns2:creationId id="{CAE250D0-287E-44F8-824E-E4D67B08A933}"/>
              </a:ext>
            </a:extLst>
          </p:cNvPr>
          <p:cNvSpPr>
            <a:spLocks noGrp="1"/>
          </p:cNvSpPr>
          <p:nvPr/>
        </p:nvSpPr>
        <p:spPr>
          <a:xfrm>
            <a:off x="79629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8D5CF478-7FAF-433F-A000-B68671162A54}"/>
              </a:ext>
            </a:extLst>
          </p:cNvPr>
          <p:cNvSpPr>
            <a:spLocks noGrp="1"/>
          </p:cNvSpPr>
          <p:nvPr/>
        </p:nvSpPr>
        <p:spPr>
          <a:xfrm>
            <a:off x="62865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2E5ED2F-100F-4C48-9C7F-04D8B96B10DB}"/>
              </a:ext>
            </a:extLst>
          </p:cNvPr>
          <p:cNvSpPr>
            <a:spLocks noGrp="1"/>
          </p:cNvSpPr>
          <p:nvPr/>
        </p:nvSpPr>
        <p:spPr>
          <a:xfrm>
            <a:off x="6457950" y="3752850"/>
            <a:ext cx="114300" cy="1143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39485474-F7E9-4716-AA8D-68FEBA4AB636}"/>
              </a:ext>
            </a:extLst>
          </p:cNvPr>
          <p:cNvSpPr>
            <a:spLocks noGrp="1"/>
          </p:cNvSpPr>
          <p:nvPr/>
        </p:nvSpPr>
        <p:spPr>
          <a:xfrm>
            <a:off x="66865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Hoge investering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of strategische afweging</a:t>
            </a:r>
          </a:p>
        </p:txBody>
      </p:sp>
      <p:sp>
        <p:nvSpPr>
          <p:cNvPr id="20" name="">
            <a:extLst>
              <a:ext uri="{FF2B5EF4-FFF2-40B4-BE49-F238E27FC236}">
                <ns2:creationId id="{87117DBA-71D6-43F2-B00A-FA1770454441}"/>
              </a:ext>
            </a:extLst>
          </p:cNvPr>
          <p:cNvSpPr>
            <a:spLocks noGrp="1"/>
          </p:cNvSpPr>
          <p:nvPr/>
        </p:nvSpPr>
        <p:spPr>
          <a:xfrm>
            <a:off x="64579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Portefeuilleraad</a:t>
            </a:r>
          </a:p>
        </p:txBody>
      </p:sp>
      <p:sp>
        <p:nvSpPr>
          <p:cNvPr id="21" name="">
            <a:extLst>
              <a:ext uri="{FF2B5EF4-FFF2-40B4-BE49-F238E27FC236}">
                <ns2:creationId id="{03384B2D-5695-4618-B14B-861256AC0799}"/>
              </a:ext>
            </a:extLst>
          </p:cNvPr>
          <p:cNvSpPr>
            <a:spLocks noGrp="1"/>
          </p:cNvSpPr>
          <p:nvPr/>
        </p:nvSpPr>
        <p:spPr>
          <a:xfrm>
            <a:off x="89725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766B59B-0C68-4BDD-8575-E31E17771D8C}"/>
              </a:ext>
            </a:extLst>
          </p:cNvPr>
          <p:cNvSpPr>
            <a:spLocks noGrp="1"/>
          </p:cNvSpPr>
          <p:nvPr/>
        </p:nvSpPr>
        <p:spPr>
          <a:xfrm>
            <a:off x="9144000" y="3752850"/>
            <a:ext cx="114300" cy="114300"/>
          </a:xfrm>
          <a:prstGeom prst="rect">
            <a:avLst/>
          </a:prstGeom>
          <a:solidFill>
            <a:srgbClr val="CFC4B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FC7F1223-33A4-4F63-9556-6C44BD00DA7C}"/>
              </a:ext>
            </a:extLst>
          </p:cNvPr>
          <p:cNvSpPr>
            <a:spLocks noGrp="1"/>
          </p:cNvSpPr>
          <p:nvPr/>
        </p:nvSpPr>
        <p:spPr>
          <a:xfrm>
            <a:off x="93726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Beleid, veiligheid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of nalevingstrigger</a:t>
            </a:r>
          </a:p>
        </p:txBody>
      </p:sp>
      <p:sp>
        <p:nvSpPr>
          <p:cNvPr id="24" name="">
            <a:extLst>
              <a:ext uri="{FF2B5EF4-FFF2-40B4-BE49-F238E27FC236}">
                <ns2:creationId id="{B4C5E289-1978-40F4-8906-DB0C0E786570}"/>
              </a:ext>
            </a:extLst>
          </p:cNvPr>
          <p:cNvSpPr>
            <a:spLocks noGrp="1"/>
          </p:cNvSpPr>
          <p:nvPr/>
        </p:nvSpPr>
        <p:spPr>
          <a:xfrm>
            <a:off x="91440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Specialist beoordeling</a:t>
            </a:r>
          </a:p>
        </p:txBody>
      </p:sp>
      <p:sp>
        <p:nvSpPr>
          <p:cNvPr id="25" name="">
            <a:extLst>
              <a:ext uri="{FF2B5EF4-FFF2-40B4-BE49-F238E27FC236}">
                <ns2:creationId id="{F32E71D6-544E-4314-893B-F94EB3236D9E}"/>
              </a:ext>
            </a:extLst>
          </p:cNvPr>
          <p:cNvSpPr>
            <a:spLocks noGrp="1"/>
          </p:cNvSpPr>
          <p:nvPr/>
        </p:nvSpPr>
        <p:spPr>
          <a:xfrm>
            <a:off x="876300" y="5334000"/>
            <a:ext cx="9791700" cy="514350"/>
          </a:xfrm>
          <a:prstGeom prst="rect">
            <a:avLst/>
          </a:prstGeom>
          <a:solidFill>
            <a:srgbClr val="15110E"/>
          </a:solidFill>
          <a:ln w="9525">
            <a:solidFill>
              <a:srgbClr val="3C332D"/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8F2D61C4-282F-40D1-8360-05C94977237E}"/>
              </a:ext>
            </a:extLst>
          </p:cNvPr>
          <p:cNvSpPr>
            <a:spLocks noGrp="1"/>
          </p:cNvSpPr>
          <p:nvPr/>
        </p:nvSpPr>
        <p:spPr>
          <a:xfrm>
            <a:off x="1162050" y="5467350"/>
            <a:ext cx="68580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Routingbeslissing = scoredrempel + investeringsmarge + risicotrigger + vereist bewijs</a:t>
            </a:r>
          </a:p>
        </p:txBody>
      </p:sp>
      <p:sp>
        <p:nvSpPr>
          <p:cNvPr id="27" name="">
            <a:extLst>
              <a:ext uri="{FF2B5EF4-FFF2-40B4-BE49-F238E27FC236}">
                <ns2:creationId id="{428A715D-6C0F-4668-AB20-EB0079F93E2D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Illustratief bedrijfsmodel</a:t>
            </a:r>
          </a:p>
        </p:txBody>
      </p:sp>
      <p:sp>
        <p:nvSpPr>
          <p:cNvPr id="28" name="">
            <a:extLst>
              <a:ext uri="{FF2B5EF4-FFF2-40B4-BE49-F238E27FC236}">
                <ns2:creationId id="{669DEC63-FF60-4D12-AEF6-77CD21FD45D5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05</a:t>
            </a:r>
          </a:p>
        </p:txBody>
      </p:sp>
    </p:spTree>
    <p:extLst>
      <p:ext uri="{BB962C8B-B14F-4D97-AF65-F5344CB8AC3E}">
        <p14:creationId val="369893736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760A7B8-C5C6-43C6-9541-B1E075E9F54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Review packet">
            <a:extLst>
              <a:ext uri="{FF2B5EF4-FFF2-40B4-BE49-F238E27FC236}">
                <ns2:creationId id="{E8EF95D5-3BBF-412E-AA35-AD2A89EE90A0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Review packet">
            <a:extLst>
              <a:ext uri="{FF2B5EF4-FFF2-40B4-BE49-F238E27FC236}">
                <ns2:creationId id="{B123442A-ACBE-4664-833A-4D9A393AAC0B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BEKIJK PAKKET</a:t>
            </a:r>
          </a:p>
        </p:txBody>
      </p:sp>
      <p:sp>
        <p:nvSpPr>
          <p:cNvPr id="4" name="">
            <a:extLst>
              <a:ext uri="{FF2B5EF4-FFF2-40B4-BE49-F238E27FC236}">
                <ns2:creationId id="{E817ACE3-2B64-45AF-85F1-EEB2A1BE41B0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191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Beslissers hebben een voorbereid pakket nodig, geen onbewerkt ticket.</a:t>
            </a:r>
          </a:p>
        </p:txBody>
      </p:sp>
      <p:sp>
        <p:nvSpPr>
          <p:cNvPr id="5" name="">
            <a:extLst>
              <a:ext uri="{FF2B5EF4-FFF2-40B4-BE49-F238E27FC236}">
                <ns2:creationId id="{9007BD38-F821-4C2A-96B5-8AC8DCED7F8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Het uiteindelijke resultaat is een beknopte bestuursopdracht: voldoende context om te beslissen, voldoende bewijs om te vertrouwen, en een duidelijke volgende actie.</a:t>
            </a:r>
          </a:p>
        </p:txBody>
      </p:sp>
      <p:sp>
        <p:nvSpPr>
          <p:cNvPr id="6" name="">
            <a:extLst>
              <a:ext uri="{FF2B5EF4-FFF2-40B4-BE49-F238E27FC236}">
                <ns2:creationId id="{28BD3BAE-B1CB-451B-98FF-33D4948690AC}"/>
              </a:ext>
            </a:extLst>
          </p:cNvPr>
          <p:cNvSpPr>
            <a:spLocks noGrp="1"/>
          </p:cNvSpPr>
          <p:nvPr/>
        </p:nvSpPr>
        <p:spPr>
          <a:xfrm>
            <a:off x="723900" y="3028950"/>
            <a:ext cx="10287000" cy="28003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F0C7BC91-8E1F-4D6E-A2A1-4AB84113C0BB}"/>
              </a:ext>
            </a:extLst>
          </p:cNvPr>
          <p:cNvSpPr>
            <a:spLocks noGrp="1"/>
          </p:cNvSpPr>
          <p:nvPr/>
        </p:nvSpPr>
        <p:spPr>
          <a:xfrm>
            <a:off x="1009650" y="331470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BESLUIT KORT</a:t>
            </a:r>
          </a:p>
        </p:txBody>
      </p:sp>
      <p:sp>
        <p:nvSpPr>
          <p:cNvPr id="8" name="">
            <a:extLst>
              <a:ext uri="{FF2B5EF4-FFF2-40B4-BE49-F238E27FC236}">
                <ns2:creationId id="{E58C3AF1-49C0-4FB8-9986-32AF19D5A556}"/>
              </a:ext>
            </a:extLst>
          </p:cNvPr>
          <p:cNvSpPr>
            <a:spLocks noGrp="1"/>
          </p:cNvSpPr>
          <p:nvPr/>
        </p:nvSpPr>
        <p:spPr>
          <a:xfrm>
            <a:off x="1009650" y="36766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Samenvatting opvragen</a:t>
            </a:r>
          </a:p>
        </p:txBody>
      </p:sp>
      <p:sp>
        <p:nvSpPr>
          <p:cNvPr id="9" name="">
            <a:extLst>
              <a:ext uri="{FF2B5EF4-FFF2-40B4-BE49-F238E27FC236}">
                <ns2:creationId id="{D05961DA-69C5-4C79-B75E-1FF813FA7F9A}"/>
              </a:ext>
            </a:extLst>
          </p:cNvPr>
          <p:cNvSpPr>
            <a:spLocks noGrp="1"/>
          </p:cNvSpPr>
          <p:nvPr/>
        </p:nvSpPr>
        <p:spPr>
          <a:xfrm>
            <a:off x="3143250" y="36861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Wat wordt er gevraagd, van wie is het en welk bedrijfsresultaat wordt erdoor ondersteund?</a:t>
            </a:r>
          </a:p>
        </p:txBody>
      </p:sp>
      <p:sp>
        <p:nvSpPr>
          <p:cNvPr id="10" name="">
            <a:extLst>
              <a:ext uri="{FF2B5EF4-FFF2-40B4-BE49-F238E27FC236}">
                <ns2:creationId id="{F83C7CC7-560A-48A3-A85F-0D9EA9EAB8B7}"/>
              </a:ext>
            </a:extLst>
          </p:cNvPr>
          <p:cNvSpPr>
            <a:spLocks noGrp="1"/>
          </p:cNvSpPr>
          <p:nvPr/>
        </p:nvSpPr>
        <p:spPr>
          <a:xfrm>
            <a:off x="1009650" y="41529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1C3EAFA6-29F9-4157-A31D-31EC74286A25}"/>
              </a:ext>
            </a:extLst>
          </p:cNvPr>
          <p:cNvSpPr>
            <a:spLocks noGrp="1"/>
          </p:cNvSpPr>
          <p:nvPr/>
        </p:nvSpPr>
        <p:spPr>
          <a:xfrm>
            <a:off x="1009650" y="426720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Aanbeveling</a:t>
            </a:r>
          </a:p>
        </p:txBody>
      </p:sp>
      <p:sp>
        <p:nvSpPr>
          <p:cNvPr id="12" name="">
            <a:extLst>
              <a:ext uri="{FF2B5EF4-FFF2-40B4-BE49-F238E27FC236}">
                <ns2:creationId id="{BF00B4DA-EE37-4985-80A7-A28AC44A7702}"/>
              </a:ext>
            </a:extLst>
          </p:cNvPr>
          <p:cNvSpPr>
            <a:spLocks noGrp="1"/>
          </p:cNvSpPr>
          <p:nvPr/>
        </p:nvSpPr>
        <p:spPr>
          <a:xfrm>
            <a:off x="3143250" y="427672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Goedkeuren, omleiden, uitstellen of afwijzen, met reden en vertrouwen.</a:t>
            </a:r>
          </a:p>
        </p:txBody>
      </p:sp>
      <p:sp>
        <p:nvSpPr>
          <p:cNvPr id="13" name="">
            <a:extLst>
              <a:ext uri="{FF2B5EF4-FFF2-40B4-BE49-F238E27FC236}">
                <ns2:creationId id="{FAC6DAAA-2E55-404A-86CC-F1781105E449}"/>
              </a:ext>
            </a:extLst>
          </p:cNvPr>
          <p:cNvSpPr>
            <a:spLocks noGrp="1"/>
          </p:cNvSpPr>
          <p:nvPr/>
        </p:nvSpPr>
        <p:spPr>
          <a:xfrm>
            <a:off x="1009650" y="474345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098BCF1-6049-439D-BEC4-3F71A9712AB8}"/>
              </a:ext>
            </a:extLst>
          </p:cNvPr>
          <p:cNvSpPr>
            <a:spLocks noGrp="1"/>
          </p:cNvSpPr>
          <p:nvPr/>
        </p:nvSpPr>
        <p:spPr>
          <a:xfrm>
            <a:off x="1009650" y="48577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Bewijspakket</a:t>
            </a:r>
          </a:p>
        </p:txBody>
      </p:sp>
      <p:sp>
        <p:nvSpPr>
          <p:cNvPr id="15" name="">
            <a:extLst>
              <a:ext uri="{FF2B5EF4-FFF2-40B4-BE49-F238E27FC236}">
                <ns2:creationId id="{E15C08E3-C266-41F0-A0A8-108EDA35741C}"/>
              </a:ext>
            </a:extLst>
          </p:cNvPr>
          <p:cNvSpPr>
            <a:spLocks noGrp="1"/>
          </p:cNvSpPr>
          <p:nvPr/>
        </p:nvSpPr>
        <p:spPr>
          <a:xfrm>
            <a:off x="3143250" y="48672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Scoor drijfveren, afhankelijkheden, dubbele controles, risico's en ontbrekende context.</a:t>
            </a:r>
          </a:p>
        </p:txBody>
      </p:sp>
      <p:sp>
        <p:nvSpPr>
          <p:cNvPr id="16" name="">
            <a:extLst>
              <a:ext uri="{FF2B5EF4-FFF2-40B4-BE49-F238E27FC236}">
                <ns2:creationId id="{08D54DDD-0953-403C-BFBA-A13114F5CC41}"/>
              </a:ext>
            </a:extLst>
          </p:cNvPr>
          <p:cNvSpPr>
            <a:spLocks noGrp="1"/>
          </p:cNvSpPr>
          <p:nvPr/>
        </p:nvSpPr>
        <p:spPr>
          <a:xfrm>
            <a:off x="1009650" y="53340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F283166C-757B-4C3B-8231-4B079666F4FD}"/>
              </a:ext>
            </a:extLst>
          </p:cNvPr>
          <p:cNvSpPr>
            <a:spLocks noGrp="1"/>
          </p:cNvSpPr>
          <p:nvPr/>
        </p:nvSpPr>
        <p:spPr>
          <a:xfrm>
            <a:off x="7000875" y="3314700"/>
            <a:ext cx="9525" cy="2152650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72427D44-097E-4E41-8E04-CD735423CDC9}"/>
              </a:ext>
            </a:extLst>
          </p:cNvPr>
          <p:cNvSpPr>
            <a:spLocks noGrp="1"/>
          </p:cNvSpPr>
          <p:nvPr/>
        </p:nvSpPr>
        <p:spPr>
          <a:xfrm>
            <a:off x="7391400" y="3562350"/>
            <a:ext cx="95250" cy="952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4162345-0D0E-4387-9FA5-FCB29FE36FC9}"/>
              </a:ext>
            </a:extLst>
          </p:cNvPr>
          <p:cNvSpPr>
            <a:spLocks noGrp="1"/>
          </p:cNvSpPr>
          <p:nvPr/>
        </p:nvSpPr>
        <p:spPr>
          <a:xfrm>
            <a:off x="7658100" y="35242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Open besluiten</a:t>
            </a:r>
          </a:p>
        </p:txBody>
      </p:sp>
      <p:sp>
        <p:nvSpPr>
          <p:cNvPr id="20" name="">
            <a:extLst>
              <a:ext uri="{FF2B5EF4-FFF2-40B4-BE49-F238E27FC236}">
                <ns2:creationId id="{64B0792D-6494-44D1-B12F-529161A1430D}"/>
              </a:ext>
            </a:extLst>
          </p:cNvPr>
          <p:cNvSpPr>
            <a:spLocks noGrp="1"/>
          </p:cNvSpPr>
          <p:nvPr/>
        </p:nvSpPr>
        <p:spPr>
          <a:xfrm>
            <a:off x="7658100" y="37719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Financiering, volgordebepaling, beleidsuitzonderingen</a:t>
            </a:r>
          </a:p>
        </p:txBody>
      </p:sp>
      <p:sp>
        <p:nvSpPr>
          <p:cNvPr id="21" name="">
            <a:extLst>
              <a:ext uri="{FF2B5EF4-FFF2-40B4-BE49-F238E27FC236}">
                <ns2:creationId id="{E41DB5D4-CC1E-4339-AD71-4CF27492DCC5}"/>
              </a:ext>
            </a:extLst>
          </p:cNvPr>
          <p:cNvSpPr>
            <a:spLocks noGrp="1"/>
          </p:cNvSpPr>
          <p:nvPr/>
        </p:nvSpPr>
        <p:spPr>
          <a:xfrm>
            <a:off x="7391400" y="4152900"/>
            <a:ext cx="95250" cy="9525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DA027B10-54E9-481E-95B2-47D72CBE8B63}"/>
              </a:ext>
            </a:extLst>
          </p:cNvPr>
          <p:cNvSpPr>
            <a:spLocks noGrp="1"/>
          </p:cNvSpPr>
          <p:nvPr/>
        </p:nvSpPr>
        <p:spPr>
          <a:xfrm>
            <a:off x="7658100" y="411480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Bestuurspad</a:t>
            </a:r>
          </a:p>
        </p:txBody>
      </p:sp>
      <p:sp>
        <p:nvSpPr>
          <p:cNvPr id="23" name="">
            <a:extLst>
              <a:ext uri="{FF2B5EF4-FFF2-40B4-BE49-F238E27FC236}">
                <ns2:creationId id="{4C99D83D-5E05-4884-A0DE-A7AE71DDC97C}"/>
              </a:ext>
            </a:extLst>
          </p:cNvPr>
          <p:cNvSpPr>
            <a:spLocks noGrp="1"/>
          </p:cNvSpPr>
          <p:nvPr/>
        </p:nvSpPr>
        <p:spPr>
          <a:xfrm>
            <a:off x="7658100" y="436245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Fast-track / programma / raad / specialist</a:t>
            </a:r>
          </a:p>
        </p:txBody>
      </p:sp>
      <p:sp>
        <p:nvSpPr>
          <p:cNvPr id="24" name="">
            <a:extLst>
              <a:ext uri="{FF2B5EF4-FFF2-40B4-BE49-F238E27FC236}">
                <ns2:creationId id="{B293BF94-0F6E-4020-A063-B1F70C6046A6}"/>
              </a:ext>
            </a:extLst>
          </p:cNvPr>
          <p:cNvSpPr>
            <a:spLocks noGrp="1"/>
          </p:cNvSpPr>
          <p:nvPr/>
        </p:nvSpPr>
        <p:spPr>
          <a:xfrm>
            <a:off x="7391400" y="4743450"/>
            <a:ext cx="95250" cy="9525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62BA5E7-3CD6-4EDF-8A97-852D744B9C53}"/>
              </a:ext>
            </a:extLst>
          </p:cNvPr>
          <p:cNvSpPr>
            <a:spLocks noGrp="1"/>
          </p:cNvSpPr>
          <p:nvPr/>
        </p:nvSpPr>
        <p:spPr>
          <a:xfrm>
            <a:off x="7658100" y="47053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Volgende stap</a:t>
            </a:r>
          </a:p>
        </p:txBody>
      </p:sp>
      <p:sp>
        <p:nvSpPr>
          <p:cNvPr id="26" name="">
            <a:extLst>
              <a:ext uri="{FF2B5EF4-FFF2-40B4-BE49-F238E27FC236}">
                <ns2:creationId id="{ED067475-88FF-4D23-A242-AF3469FC324C}"/>
              </a:ext>
            </a:extLst>
          </p:cNvPr>
          <p:cNvSpPr>
            <a:spLocks noGrp="1"/>
          </p:cNvSpPr>
          <p:nvPr/>
        </p:nvSpPr>
        <p:spPr>
          <a:xfrm>
            <a:off x="7658100" y="49530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Review eigenaar, vergadering, vervaldatum</a:t>
            </a:r>
          </a:p>
        </p:txBody>
      </p:sp>
      <p:sp>
        <p:nvSpPr>
          <p:cNvPr id="27" name="">
            <a:extLst>
              <a:ext uri="{FF2B5EF4-FFF2-40B4-BE49-F238E27FC236}">
                <ns2:creationId id="{1913D42D-3940-4C40-984F-9A0D96311125}"/>
              </a:ext>
            </a:extLst>
          </p:cNvPr>
          <p:cNvSpPr>
            <a:spLocks noGrp="1"/>
          </p:cNvSpPr>
          <p:nvPr/>
        </p:nvSpPr>
        <p:spPr>
          <a:xfrm>
            <a:off x="723900" y="6076950"/>
            <a:ext cx="6858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De beoordelingsbijeenkomst begint met een besluit, niet met een ontdekking.</a:t>
            </a:r>
          </a:p>
        </p:txBody>
      </p:sp>
      <p:sp>
        <p:nvSpPr>
          <p:cNvPr id="28" name="">
            <a:extLst>
              <a:ext uri="{FF2B5EF4-FFF2-40B4-BE49-F238E27FC236}">
                <ns2:creationId id="{1CEF218E-84A2-4709-B8EB-3BB055AE3AB1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Illustratief bedrijfsmodel</a:t>
            </a:r>
          </a:p>
        </p:txBody>
      </p:sp>
      <p:sp>
        <p:nvSpPr>
          <p:cNvPr id="29" name="">
            <a:extLst>
              <a:ext uri="{FF2B5EF4-FFF2-40B4-BE49-F238E27FC236}">
                <ns2:creationId id="{EC8A844A-DDD7-4F54-8BB5-1E0CAFAA33F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06</a:t>
            </a:r>
          </a:p>
        </p:txBody>
      </p:sp>
    </p:spTree>
    <p:extLst>
      <p:ext uri="{BB962C8B-B14F-4D97-AF65-F5344CB8AC3E}">
        <p14:creationId val="5213693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2026-05-08T16:01:03.1270000Z</dcterms:created>
  <dcterms:modified xsi:type="dcterms:W3CDTF">2026-05-08T16:01:03.1270000Z</dcterms:modified>
</coreProperties>
</file>