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BCD0DA3-44D9-41EA-B6BB-882C8CC061D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01A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Intake automation">
            <a:extLst>
              <a:ext uri="{FF2B5EF4-FFF2-40B4-BE49-F238E27FC236}">
                <ns2:creationId id="{D73892B0-64A6-44A7-AFCC-BC3565A96A27}"/>
              </a:ext>
            </a:extLst>
          </p:cNvPr>
          <p:cNvSpPr>
            <a:spLocks noGrp="1"/>
          </p:cNvSpPr>
          <p:nvPr/>
        </p:nvSpPr>
        <p:spPr>
          <a:xfrm>
            <a:off x="685800" y="6191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Intake automation">
            <a:extLst>
              <a:ext uri="{FF2B5EF4-FFF2-40B4-BE49-F238E27FC236}">
                <ns2:creationId id="{EA0159A6-9AD9-4CCB-9882-C3D6E186BD0C}"/>
              </a:ext>
            </a:extLst>
          </p:cNvPr>
          <p:cNvSpPr>
            <a:spLocks noGrp="1"/>
          </p:cNvSpPr>
          <p:nvPr/>
        </p:nvSpPr>
        <p:spPr>
          <a:xfrm>
            <a:off x="857250" y="5524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AUTOMATYZACJA POBIERANIA</a:t>
            </a:r>
          </a:p>
        </p:txBody>
      </p:sp>
      <p:sp>
        <p:nvSpPr>
          <p:cNvPr id="4" name="">
            <a:extLst>
              <a:ext uri="{FF2B5EF4-FFF2-40B4-BE49-F238E27FC236}">
                <ns2:creationId id="{C8D17BC4-16AA-4D86-8860-90AB1C28133E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2390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Przyjmowanie i ustalanie priorytetów</a:t>
            </a:r>
          </a:p>
        </p:txBody>
      </p:sp>
      <p:sp>
        <p:nvSpPr>
          <p:cNvPr id="5" name="">
            <a:extLst>
              <a:ext uri="{FF2B5EF4-FFF2-40B4-BE49-F238E27FC236}">
                <ns2:creationId id="{2953C633-CD62-4465-8E0E-6BF6CA5A16BA}"/>
              </a:ext>
            </a:extLst>
          </p:cNvPr>
          <p:cNvSpPr>
            <a:spLocks noGrp="1"/>
          </p:cNvSpPr>
          <p:nvPr/>
        </p:nvSpPr>
        <p:spPr>
          <a:xfrm>
            <a:off x="723900" y="2133600"/>
            <a:ext cx="581025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W jaki sposób nowe żądania są klasyfikowane, oceniane pod kątem celów biznesowych, kierowane do nadzoru i przygotowywane do przeglądu.</a:t>
            </a:r>
          </a:p>
        </p:txBody>
      </p:sp>
      <p:sp>
        <p:nvSpPr>
          <p:cNvPr id="6" name="">
            <a:extLst>
              <a:ext uri="{FF2B5EF4-FFF2-40B4-BE49-F238E27FC236}">
                <ns2:creationId id="{BB3966A7-9A8E-4B71-B4E5-7B6A0E3E72B6}"/>
              </a:ext>
            </a:extLst>
          </p:cNvPr>
          <p:cNvSpPr>
            <a:spLocks noGrp="1"/>
          </p:cNvSpPr>
          <p:nvPr/>
        </p:nvSpPr>
        <p:spPr>
          <a:xfrm>
            <a:off x="723900" y="3333750"/>
            <a:ext cx="7429500" cy="9525"/>
          </a:xfrm>
          <a:prstGeom prst="rect">
            <a:avLst/>
          </a:prstGeom>
          <a:solidFill>
            <a:srgbClr val="4C403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1158805D-C2B4-477C-AD69-56CF5F73124F}"/>
              </a:ext>
            </a:extLst>
          </p:cNvPr>
          <p:cNvSpPr>
            <a:spLocks noGrp="1"/>
          </p:cNvSpPr>
          <p:nvPr/>
        </p:nvSpPr>
        <p:spPr>
          <a:xfrm>
            <a:off x="1885950" y="4533900"/>
            <a:ext cx="1143000" cy="19050"/>
          </a:xfrm>
          <a:prstGeom prst="rect">
            <a:avLst/>
          </a:prstGeom>
          <a:solidFill>
            <a:srgbClr val="6C5A5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6720E9B4-7A50-4FA1-838F-B21615E085C7}"/>
              </a:ext>
            </a:extLst>
          </p:cNvPr>
          <p:cNvSpPr>
            <a:spLocks noGrp="1"/>
          </p:cNvSpPr>
          <p:nvPr/>
        </p:nvSpPr>
        <p:spPr>
          <a:xfrm>
            <a:off x="72390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9" name="">
            <a:extLst>
              <a:ext uri="{FF2B5EF4-FFF2-40B4-BE49-F238E27FC236}">
                <ns2:creationId id="{4A6C5F7B-7F31-4B40-AD13-9203263C0788}"/>
              </a:ext>
            </a:extLst>
          </p:cNvPr>
          <p:cNvSpPr>
            <a:spLocks noGrp="1"/>
          </p:cNvSpPr>
          <p:nvPr/>
        </p:nvSpPr>
        <p:spPr>
          <a:xfrm>
            <a:off x="72390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26925799-4F23-4C5F-A023-C0693F5E5814}"/>
              </a:ext>
            </a:extLst>
          </p:cNvPr>
          <p:cNvSpPr>
            <a:spLocks noGrp="1"/>
          </p:cNvSpPr>
          <p:nvPr/>
        </p:nvSpPr>
        <p:spPr>
          <a:xfrm>
            <a:off x="85725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Przechwytywanie</a:t>
            </a:r>
          </a:p>
        </p:txBody>
      </p:sp>
      <p:sp>
        <p:nvSpPr>
          <p:cNvPr id="11" name="">
            <a:extLst>
              <a:ext uri="{FF2B5EF4-FFF2-40B4-BE49-F238E27FC236}">
                <ns2:creationId id="{1D83DFA4-0C59-4FCA-9C34-AAC2F3A3F2FC}"/>
              </a:ext>
            </a:extLst>
          </p:cNvPr>
          <p:cNvSpPr>
            <a:spLocks noGrp="1"/>
          </p:cNvSpPr>
          <p:nvPr/>
        </p:nvSpPr>
        <p:spPr>
          <a:xfrm>
            <a:off x="55245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Jedne drzwi wejściowe</a:t>
            </a:r>
          </a:p>
        </p:txBody>
      </p:sp>
      <p:sp>
        <p:nvSpPr>
          <p:cNvPr id="12" name="">
            <a:extLst>
              <a:ext uri="{FF2B5EF4-FFF2-40B4-BE49-F238E27FC236}">
                <ns2:creationId id="{FCE0A857-A8D1-4871-A94A-172C34B0DF31}"/>
              </a:ext>
            </a:extLst>
          </p:cNvPr>
          <p:cNvSpPr>
            <a:spLocks noGrp="1"/>
          </p:cNvSpPr>
          <p:nvPr/>
        </p:nvSpPr>
        <p:spPr>
          <a:xfrm>
            <a:off x="4533900" y="4533900"/>
            <a:ext cx="1143000" cy="19050"/>
          </a:xfrm>
          <a:prstGeom prst="rect">
            <a:avLst/>
          </a:prstGeom>
          <a:solidFill>
            <a:srgbClr val="6C5A5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BD747738-5005-4BED-B15E-9D9736613FB6}"/>
              </a:ext>
            </a:extLst>
          </p:cNvPr>
          <p:cNvSpPr>
            <a:spLocks noGrp="1"/>
          </p:cNvSpPr>
          <p:nvPr/>
        </p:nvSpPr>
        <p:spPr>
          <a:xfrm>
            <a:off x="337185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ns2:creationId id="{82E3B005-F7AB-48FA-9260-3F3C3856840D}"/>
              </a:ext>
            </a:extLst>
          </p:cNvPr>
          <p:cNvSpPr>
            <a:spLocks noGrp="1"/>
          </p:cNvSpPr>
          <p:nvPr/>
        </p:nvSpPr>
        <p:spPr>
          <a:xfrm>
            <a:off x="337185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D8C8C7B0-A117-4688-A762-081A410146C9}"/>
              </a:ext>
            </a:extLst>
          </p:cNvPr>
          <p:cNvSpPr>
            <a:spLocks noGrp="1"/>
          </p:cNvSpPr>
          <p:nvPr/>
        </p:nvSpPr>
        <p:spPr>
          <a:xfrm>
            <a:off x="350520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Klasyfikuj</a:t>
            </a:r>
          </a:p>
        </p:txBody>
      </p:sp>
      <p:sp>
        <p:nvSpPr>
          <p:cNvPr id="16" name="">
            <a:extLst>
              <a:ext uri="{FF2B5EF4-FFF2-40B4-BE49-F238E27FC236}">
                <ns2:creationId id="{8BDFA6C3-54F4-4755-AAA4-20FBF7A71773}"/>
              </a:ext>
            </a:extLst>
          </p:cNvPr>
          <p:cNvSpPr>
            <a:spLocks noGrp="1"/>
          </p:cNvSpPr>
          <p:nvPr/>
        </p:nvSpPr>
        <p:spPr>
          <a:xfrm>
            <a:off x="320040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Porównywalna praca</a:t>
            </a:r>
          </a:p>
        </p:txBody>
      </p:sp>
      <p:sp>
        <p:nvSpPr>
          <p:cNvPr id="17" name="">
            <a:extLst>
              <a:ext uri="{FF2B5EF4-FFF2-40B4-BE49-F238E27FC236}">
                <ns2:creationId id="{058F8702-9D28-405F-9688-4C0DCC254E44}"/>
              </a:ext>
            </a:extLst>
          </p:cNvPr>
          <p:cNvSpPr>
            <a:spLocks noGrp="1"/>
          </p:cNvSpPr>
          <p:nvPr/>
        </p:nvSpPr>
        <p:spPr>
          <a:xfrm>
            <a:off x="7181850" y="4533900"/>
            <a:ext cx="1143000" cy="19050"/>
          </a:xfrm>
          <a:prstGeom prst="rect">
            <a:avLst/>
          </a:prstGeom>
          <a:solidFill>
            <a:srgbClr val="6C5A5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AF658155-1194-4FE2-9306-44028291E6F9}"/>
              </a:ext>
            </a:extLst>
          </p:cNvPr>
          <p:cNvSpPr>
            <a:spLocks noGrp="1"/>
          </p:cNvSpPr>
          <p:nvPr/>
        </p:nvSpPr>
        <p:spPr>
          <a:xfrm>
            <a:off x="601980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9" name="">
            <a:extLst>
              <a:ext uri="{FF2B5EF4-FFF2-40B4-BE49-F238E27FC236}">
                <ns2:creationId id="{B9B4DC6B-81D2-4330-9F2B-F5600C7C2ABA}"/>
              </a:ext>
            </a:extLst>
          </p:cNvPr>
          <p:cNvSpPr>
            <a:spLocks noGrp="1"/>
          </p:cNvSpPr>
          <p:nvPr/>
        </p:nvSpPr>
        <p:spPr>
          <a:xfrm>
            <a:off x="601980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ns2:creationId id="{8B31EDCB-2F08-4625-98ED-7025962D3F72}"/>
              </a:ext>
            </a:extLst>
          </p:cNvPr>
          <p:cNvSpPr>
            <a:spLocks noGrp="1"/>
          </p:cNvSpPr>
          <p:nvPr/>
        </p:nvSpPr>
        <p:spPr>
          <a:xfrm>
            <a:off x="615315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Wynik</a:t>
            </a:r>
          </a:p>
        </p:txBody>
      </p:sp>
      <p:sp>
        <p:nvSpPr>
          <p:cNvPr id="21" name="">
            <a:extLst>
              <a:ext uri="{FF2B5EF4-FFF2-40B4-BE49-F238E27FC236}">
                <ns2:creationId id="{296F24F1-C0B0-410F-8140-6528B48E7B6C}"/>
              </a:ext>
            </a:extLst>
          </p:cNvPr>
          <p:cNvSpPr>
            <a:spLocks noGrp="1"/>
          </p:cNvSpPr>
          <p:nvPr/>
        </p:nvSpPr>
        <p:spPr>
          <a:xfrm>
            <a:off x="584835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Ranking ważony celami</a:t>
            </a:r>
          </a:p>
        </p:txBody>
      </p:sp>
      <p:sp>
        <p:nvSpPr>
          <p:cNvPr id="22" name="">
            <a:extLst>
              <a:ext uri="{FF2B5EF4-FFF2-40B4-BE49-F238E27FC236}">
                <ns2:creationId id="{8882E279-20E3-47AD-AC94-2AF39EC8E843}"/>
              </a:ext>
            </a:extLst>
          </p:cNvPr>
          <p:cNvSpPr>
            <a:spLocks noGrp="1"/>
          </p:cNvSpPr>
          <p:nvPr/>
        </p:nvSpPr>
        <p:spPr>
          <a:xfrm>
            <a:off x="8667750" y="4114800"/>
            <a:ext cx="5143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3" name="">
            <a:extLst>
              <a:ext uri="{FF2B5EF4-FFF2-40B4-BE49-F238E27FC236}">
                <ns2:creationId id="{3A02F2D3-979A-462D-8912-8B9482717485}"/>
              </a:ext>
            </a:extLst>
          </p:cNvPr>
          <p:cNvSpPr>
            <a:spLocks noGrp="1"/>
          </p:cNvSpPr>
          <p:nvPr/>
        </p:nvSpPr>
        <p:spPr>
          <a:xfrm>
            <a:off x="8667750" y="4438650"/>
            <a:ext cx="990600" cy="9906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FA9665A5-821F-404B-9AE2-67C979E76365}"/>
              </a:ext>
            </a:extLst>
          </p:cNvPr>
          <p:cNvSpPr>
            <a:spLocks noGrp="1"/>
          </p:cNvSpPr>
          <p:nvPr/>
        </p:nvSpPr>
        <p:spPr>
          <a:xfrm>
            <a:off x="8801100" y="4686300"/>
            <a:ext cx="7239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25" name="">
            <a:extLst>
              <a:ext uri="{FF2B5EF4-FFF2-40B4-BE49-F238E27FC236}">
                <ns2:creationId id="{1B7BF925-AA74-42A6-95CA-E4AC977BCF2E}"/>
              </a:ext>
            </a:extLst>
          </p:cNvPr>
          <p:cNvSpPr>
            <a:spLocks noGrp="1"/>
          </p:cNvSpPr>
          <p:nvPr/>
        </p:nvSpPr>
        <p:spPr>
          <a:xfrm>
            <a:off x="8496300" y="5619750"/>
            <a:ext cx="13525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75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Gotowy do podjęcia decyzji</a:t>
            </a:r>
          </a:p>
        </p:txBody>
      </p:sp>
      <p:sp>
        <p:nvSpPr>
          <p:cNvPr id="26" name="">
            <a:extLst>
              <a:ext uri="{FF2B5EF4-FFF2-40B4-BE49-F238E27FC236}">
                <ns2:creationId id="{C0F6D461-C6B1-4B37-B36C-96F24C319CA2}"/>
              </a:ext>
            </a:extLst>
          </p:cNvPr>
          <p:cNvSpPr>
            <a:spLocks noGrp="1"/>
          </p:cNvSpPr>
          <p:nvPr/>
        </p:nvSpPr>
        <p:spPr>
          <a:xfrm>
            <a:off x="8972550" y="1028700"/>
            <a:ext cx="1047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WYNIK</a:t>
            </a:r>
          </a:p>
        </p:txBody>
      </p:sp>
      <p:sp>
        <p:nvSpPr>
          <p:cNvPr id="27" name="">
            <a:extLst>
              <a:ext uri="{FF2B5EF4-FFF2-40B4-BE49-F238E27FC236}">
                <ns2:creationId id="{2D1F586F-84C7-4F6A-8499-3E06B6C3306D}"/>
              </a:ext>
            </a:extLst>
          </p:cNvPr>
          <p:cNvSpPr>
            <a:spLocks noGrp="1"/>
          </p:cNvSpPr>
          <p:nvPr/>
        </p:nvSpPr>
        <p:spPr>
          <a:xfrm>
            <a:off x="8972550" y="1295400"/>
            <a:ext cx="2381250" cy="1524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Pakiet zarządzania, który umożliwia decydentom pewne zatwierdzanie, przekierowywanie lub odrzucanie.</a:t>
            </a:r>
          </a:p>
        </p:txBody>
      </p:sp>
      <p:sp>
        <p:nvSpPr>
          <p:cNvPr id="28" name="">
            <a:extLst>
              <a:ext uri="{FF2B5EF4-FFF2-40B4-BE49-F238E27FC236}">
                <ns2:creationId id="{1F34D3C1-82CE-4D3D-96F0-0356735E903B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Przykładowy model operacyjny</a:t>
            </a:r>
          </a:p>
        </p:txBody>
      </p:sp>
      <p:sp>
        <p:nvSpPr>
          <p:cNvPr id="29" name="">
            <a:extLst>
              <a:ext uri="{FF2B5EF4-FFF2-40B4-BE49-F238E27FC236}">
                <ns2:creationId id="{B1370E60-DECD-470A-9DA8-71121E777D47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</p:spTree>
    <p:extLst>
      <p:ext uri="{BB962C8B-B14F-4D97-AF65-F5344CB8AC3E}">
        <p14:creationId val="1011674929"/>
      </p:ext>
    </p:extLst>
  </p:cSld>
</p:sld>
</file>

<file path=ppt/slides/slide2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2F3EB7E-A9F3-4747-9240-C12BC3DD8BE7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One front door">
            <a:extLst>
              <a:ext uri="{FF2B5EF4-FFF2-40B4-BE49-F238E27FC236}">
                <ns2:creationId id="{7DA77A70-8722-44EC-AD4D-5875F180571D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One front door">
            <a:extLst>
              <a:ext uri="{FF2B5EF4-FFF2-40B4-BE49-F238E27FC236}">
                <ns2:creationId id="{0C83F29F-50A4-4B52-8DED-55A5FCAE934A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JEDNO DRZWI PRZEDNIE</a:t>
            </a:r>
          </a:p>
        </p:txBody>
      </p:sp>
      <p:sp>
        <p:nvSpPr>
          <p:cNvPr id="4" name="">
            <a:extLst>
              <a:ext uri="{FF2B5EF4-FFF2-40B4-BE49-F238E27FC236}">
                <ns2:creationId id="{E39E6A8D-F844-488A-AA92-C4141631B415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8105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Każde żądanie powinno trafić do jednej kolejki, zanim stanie się pracą.</a:t>
            </a:r>
          </a:p>
        </p:txBody>
      </p:sp>
      <p:sp>
        <p:nvSpPr>
          <p:cNvPr id="5" name="">
            <a:extLst>
              <a:ext uri="{FF2B5EF4-FFF2-40B4-BE49-F238E27FC236}">
                <ns2:creationId id="{6E9A5D40-42AF-4D66-A267-D9CA27199F66}"/>
              </a:ext>
            </a:extLst>
          </p:cNvPr>
          <p:cNvSpPr>
            <a:spLocks noGrp="1"/>
          </p:cNvSpPr>
          <p:nvPr/>
        </p:nvSpPr>
        <p:spPr>
          <a:xfrm>
            <a:off x="723900" y="2095500"/>
            <a:ext cx="5810250" cy="6858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Automatyzacja zaczyna się od normalizacji popytu. Agent przyjmowania zbiera minimalny możliwy kontekst, wykrywa duplikaty i tworzy jeden porównywalny rekord.</a:t>
            </a:r>
          </a:p>
        </p:txBody>
      </p:sp>
      <p:sp>
        <p:nvSpPr>
          <p:cNvPr id="6" name="">
            <a:extLst>
              <a:ext uri="{FF2B5EF4-FFF2-40B4-BE49-F238E27FC236}">
                <ns2:creationId id="{7BD6DC00-E910-49ED-8A4E-A0F0350FFF4F}"/>
              </a:ext>
            </a:extLst>
          </p:cNvPr>
          <p:cNvSpPr>
            <a:spLocks noGrp="1"/>
          </p:cNvSpPr>
          <p:nvPr/>
        </p:nvSpPr>
        <p:spPr>
          <a:xfrm>
            <a:off x="742950" y="33337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032994EF-3FFD-4AF3-BE73-964FEDC11B83}"/>
              </a:ext>
            </a:extLst>
          </p:cNvPr>
          <p:cNvSpPr>
            <a:spLocks noGrp="1"/>
          </p:cNvSpPr>
          <p:nvPr/>
        </p:nvSpPr>
        <p:spPr>
          <a:xfrm>
            <a:off x="914400" y="34194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Sprawa biznesowa</a:t>
            </a:r>
          </a:p>
        </p:txBody>
      </p:sp>
      <p:sp>
        <p:nvSpPr>
          <p:cNvPr id="8" name="">
            <a:extLst>
              <a:ext uri="{FF2B5EF4-FFF2-40B4-BE49-F238E27FC236}">
                <ns2:creationId id="{EC19A4ED-04A2-45C9-B738-D28858A7F16A}"/>
              </a:ext>
            </a:extLst>
          </p:cNvPr>
          <p:cNvSpPr>
            <a:spLocks noGrp="1"/>
          </p:cNvSpPr>
          <p:nvPr/>
        </p:nvSpPr>
        <p:spPr>
          <a:xfrm>
            <a:off x="3028950" y="35147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11F81AB7-038F-49D7-B7E2-B7937340CE61}"/>
              </a:ext>
            </a:extLst>
          </p:cNvPr>
          <p:cNvSpPr>
            <a:spLocks noGrp="1"/>
          </p:cNvSpPr>
          <p:nvPr/>
        </p:nvSpPr>
        <p:spPr>
          <a:xfrm>
            <a:off x="742950" y="38671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2541153D-6C2B-467E-8FE3-DDB397E56D91}"/>
              </a:ext>
            </a:extLst>
          </p:cNvPr>
          <p:cNvSpPr>
            <a:spLocks noGrp="1"/>
          </p:cNvSpPr>
          <p:nvPr/>
        </p:nvSpPr>
        <p:spPr>
          <a:xfrm>
            <a:off x="914400" y="39528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E-mail / Zespoły</a:t>
            </a:r>
          </a:p>
        </p:txBody>
      </p:sp>
      <p:sp>
        <p:nvSpPr>
          <p:cNvPr id="11" name="">
            <a:extLst>
              <a:ext uri="{FF2B5EF4-FFF2-40B4-BE49-F238E27FC236}">
                <ns2:creationId id="{97963FAF-A853-4AE2-BD9F-333239C58676}"/>
              </a:ext>
            </a:extLst>
          </p:cNvPr>
          <p:cNvSpPr>
            <a:spLocks noGrp="1"/>
          </p:cNvSpPr>
          <p:nvPr/>
        </p:nvSpPr>
        <p:spPr>
          <a:xfrm>
            <a:off x="3028950" y="40481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BA455FA3-0D0F-41A9-B174-A6B10AED9856}"/>
              </a:ext>
            </a:extLst>
          </p:cNvPr>
          <p:cNvSpPr>
            <a:spLocks noGrp="1"/>
          </p:cNvSpPr>
          <p:nvPr/>
        </p:nvSpPr>
        <p:spPr>
          <a:xfrm>
            <a:off x="742950" y="44005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A58155DF-E410-4B83-9DF8-2A21FE40BE79}"/>
              </a:ext>
            </a:extLst>
          </p:cNvPr>
          <p:cNvSpPr>
            <a:spLocks noGrp="1"/>
          </p:cNvSpPr>
          <p:nvPr/>
        </p:nvSpPr>
        <p:spPr>
          <a:xfrm>
            <a:off x="914400" y="44862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Jira/ServiceNow</a:t>
            </a:r>
          </a:p>
        </p:txBody>
      </p:sp>
      <p:sp>
        <p:nvSpPr>
          <p:cNvPr id="14" name="">
            <a:extLst>
              <a:ext uri="{FF2B5EF4-FFF2-40B4-BE49-F238E27FC236}">
                <ns2:creationId id="{061F3DDA-21C0-4613-B206-645F558BC85D}"/>
              </a:ext>
            </a:extLst>
          </p:cNvPr>
          <p:cNvSpPr>
            <a:spLocks noGrp="1"/>
          </p:cNvSpPr>
          <p:nvPr/>
        </p:nvSpPr>
        <p:spPr>
          <a:xfrm>
            <a:off x="3028950" y="45815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42844155-DAC8-4EB7-A513-68729446C184}"/>
              </a:ext>
            </a:extLst>
          </p:cNvPr>
          <p:cNvSpPr>
            <a:spLocks noGrp="1"/>
          </p:cNvSpPr>
          <p:nvPr/>
        </p:nvSpPr>
        <p:spPr>
          <a:xfrm>
            <a:off x="742950" y="4933950"/>
            <a:ext cx="2190750" cy="3619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ns2:creationId id="{37C01807-0FF8-4CE1-A986-327295FCAF41}"/>
              </a:ext>
            </a:extLst>
          </p:cNvPr>
          <p:cNvSpPr>
            <a:spLocks noGrp="1"/>
          </p:cNvSpPr>
          <p:nvPr/>
        </p:nvSpPr>
        <p:spPr>
          <a:xfrm>
            <a:off x="914400" y="5019675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Żądanie sterowania</a:t>
            </a:r>
          </a:p>
        </p:txBody>
      </p:sp>
      <p:sp>
        <p:nvSpPr>
          <p:cNvPr id="17" name="">
            <a:extLst>
              <a:ext uri="{FF2B5EF4-FFF2-40B4-BE49-F238E27FC236}">
                <ns2:creationId id="{A4D0AD9B-9E29-41FF-8096-97FCC71D063E}"/>
              </a:ext>
            </a:extLst>
          </p:cNvPr>
          <p:cNvSpPr>
            <a:spLocks noGrp="1"/>
          </p:cNvSpPr>
          <p:nvPr/>
        </p:nvSpPr>
        <p:spPr>
          <a:xfrm>
            <a:off x="3028950" y="5114925"/>
            <a:ext cx="76200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CED4FB3D-129F-4B12-8185-3C0B50F7DF1A}"/>
              </a:ext>
            </a:extLst>
          </p:cNvPr>
          <p:cNvSpPr>
            <a:spLocks noGrp="1"/>
          </p:cNvSpPr>
          <p:nvPr/>
        </p:nvSpPr>
        <p:spPr>
          <a:xfrm>
            <a:off x="3905250" y="3200400"/>
            <a:ext cx="2571750" cy="2495550"/>
          </a:xfrm>
          <a:prstGeom prst="rect">
            <a:avLst/>
          </a:prstGeom>
          <a:solidFill>
            <a:srgbClr val="FFFFFF"/>
          </a:solidFill>
          <a:ln w="9525">
            <a:solidFill>
              <a:srgbClr val="F26B3A"/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C3928FA1-988E-4FF3-B486-0B21BFED22A9}"/>
              </a:ext>
            </a:extLst>
          </p:cNvPr>
          <p:cNvSpPr>
            <a:spLocks noGrp="1"/>
          </p:cNvSpPr>
          <p:nvPr/>
        </p:nvSpPr>
        <p:spPr>
          <a:xfrm>
            <a:off x="4152900" y="3429000"/>
            <a:ext cx="18097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ZAPIS SPOŻYCIA</a:t>
            </a:r>
          </a:p>
        </p:txBody>
      </p:sp>
      <p:sp>
        <p:nvSpPr>
          <p:cNvPr id="20" name="">
            <a:extLst>
              <a:ext uri="{FF2B5EF4-FFF2-40B4-BE49-F238E27FC236}">
                <ns2:creationId id="{78BDEF27-D77C-4046-BD95-AEBF1692FA46}"/>
              </a:ext>
            </a:extLst>
          </p:cNvPr>
          <p:cNvSpPr>
            <a:spLocks noGrp="1"/>
          </p:cNvSpPr>
          <p:nvPr/>
        </p:nvSpPr>
        <p:spPr>
          <a:xfrm>
            <a:off x="4171950" y="3790950"/>
            <a:ext cx="1885950" cy="9525"/>
          </a:xfrm>
          <a:prstGeom prst="rect">
            <a:avLst/>
          </a:prstGeom>
          <a:solidFill>
            <a:srgbClr val="15110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37CA2902-1951-4157-B34D-1E9747D51763}"/>
              </a:ext>
            </a:extLst>
          </p:cNvPr>
          <p:cNvSpPr>
            <a:spLocks noGrp="1"/>
          </p:cNvSpPr>
          <p:nvPr/>
        </p:nvSpPr>
        <p:spPr>
          <a:xfrm>
            <a:off x="4171950" y="386715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Sponsor i właściciel</a:t>
            </a:r>
          </a:p>
        </p:txBody>
      </p:sp>
      <p:sp>
        <p:nvSpPr>
          <p:cNvPr id="22" name="">
            <a:extLst>
              <a:ext uri="{FF2B5EF4-FFF2-40B4-BE49-F238E27FC236}">
                <ns2:creationId id="{7E99461B-7A01-4386-AD90-F40D211C589E}"/>
              </a:ext>
            </a:extLst>
          </p:cNvPr>
          <p:cNvSpPr>
            <a:spLocks noGrp="1"/>
          </p:cNvSpPr>
          <p:nvPr/>
        </p:nvSpPr>
        <p:spPr>
          <a:xfrm>
            <a:off x="4171950" y="407670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0DB18D9A-2B4F-464F-A4A3-445F8788CA78}"/>
              </a:ext>
            </a:extLst>
          </p:cNvPr>
          <p:cNvSpPr>
            <a:spLocks noGrp="1"/>
          </p:cNvSpPr>
          <p:nvPr/>
        </p:nvSpPr>
        <p:spPr>
          <a:xfrm>
            <a:off x="4171950" y="415290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Oświadczenie o problemie</a:t>
            </a:r>
          </a:p>
        </p:txBody>
      </p:sp>
      <p:sp>
        <p:nvSpPr>
          <p:cNvPr id="24" name="">
            <a:extLst>
              <a:ext uri="{FF2B5EF4-FFF2-40B4-BE49-F238E27FC236}">
                <ns2:creationId id="{9AE81245-A3C1-4476-9175-DBCC3728BE47}"/>
              </a:ext>
            </a:extLst>
          </p:cNvPr>
          <p:cNvSpPr>
            <a:spLocks noGrp="1"/>
          </p:cNvSpPr>
          <p:nvPr/>
        </p:nvSpPr>
        <p:spPr>
          <a:xfrm>
            <a:off x="4171950" y="436245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BB7EBDE5-906B-4F36-9980-46985FECC998}"/>
              </a:ext>
            </a:extLst>
          </p:cNvPr>
          <p:cNvSpPr>
            <a:spLocks noGrp="1"/>
          </p:cNvSpPr>
          <p:nvPr/>
        </p:nvSpPr>
        <p:spPr>
          <a:xfrm>
            <a:off x="4171950" y="443865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Oczekiwany wynik biznesowy</a:t>
            </a:r>
          </a:p>
        </p:txBody>
      </p:sp>
      <p:sp>
        <p:nvSpPr>
          <p:cNvPr id="26" name="">
            <a:extLst>
              <a:ext uri="{FF2B5EF4-FFF2-40B4-BE49-F238E27FC236}">
                <ns2:creationId id="{E2122286-FEBE-4075-8AD0-452405AC471A}"/>
              </a:ext>
            </a:extLst>
          </p:cNvPr>
          <p:cNvSpPr>
            <a:spLocks noGrp="1"/>
          </p:cNvSpPr>
          <p:nvPr/>
        </p:nvSpPr>
        <p:spPr>
          <a:xfrm>
            <a:off x="4171950" y="464820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FD305100-2F45-4C13-BF07-88FC84633183}"/>
              </a:ext>
            </a:extLst>
          </p:cNvPr>
          <p:cNvSpPr>
            <a:spLocks noGrp="1"/>
          </p:cNvSpPr>
          <p:nvPr/>
        </p:nvSpPr>
        <p:spPr>
          <a:xfrm>
            <a:off x="4171950" y="472440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Zgrubny rozmiar/czas</a:t>
            </a:r>
          </a:p>
        </p:txBody>
      </p:sp>
      <p:sp>
        <p:nvSpPr>
          <p:cNvPr id="28" name="">
            <a:extLst>
              <a:ext uri="{FF2B5EF4-FFF2-40B4-BE49-F238E27FC236}">
                <ns2:creationId id="{8214F44F-43AD-4391-A3E7-D2EC374E242D}"/>
              </a:ext>
            </a:extLst>
          </p:cNvPr>
          <p:cNvSpPr>
            <a:spLocks noGrp="1"/>
          </p:cNvSpPr>
          <p:nvPr/>
        </p:nvSpPr>
        <p:spPr>
          <a:xfrm>
            <a:off x="4171950" y="493395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B7FE6799-5165-482A-A18B-669C5559CB8D}"/>
              </a:ext>
            </a:extLst>
          </p:cNvPr>
          <p:cNvSpPr>
            <a:spLocks noGrp="1"/>
          </p:cNvSpPr>
          <p:nvPr/>
        </p:nvSpPr>
        <p:spPr>
          <a:xfrm>
            <a:off x="4171950" y="501015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Dotknęły systemy i zespoły</a:t>
            </a:r>
          </a:p>
        </p:txBody>
      </p:sp>
      <p:sp>
        <p:nvSpPr>
          <p:cNvPr id="30" name="">
            <a:extLst>
              <a:ext uri="{FF2B5EF4-FFF2-40B4-BE49-F238E27FC236}">
                <ns2:creationId id="{312CD089-7EFC-4D01-A461-5E96B7969E49}"/>
              </a:ext>
            </a:extLst>
          </p:cNvPr>
          <p:cNvSpPr>
            <a:spLocks noGrp="1"/>
          </p:cNvSpPr>
          <p:nvPr/>
        </p:nvSpPr>
        <p:spPr>
          <a:xfrm>
            <a:off x="4171950" y="5219700"/>
            <a:ext cx="18859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0C8B3636-CC03-4F62-91AB-27D496ECD3DC}"/>
              </a:ext>
            </a:extLst>
          </p:cNvPr>
          <p:cNvSpPr>
            <a:spLocks noGrp="1"/>
          </p:cNvSpPr>
          <p:nvPr/>
        </p:nvSpPr>
        <p:spPr>
          <a:xfrm>
            <a:off x="4171950" y="5295900"/>
            <a:ext cx="1952625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Znane flagi ryzyka lub zgodności</a:t>
            </a:r>
          </a:p>
        </p:txBody>
      </p:sp>
      <p:sp>
        <p:nvSpPr>
          <p:cNvPr id="32" name="">
            <a:extLst>
              <a:ext uri="{FF2B5EF4-FFF2-40B4-BE49-F238E27FC236}">
                <ns2:creationId id="{F445FE48-0EE6-4CBE-9778-C514B5770C09}"/>
              </a:ext>
            </a:extLst>
          </p:cNvPr>
          <p:cNvSpPr>
            <a:spLocks noGrp="1"/>
          </p:cNvSpPr>
          <p:nvPr/>
        </p:nvSpPr>
        <p:spPr>
          <a:xfrm>
            <a:off x="6591300" y="4457700"/>
            <a:ext cx="1047750" cy="190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ns2:creationId id="{D2B2B155-4D55-4A4B-8FAC-52E686C1370A}"/>
              </a:ext>
            </a:extLst>
          </p:cNvPr>
          <p:cNvSpPr>
            <a:spLocks noGrp="1"/>
          </p:cNvSpPr>
          <p:nvPr/>
        </p:nvSpPr>
        <p:spPr>
          <a:xfrm>
            <a:off x="7829550" y="3371850"/>
            <a:ext cx="2952750" cy="2381250"/>
          </a:xfrm>
          <a:prstGeom prst="rect">
            <a:avLst/>
          </a:prstGeom>
          <a:solidFill>
            <a:srgbClr val="201A16"/>
          </a:solidFill>
          <a:ln w="9525">
            <a:solidFill>
              <a:srgbClr val="201A16"/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C88A5E62-1732-443B-B913-AB3DB6F92E64}"/>
              </a:ext>
            </a:extLst>
          </p:cNvPr>
          <p:cNvSpPr>
            <a:spLocks noGrp="1"/>
          </p:cNvSpPr>
          <p:nvPr/>
        </p:nvSpPr>
        <p:spPr>
          <a:xfrm>
            <a:off x="8096250" y="3638550"/>
            <a:ext cx="2095500" cy="361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1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21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Brama jakości</a:t>
            </a:r>
          </a:p>
        </p:txBody>
      </p:sp>
      <p:sp>
        <p:nvSpPr>
          <p:cNvPr id="35" name="">
            <a:extLst>
              <a:ext uri="{FF2B5EF4-FFF2-40B4-BE49-F238E27FC236}">
                <ns2:creationId id="{73210383-BF76-472A-B6D1-EFB8B6B7F454}"/>
              </a:ext>
            </a:extLst>
          </p:cNvPr>
          <p:cNvSpPr>
            <a:spLocks noGrp="1"/>
          </p:cNvSpPr>
          <p:nvPr/>
        </p:nvSpPr>
        <p:spPr>
          <a:xfrm>
            <a:off x="8096250" y="4076700"/>
            <a:ext cx="2190750" cy="800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Żądanie nie jest rozpatrywane, dopóki nie będzie wystarczających dowodów, aby sklasyfikować, ocenić i skierować sprawę.</a:t>
            </a:r>
          </a:p>
        </p:txBody>
      </p:sp>
      <p:sp>
        <p:nvSpPr>
          <p:cNvPr id="36" name="">
            <a:extLst>
              <a:ext uri="{FF2B5EF4-FFF2-40B4-BE49-F238E27FC236}">
                <ns2:creationId id="{373F0BC0-C301-4544-AC8D-DCEBC6520B8F}"/>
              </a:ext>
            </a:extLst>
          </p:cNvPr>
          <p:cNvSpPr>
            <a:spLocks noGrp="1"/>
          </p:cNvSpPr>
          <p:nvPr/>
        </p:nvSpPr>
        <p:spPr>
          <a:xfrm>
            <a:off x="8096250" y="4914900"/>
            <a:ext cx="2190750" cy="666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Brakujący kontekst -&gt; zapytaj osobę żądającą</a:t>
            </a:r>
          </a:p>
          <a:p>
            <a:pPr algn="l">
              <a:def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Wykryto duplikat -&gt; połącz</a:t>
            </a:r>
          </a:p>
          <a:p>
            <a:pPr algn="l">
              <a:def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97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Delikatna praca -&gt; zgłoś wcześniej</a:t>
            </a:r>
          </a:p>
        </p:txBody>
      </p:sp>
      <p:sp>
        <p:nvSpPr>
          <p:cNvPr id="37" name="">
            <a:extLst>
              <a:ext uri="{FF2B5EF4-FFF2-40B4-BE49-F238E27FC236}">
                <ns2:creationId id="{74FAD24C-7CF3-49D7-B8CC-1FD5F02AB134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Przykładowy model operacyjny</a:t>
            </a:r>
          </a:p>
        </p:txBody>
      </p:sp>
      <p:sp>
        <p:nvSpPr>
          <p:cNvPr id="38" name="">
            <a:extLst>
              <a:ext uri="{FF2B5EF4-FFF2-40B4-BE49-F238E27FC236}">
                <ns2:creationId id="{706779D0-32FC-45C3-9534-3E0EA4B56250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</p:spTree>
    <p:extLst>
      <p:ext uri="{BB962C8B-B14F-4D97-AF65-F5344CB8AC3E}">
        <p14:creationId val="1791635795"/>
      </p:ext>
    </p:extLst>
  </p:cSld>
</p:sld>
</file>

<file path=ppt/slides/slide3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F383D430-7A9F-4846-9C24-F443C35A68F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BF7F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Classification">
            <a:extLst>
              <a:ext uri="{FF2B5EF4-FFF2-40B4-BE49-F238E27FC236}">
                <ns2:creationId id="{75F80406-5761-40FA-8D3B-180BE7F97D9C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Classification">
            <a:extLst>
              <a:ext uri="{FF2B5EF4-FFF2-40B4-BE49-F238E27FC236}">
                <ns2:creationId id="{50CECDA1-B2B1-4482-9158-607615755526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KLASYFIKACJA</a:t>
            </a:r>
          </a:p>
        </p:txBody>
      </p:sp>
      <p:sp>
        <p:nvSpPr>
          <p:cNvPr id="4" name="">
            <a:extLst>
              <a:ext uri="{FF2B5EF4-FFF2-40B4-BE49-F238E27FC236}">
                <ns2:creationId id="{4EA4230D-0C4F-4748-8BE5-F12BE5D52CE5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80962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Klasyfikacja zamienia niejednoznaczne pytania w porównywalne elementy pracy.</a:t>
            </a:r>
          </a:p>
        </p:txBody>
      </p:sp>
      <p:sp>
        <p:nvSpPr>
          <p:cNvPr id="5" name="">
            <a:extLst>
              <a:ext uri="{FF2B5EF4-FFF2-40B4-BE49-F238E27FC236}">
                <ns2:creationId id="{ACFED978-A746-4489-887E-9807A57FCF2C}"/>
              </a:ext>
            </a:extLst>
          </p:cNvPr>
          <p:cNvSpPr>
            <a:spLocks noGrp="1"/>
          </p:cNvSpPr>
          <p:nvPr/>
        </p:nvSpPr>
        <p:spPr>
          <a:xfrm>
            <a:off x="723900" y="2057400"/>
            <a:ext cx="6477000" cy="609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Każde żądanie otrzymuje uporządkowany „odcisk palca”: rodzaj pracy, temat strategiczny, pilność, złożoność, ryzyko i kompletność.</a:t>
            </a:r>
          </a:p>
        </p:txBody>
      </p:sp>
      <p:sp>
        <p:nvSpPr>
          <p:cNvPr id="6" name="">
            <a:extLst>
              <a:ext uri="{FF2B5EF4-FFF2-40B4-BE49-F238E27FC236}">
                <ns2:creationId id="{15165B2D-588B-4049-8C49-388AACD7E6D5}"/>
              </a:ext>
            </a:extLst>
          </p:cNvPr>
          <p:cNvSpPr>
            <a:spLocks noGrp="1"/>
          </p:cNvSpPr>
          <p:nvPr/>
        </p:nvSpPr>
        <p:spPr>
          <a:xfrm>
            <a:off x="742950" y="3105150"/>
            <a:ext cx="1809750" cy="400050"/>
          </a:xfrm>
          <a:prstGeom prst="rect">
            <a:avLst/>
          </a:prstGeom>
          <a:solidFill>
            <a:srgbClr val="201A16"/>
          </a:solidFill>
          <a:ln w="9525">
            <a:solidFill>
              <a:srgbClr val="201A16"/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6296F87D-8298-49E0-B58C-8F72E07C3F74}"/>
              </a:ext>
            </a:extLst>
          </p:cNvPr>
          <p:cNvSpPr>
            <a:spLocks noGrp="1"/>
          </p:cNvSpPr>
          <p:nvPr/>
        </p:nvSpPr>
        <p:spPr>
          <a:xfrm>
            <a:off x="87630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FF9EF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FF9EF"/>
                </a:solidFill>
                <a:latin typeface="Aptos Mono"/>
                <a:ea typeface="Aptos Mono"/>
                <a:cs typeface="Aptos Mono"/>
              </a:rPr>
              <a:t>Sygnał</a:t>
            </a:r>
          </a:p>
        </p:txBody>
      </p:sp>
      <p:sp>
        <p:nvSpPr>
          <p:cNvPr id="8" name="">
            <a:extLst>
              <a:ext uri="{FF2B5EF4-FFF2-40B4-BE49-F238E27FC236}">
                <ns2:creationId id="{7AE18D97-FEDD-4861-9FF6-5362B6277DC2}"/>
              </a:ext>
            </a:extLst>
          </p:cNvPr>
          <p:cNvSpPr>
            <a:spLocks noGrp="1"/>
          </p:cNvSpPr>
          <p:nvPr/>
        </p:nvSpPr>
        <p:spPr>
          <a:xfrm>
            <a:off x="255270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FB59B502-DBF7-49DC-91A2-109E87C7AEA0}"/>
              </a:ext>
            </a:extLst>
          </p:cNvPr>
          <p:cNvSpPr>
            <a:spLocks noGrp="1"/>
          </p:cNvSpPr>
          <p:nvPr/>
        </p:nvSpPr>
        <p:spPr>
          <a:xfrm>
            <a:off x="268605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Przykład</a:t>
            </a:r>
          </a:p>
        </p:txBody>
      </p:sp>
      <p:sp>
        <p:nvSpPr>
          <p:cNvPr id="10" name="">
            <a:extLst>
              <a:ext uri="{FF2B5EF4-FFF2-40B4-BE49-F238E27FC236}">
                <ns2:creationId id="{65839914-FD0D-4F1B-B6A6-C93AD921AA05}"/>
              </a:ext>
            </a:extLst>
          </p:cNvPr>
          <p:cNvSpPr>
            <a:spLocks noGrp="1"/>
          </p:cNvSpPr>
          <p:nvPr/>
        </p:nvSpPr>
        <p:spPr>
          <a:xfrm>
            <a:off x="436245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4376CE2B-13BC-4A8D-9A0C-5E690B4D8E0A}"/>
              </a:ext>
            </a:extLst>
          </p:cNvPr>
          <p:cNvSpPr>
            <a:spLocks noGrp="1"/>
          </p:cNvSpPr>
          <p:nvPr/>
        </p:nvSpPr>
        <p:spPr>
          <a:xfrm>
            <a:off x="449580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Dane wyjściowe klasyfikatora</a:t>
            </a:r>
          </a:p>
        </p:txBody>
      </p:sp>
      <p:sp>
        <p:nvSpPr>
          <p:cNvPr id="12" name="">
            <a:extLst>
              <a:ext uri="{FF2B5EF4-FFF2-40B4-BE49-F238E27FC236}">
                <ns2:creationId id="{D0D936EA-92DC-4885-A374-C1A8DA9497C1}"/>
              </a:ext>
            </a:extLst>
          </p:cNvPr>
          <p:cNvSpPr>
            <a:spLocks noGrp="1"/>
          </p:cNvSpPr>
          <p:nvPr/>
        </p:nvSpPr>
        <p:spPr>
          <a:xfrm>
            <a:off x="617220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8DD85C8D-2379-47AD-8E02-B0CBA46CF405}"/>
              </a:ext>
            </a:extLst>
          </p:cNvPr>
          <p:cNvSpPr>
            <a:spLocks noGrp="1"/>
          </p:cNvSpPr>
          <p:nvPr/>
        </p:nvSpPr>
        <p:spPr>
          <a:xfrm>
            <a:off x="630555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Dlaczego to ma znaczenie</a:t>
            </a:r>
          </a:p>
        </p:txBody>
      </p:sp>
      <p:sp>
        <p:nvSpPr>
          <p:cNvPr id="14" name="">
            <a:extLst>
              <a:ext uri="{FF2B5EF4-FFF2-40B4-BE49-F238E27FC236}">
                <ns2:creationId id="{18175B42-6961-4993-9540-2EBE42430040}"/>
              </a:ext>
            </a:extLst>
          </p:cNvPr>
          <p:cNvSpPr>
            <a:spLocks noGrp="1"/>
          </p:cNvSpPr>
          <p:nvPr/>
        </p:nvSpPr>
        <p:spPr>
          <a:xfrm>
            <a:off x="7981950" y="3105150"/>
            <a:ext cx="1809750" cy="400050"/>
          </a:xfrm>
          <a:prstGeom prst="rect">
            <a:avLst/>
          </a:prstGeom>
          <a:solidFill>
            <a:srgbClr val="EDE4D9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4F742DBD-57B5-4861-9793-51D4E371077E}"/>
              </a:ext>
            </a:extLst>
          </p:cNvPr>
          <p:cNvSpPr>
            <a:spLocks noGrp="1"/>
          </p:cNvSpPr>
          <p:nvPr/>
        </p:nvSpPr>
        <p:spPr>
          <a:xfrm>
            <a:off x="8115300" y="3228975"/>
            <a:ext cx="15811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15110E"/>
                </a:solidFill>
                <a:latin typeface="Aptos Mono"/>
                <a:ea typeface="Aptos Mono"/>
                <a:cs typeface="Aptos Mono"/>
              </a:rPr>
              <a:t>Akcja</a:t>
            </a:r>
          </a:p>
        </p:txBody>
      </p:sp>
      <p:sp>
        <p:nvSpPr>
          <p:cNvPr id="16" name="">
            <a:extLst>
              <a:ext uri="{FF2B5EF4-FFF2-40B4-BE49-F238E27FC236}">
                <ns2:creationId id="{16FFFA31-541B-499A-90DA-FAEB13243F9A}"/>
              </a:ext>
            </a:extLst>
          </p:cNvPr>
          <p:cNvSpPr>
            <a:spLocks noGrp="1"/>
          </p:cNvSpPr>
          <p:nvPr/>
        </p:nvSpPr>
        <p:spPr>
          <a:xfrm>
            <a:off x="74295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E44F7C33-8630-4AE1-B98C-FC3A7E85995C}"/>
              </a:ext>
            </a:extLst>
          </p:cNvPr>
          <p:cNvSpPr>
            <a:spLocks noGrp="1"/>
          </p:cNvSpPr>
          <p:nvPr/>
        </p:nvSpPr>
        <p:spPr>
          <a:xfrm>
            <a:off x="87630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Rodzaj pracy</a:t>
            </a:r>
          </a:p>
        </p:txBody>
      </p:sp>
      <p:sp>
        <p:nvSpPr>
          <p:cNvPr id="18" name="">
            <a:extLst>
              <a:ext uri="{FF2B5EF4-FFF2-40B4-BE49-F238E27FC236}">
                <ns2:creationId id="{8C9FDFF9-9E48-4C4C-870E-38CF99837721}"/>
              </a:ext>
            </a:extLst>
          </p:cNvPr>
          <p:cNvSpPr>
            <a:spLocks noGrp="1"/>
          </p:cNvSpPr>
          <p:nvPr/>
        </p:nvSpPr>
        <p:spPr>
          <a:xfrm>
            <a:off x="255270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9EF6B6F7-0906-4FA3-845D-3CC66F51AF4C}"/>
              </a:ext>
            </a:extLst>
          </p:cNvPr>
          <p:cNvSpPr>
            <a:spLocks noGrp="1"/>
          </p:cNvSpPr>
          <p:nvPr/>
        </p:nvSpPr>
        <p:spPr>
          <a:xfrm>
            <a:off x="268605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Zapytanie o nowy produkt</a:t>
            </a:r>
          </a:p>
        </p:txBody>
      </p:sp>
      <p:sp>
        <p:nvSpPr>
          <p:cNvPr id="20" name="">
            <a:extLst>
              <a:ext uri="{FF2B5EF4-FFF2-40B4-BE49-F238E27FC236}">
                <ns2:creationId id="{17F4E02B-1F9E-4C22-93BC-6A7850DAE79F}"/>
              </a:ext>
            </a:extLst>
          </p:cNvPr>
          <p:cNvSpPr>
            <a:spLocks noGrp="1"/>
          </p:cNvSpPr>
          <p:nvPr/>
        </p:nvSpPr>
        <p:spPr>
          <a:xfrm>
            <a:off x="4362450" y="350520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F9FCCE18-9B41-4F15-9F14-297A451A34D0}"/>
              </a:ext>
            </a:extLst>
          </p:cNvPr>
          <p:cNvSpPr>
            <a:spLocks noGrp="1"/>
          </p:cNvSpPr>
          <p:nvPr/>
        </p:nvSpPr>
        <p:spPr>
          <a:xfrm>
            <a:off x="449580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Tworzenie możliwości</a:t>
            </a:r>
          </a:p>
        </p:txBody>
      </p:sp>
      <p:sp>
        <p:nvSpPr>
          <p:cNvPr id="22" name="">
            <a:extLst>
              <a:ext uri="{FF2B5EF4-FFF2-40B4-BE49-F238E27FC236}">
                <ns2:creationId id="{CC42C1C8-0027-4E02-864B-004449DE83EC}"/>
              </a:ext>
            </a:extLst>
          </p:cNvPr>
          <p:cNvSpPr>
            <a:spLocks noGrp="1"/>
          </p:cNvSpPr>
          <p:nvPr/>
        </p:nvSpPr>
        <p:spPr>
          <a:xfrm>
            <a:off x="617220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8DCFE634-A68C-4DFF-9920-1816D9B6B8C5}"/>
              </a:ext>
            </a:extLst>
          </p:cNvPr>
          <p:cNvSpPr>
            <a:spLocks noGrp="1"/>
          </p:cNvSpPr>
          <p:nvPr/>
        </p:nvSpPr>
        <p:spPr>
          <a:xfrm>
            <a:off x="630555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Porównuje podobne</a:t>
            </a:r>
          </a:p>
        </p:txBody>
      </p:sp>
      <p:sp>
        <p:nvSpPr>
          <p:cNvPr id="24" name="">
            <a:extLst>
              <a:ext uri="{FF2B5EF4-FFF2-40B4-BE49-F238E27FC236}">
                <ns2:creationId id="{2403E51A-9C8C-46C5-895B-B0CDD7211797}"/>
              </a:ext>
            </a:extLst>
          </p:cNvPr>
          <p:cNvSpPr>
            <a:spLocks noGrp="1"/>
          </p:cNvSpPr>
          <p:nvPr/>
        </p:nvSpPr>
        <p:spPr>
          <a:xfrm>
            <a:off x="7981950" y="35052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8F9C2068-8C82-45AD-AFBE-8EE05C1B693A}"/>
              </a:ext>
            </a:extLst>
          </p:cNvPr>
          <p:cNvSpPr>
            <a:spLocks noGrp="1"/>
          </p:cNvSpPr>
          <p:nvPr/>
        </p:nvSpPr>
        <p:spPr>
          <a:xfrm>
            <a:off x="8115300" y="36576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Przypisz ścieżkę</a:t>
            </a:r>
          </a:p>
        </p:txBody>
      </p:sp>
      <p:sp>
        <p:nvSpPr>
          <p:cNvPr id="26" name="">
            <a:extLst>
              <a:ext uri="{FF2B5EF4-FFF2-40B4-BE49-F238E27FC236}">
                <ns2:creationId id="{2E9F16F6-766B-4F0A-BC24-E5B675B879F3}"/>
              </a:ext>
            </a:extLst>
          </p:cNvPr>
          <p:cNvSpPr>
            <a:spLocks noGrp="1"/>
          </p:cNvSpPr>
          <p:nvPr/>
        </p:nvSpPr>
        <p:spPr>
          <a:xfrm>
            <a:off x="74295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5A0E7D31-B77F-471F-B313-10F1C4DD962E}"/>
              </a:ext>
            </a:extLst>
          </p:cNvPr>
          <p:cNvSpPr>
            <a:spLocks noGrp="1"/>
          </p:cNvSpPr>
          <p:nvPr/>
        </p:nvSpPr>
        <p:spPr>
          <a:xfrm>
            <a:off x="87630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Link do celu</a:t>
            </a:r>
          </a:p>
        </p:txBody>
      </p:sp>
      <p:sp>
        <p:nvSpPr>
          <p:cNvPr id="28" name="">
            <a:extLst>
              <a:ext uri="{FF2B5EF4-FFF2-40B4-BE49-F238E27FC236}">
                <ns2:creationId id="{94C9C6F3-35CA-481B-B6B6-0DD95F355EA5}"/>
              </a:ext>
            </a:extLst>
          </p:cNvPr>
          <p:cNvSpPr>
            <a:spLocks noGrp="1"/>
          </p:cNvSpPr>
          <p:nvPr/>
        </p:nvSpPr>
        <p:spPr>
          <a:xfrm>
            <a:off x="255270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B4DB40E0-8F77-41C3-BB7B-14F10CF5D913}"/>
              </a:ext>
            </a:extLst>
          </p:cNvPr>
          <p:cNvSpPr>
            <a:spLocks noGrp="1"/>
          </p:cNvSpPr>
          <p:nvPr/>
        </p:nvSpPr>
        <p:spPr>
          <a:xfrm>
            <a:off x="268605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Ochrona dochodów</a:t>
            </a:r>
          </a:p>
        </p:txBody>
      </p:sp>
      <p:sp>
        <p:nvSpPr>
          <p:cNvPr id="30" name="">
            <a:extLst>
              <a:ext uri="{FF2B5EF4-FFF2-40B4-BE49-F238E27FC236}">
                <ns2:creationId id="{9A11E521-CF41-45A1-91CC-E721330E47CD}"/>
              </a:ext>
            </a:extLst>
          </p:cNvPr>
          <p:cNvSpPr>
            <a:spLocks noGrp="1"/>
          </p:cNvSpPr>
          <p:nvPr/>
        </p:nvSpPr>
        <p:spPr>
          <a:xfrm>
            <a:off x="4362450" y="405765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082C7962-D133-4787-9917-3DA833916966}"/>
              </a:ext>
            </a:extLst>
          </p:cNvPr>
          <p:cNvSpPr>
            <a:spLocks noGrp="1"/>
          </p:cNvSpPr>
          <p:nvPr/>
        </p:nvSpPr>
        <p:spPr>
          <a:xfrm>
            <a:off x="449580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Cel strategiczny</a:t>
            </a:r>
          </a:p>
        </p:txBody>
      </p:sp>
      <p:sp>
        <p:nvSpPr>
          <p:cNvPr id="32" name="">
            <a:extLst>
              <a:ext uri="{FF2B5EF4-FFF2-40B4-BE49-F238E27FC236}">
                <ns2:creationId id="{ABDE4923-34E0-4EE1-B965-17877D57E048}"/>
              </a:ext>
            </a:extLst>
          </p:cNvPr>
          <p:cNvSpPr>
            <a:spLocks noGrp="1"/>
          </p:cNvSpPr>
          <p:nvPr/>
        </p:nvSpPr>
        <p:spPr>
          <a:xfrm>
            <a:off x="617220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ns2:creationId id="{51FF2B53-E726-458A-97F8-1151560AE392}"/>
              </a:ext>
            </a:extLst>
          </p:cNvPr>
          <p:cNvSpPr>
            <a:spLocks noGrp="1"/>
          </p:cNvSpPr>
          <p:nvPr/>
        </p:nvSpPr>
        <p:spPr>
          <a:xfrm>
            <a:off x="630555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Łączy się z portfelem</a:t>
            </a:r>
          </a:p>
        </p:txBody>
      </p:sp>
      <p:sp>
        <p:nvSpPr>
          <p:cNvPr id="34" name="">
            <a:extLst>
              <a:ext uri="{FF2B5EF4-FFF2-40B4-BE49-F238E27FC236}">
                <ns2:creationId id="{250D58DF-6EEC-449A-9195-AABDCE30DC63}"/>
              </a:ext>
            </a:extLst>
          </p:cNvPr>
          <p:cNvSpPr>
            <a:spLocks noGrp="1"/>
          </p:cNvSpPr>
          <p:nvPr/>
        </p:nvSpPr>
        <p:spPr>
          <a:xfrm>
            <a:off x="7981950" y="40576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5" name="">
            <a:extLst>
              <a:ext uri="{FF2B5EF4-FFF2-40B4-BE49-F238E27FC236}">
                <ns2:creationId id="{13BCA77D-AE76-4378-A622-351028523E04}"/>
              </a:ext>
            </a:extLst>
          </p:cNvPr>
          <p:cNvSpPr>
            <a:spLocks noGrp="1"/>
          </p:cNvSpPr>
          <p:nvPr/>
        </p:nvSpPr>
        <p:spPr>
          <a:xfrm>
            <a:off x="8115300" y="42100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Wartość punktowa</a:t>
            </a:r>
          </a:p>
        </p:txBody>
      </p:sp>
      <p:sp>
        <p:nvSpPr>
          <p:cNvPr id="36" name="">
            <a:extLst>
              <a:ext uri="{FF2B5EF4-FFF2-40B4-BE49-F238E27FC236}">
                <ns2:creationId id="{E84EFAA7-39B7-4B21-9DC2-79D98BC9FBD3}"/>
              </a:ext>
            </a:extLst>
          </p:cNvPr>
          <p:cNvSpPr>
            <a:spLocks noGrp="1"/>
          </p:cNvSpPr>
          <p:nvPr/>
        </p:nvSpPr>
        <p:spPr>
          <a:xfrm>
            <a:off x="74295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7" name="">
            <a:extLst>
              <a:ext uri="{FF2B5EF4-FFF2-40B4-BE49-F238E27FC236}">
                <ns2:creationId id="{D57E9617-A895-4916-826D-E8905DA8AB3D}"/>
              </a:ext>
            </a:extLst>
          </p:cNvPr>
          <p:cNvSpPr>
            <a:spLocks noGrp="1"/>
          </p:cNvSpPr>
          <p:nvPr/>
        </p:nvSpPr>
        <p:spPr>
          <a:xfrm>
            <a:off x="87630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Kształt dostawy</a:t>
            </a:r>
          </a:p>
        </p:txBody>
      </p:sp>
      <p:sp>
        <p:nvSpPr>
          <p:cNvPr id="38" name="">
            <a:extLst>
              <a:ext uri="{FF2B5EF4-FFF2-40B4-BE49-F238E27FC236}">
                <ns2:creationId id="{550F0AC6-6D69-44C8-BBFB-44D5FE4D5497}"/>
              </a:ext>
            </a:extLst>
          </p:cNvPr>
          <p:cNvSpPr>
            <a:spLocks noGrp="1"/>
          </p:cNvSpPr>
          <p:nvPr/>
        </p:nvSpPr>
        <p:spPr>
          <a:xfrm>
            <a:off x="255270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39" name="">
            <a:extLst>
              <a:ext uri="{FF2B5EF4-FFF2-40B4-BE49-F238E27FC236}">
                <ns2:creationId id="{D60AB06F-5518-4B31-A260-FF1E07B9BBA1}"/>
              </a:ext>
            </a:extLst>
          </p:cNvPr>
          <p:cNvSpPr>
            <a:spLocks noGrp="1"/>
          </p:cNvSpPr>
          <p:nvPr/>
        </p:nvSpPr>
        <p:spPr>
          <a:xfrm>
            <a:off x="268605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Dwa oddziały, dotyk SAP</a:t>
            </a:r>
          </a:p>
        </p:txBody>
      </p:sp>
      <p:sp>
        <p:nvSpPr>
          <p:cNvPr id="40" name="">
            <a:extLst>
              <a:ext uri="{FF2B5EF4-FFF2-40B4-BE49-F238E27FC236}">
                <ns2:creationId id="{648A3232-97D4-4FD4-8A64-F2D60DC25779}"/>
              </a:ext>
            </a:extLst>
          </p:cNvPr>
          <p:cNvSpPr>
            <a:spLocks noGrp="1"/>
          </p:cNvSpPr>
          <p:nvPr/>
        </p:nvSpPr>
        <p:spPr>
          <a:xfrm>
            <a:off x="4362450" y="461010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1" name="">
            <a:extLst>
              <a:ext uri="{FF2B5EF4-FFF2-40B4-BE49-F238E27FC236}">
                <ns2:creationId id="{12729DB5-93EF-4396-848B-045644C17E3F}"/>
              </a:ext>
            </a:extLst>
          </p:cNvPr>
          <p:cNvSpPr>
            <a:spLocks noGrp="1"/>
          </p:cNvSpPr>
          <p:nvPr/>
        </p:nvSpPr>
        <p:spPr>
          <a:xfrm>
            <a:off x="449580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Średnia złożoność</a:t>
            </a:r>
          </a:p>
        </p:txBody>
      </p:sp>
      <p:sp>
        <p:nvSpPr>
          <p:cNvPr id="42" name="">
            <a:extLst>
              <a:ext uri="{FF2B5EF4-FFF2-40B4-BE49-F238E27FC236}">
                <ns2:creationId id="{7202D6B8-7CAF-4306-B9F8-B3C875309604}"/>
              </a:ext>
            </a:extLst>
          </p:cNvPr>
          <p:cNvSpPr>
            <a:spLocks noGrp="1"/>
          </p:cNvSpPr>
          <p:nvPr/>
        </p:nvSpPr>
        <p:spPr>
          <a:xfrm>
            <a:off x="617220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3" name="">
            <a:extLst>
              <a:ext uri="{FF2B5EF4-FFF2-40B4-BE49-F238E27FC236}">
                <ns2:creationId id="{6D7A87DA-7558-4730-A53E-AA84D5482370}"/>
              </a:ext>
            </a:extLst>
          </p:cNvPr>
          <p:cNvSpPr>
            <a:spLocks noGrp="1"/>
          </p:cNvSpPr>
          <p:nvPr/>
        </p:nvSpPr>
        <p:spPr>
          <a:xfrm>
            <a:off x="630555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Ustawia głębokość przeglądu</a:t>
            </a:r>
          </a:p>
        </p:txBody>
      </p:sp>
      <p:sp>
        <p:nvSpPr>
          <p:cNvPr id="44" name="">
            <a:extLst>
              <a:ext uri="{FF2B5EF4-FFF2-40B4-BE49-F238E27FC236}">
                <ns2:creationId id="{255C9AEF-7C62-4682-8F54-5DEEF540C464}"/>
              </a:ext>
            </a:extLst>
          </p:cNvPr>
          <p:cNvSpPr>
            <a:spLocks noGrp="1"/>
          </p:cNvSpPr>
          <p:nvPr/>
        </p:nvSpPr>
        <p:spPr>
          <a:xfrm>
            <a:off x="7981950" y="461010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5" name="">
            <a:extLst>
              <a:ext uri="{FF2B5EF4-FFF2-40B4-BE49-F238E27FC236}">
                <ns2:creationId id="{52A2DDE6-A229-43FD-B3B3-62050CF7DE8F}"/>
              </a:ext>
            </a:extLst>
          </p:cNvPr>
          <p:cNvSpPr>
            <a:spLocks noGrp="1"/>
          </p:cNvSpPr>
          <p:nvPr/>
        </p:nvSpPr>
        <p:spPr>
          <a:xfrm>
            <a:off x="8115300" y="476250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Właściciele tras</a:t>
            </a:r>
          </a:p>
        </p:txBody>
      </p:sp>
      <p:sp>
        <p:nvSpPr>
          <p:cNvPr id="46" name="">
            <a:extLst>
              <a:ext uri="{FF2B5EF4-FFF2-40B4-BE49-F238E27FC236}">
                <ns2:creationId id="{DB8EF16C-E632-4CB3-AE6F-E040D11740ED}"/>
              </a:ext>
            </a:extLst>
          </p:cNvPr>
          <p:cNvSpPr>
            <a:spLocks noGrp="1"/>
          </p:cNvSpPr>
          <p:nvPr/>
        </p:nvSpPr>
        <p:spPr>
          <a:xfrm>
            <a:off x="74295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7" name="">
            <a:extLst>
              <a:ext uri="{FF2B5EF4-FFF2-40B4-BE49-F238E27FC236}">
                <ns2:creationId id="{F60DD7E4-D174-4CEA-B173-5EE98E5DBC5C}"/>
              </a:ext>
            </a:extLst>
          </p:cNvPr>
          <p:cNvSpPr>
            <a:spLocks noGrp="1"/>
          </p:cNvSpPr>
          <p:nvPr/>
        </p:nvSpPr>
        <p:spPr>
          <a:xfrm>
            <a:off x="87630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Flaga ryzyka</a:t>
            </a:r>
          </a:p>
        </p:txBody>
      </p:sp>
      <p:sp>
        <p:nvSpPr>
          <p:cNvPr id="48" name="">
            <a:extLst>
              <a:ext uri="{FF2B5EF4-FFF2-40B4-BE49-F238E27FC236}">
                <ns2:creationId id="{CAF18216-94C4-4817-84A0-160FFA1EBB8C}"/>
              </a:ext>
            </a:extLst>
          </p:cNvPr>
          <p:cNvSpPr>
            <a:spLocks noGrp="1"/>
          </p:cNvSpPr>
          <p:nvPr/>
        </p:nvSpPr>
        <p:spPr>
          <a:xfrm>
            <a:off x="255270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49" name="">
            <a:extLst>
              <a:ext uri="{FF2B5EF4-FFF2-40B4-BE49-F238E27FC236}">
                <ns2:creationId id="{290A65E8-2347-4E61-BF6C-7BE4072376FA}"/>
              </a:ext>
            </a:extLst>
          </p:cNvPr>
          <p:cNvSpPr>
            <a:spLocks noGrp="1"/>
          </p:cNvSpPr>
          <p:nvPr/>
        </p:nvSpPr>
        <p:spPr>
          <a:xfrm>
            <a:off x="268605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Proces regulowany</a:t>
            </a:r>
          </a:p>
        </p:txBody>
      </p:sp>
      <p:sp>
        <p:nvSpPr>
          <p:cNvPr id="50" name="">
            <a:extLst>
              <a:ext uri="{FF2B5EF4-FFF2-40B4-BE49-F238E27FC236}">
                <ns2:creationId id="{0FA4DD52-B96A-45C4-9C1C-A0896D25E027}"/>
              </a:ext>
            </a:extLst>
          </p:cNvPr>
          <p:cNvSpPr>
            <a:spLocks noGrp="1"/>
          </p:cNvSpPr>
          <p:nvPr/>
        </p:nvSpPr>
        <p:spPr>
          <a:xfrm>
            <a:off x="4362450" y="5162550"/>
            <a:ext cx="1809750" cy="552450"/>
          </a:xfrm>
          <a:prstGeom prst="rect">
            <a:avLst/>
          </a:prstGeom>
          <a:solidFill>
            <a:srgbClr val="FFF1E8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51" name="">
            <a:extLst>
              <a:ext uri="{FF2B5EF4-FFF2-40B4-BE49-F238E27FC236}">
                <ns2:creationId id="{931CC274-8FE6-4150-B41E-64C2887568C4}"/>
              </a:ext>
            </a:extLst>
          </p:cNvPr>
          <p:cNvSpPr>
            <a:spLocks noGrp="1"/>
          </p:cNvSpPr>
          <p:nvPr/>
        </p:nvSpPr>
        <p:spPr>
          <a:xfrm>
            <a:off x="449580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26B3A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26B3A"/>
                </a:solidFill>
                <a:latin typeface="Aptos"/>
                <a:ea typeface="Aptos"/>
                <a:cs typeface="Aptos"/>
              </a:rPr>
              <a:t>Przegląd zgodności</a:t>
            </a:r>
          </a:p>
        </p:txBody>
      </p:sp>
      <p:sp>
        <p:nvSpPr>
          <p:cNvPr id="52" name="">
            <a:extLst>
              <a:ext uri="{FF2B5EF4-FFF2-40B4-BE49-F238E27FC236}">
                <ns2:creationId id="{7010C9E7-9767-41BE-87FA-56D57A644D8F}"/>
              </a:ext>
            </a:extLst>
          </p:cNvPr>
          <p:cNvSpPr>
            <a:spLocks noGrp="1"/>
          </p:cNvSpPr>
          <p:nvPr/>
        </p:nvSpPr>
        <p:spPr>
          <a:xfrm>
            <a:off x="617220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53" name="">
            <a:extLst>
              <a:ext uri="{FF2B5EF4-FFF2-40B4-BE49-F238E27FC236}">
                <ns2:creationId id="{7C7E62D4-484E-4DA5-8BF1-B909BE0FA363}"/>
              </a:ext>
            </a:extLst>
          </p:cNvPr>
          <p:cNvSpPr>
            <a:spLocks noGrp="1"/>
          </p:cNvSpPr>
          <p:nvPr/>
        </p:nvSpPr>
        <p:spPr>
          <a:xfrm>
            <a:off x="630555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Pozwala uniknąć późnych przeróbek</a:t>
            </a:r>
          </a:p>
        </p:txBody>
      </p:sp>
      <p:sp>
        <p:nvSpPr>
          <p:cNvPr id="54" name="">
            <a:extLst>
              <a:ext uri="{FF2B5EF4-FFF2-40B4-BE49-F238E27FC236}">
                <ns2:creationId id="{8EBD0BAA-9119-484F-8163-ECE093E24E17}"/>
              </a:ext>
            </a:extLst>
          </p:cNvPr>
          <p:cNvSpPr>
            <a:spLocks noGrp="1"/>
          </p:cNvSpPr>
          <p:nvPr/>
        </p:nvSpPr>
        <p:spPr>
          <a:xfrm>
            <a:off x="7981950" y="5162550"/>
            <a:ext cx="1809750" cy="5524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55" name="">
            <a:extLst>
              <a:ext uri="{FF2B5EF4-FFF2-40B4-BE49-F238E27FC236}">
                <ns2:creationId id="{84108472-D83B-4F38-BD50-AEF09AFA4306}"/>
              </a:ext>
            </a:extLst>
          </p:cNvPr>
          <p:cNvSpPr>
            <a:spLocks noGrp="1"/>
          </p:cNvSpPr>
          <p:nvPr/>
        </p:nvSpPr>
        <p:spPr>
          <a:xfrm>
            <a:off x="8115300" y="5314950"/>
            <a:ext cx="15430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Dodaj dowody</a:t>
            </a:r>
          </a:p>
        </p:txBody>
      </p:sp>
      <p:sp>
        <p:nvSpPr>
          <p:cNvPr id="56" name="">
            <a:extLst>
              <a:ext uri="{FF2B5EF4-FFF2-40B4-BE49-F238E27FC236}">
                <ns2:creationId id="{48E2465F-93D5-4A73-A77E-4EBDC88A0E41}"/>
              </a:ext>
            </a:extLst>
          </p:cNvPr>
          <p:cNvSpPr>
            <a:spLocks noGrp="1"/>
          </p:cNvSpPr>
          <p:nvPr/>
        </p:nvSpPr>
        <p:spPr>
          <a:xfrm>
            <a:off x="723900" y="5791200"/>
            <a:ext cx="9048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7" name="">
            <a:extLst>
              <a:ext uri="{FF2B5EF4-FFF2-40B4-BE49-F238E27FC236}">
                <ns2:creationId id="{05CB0DE7-AB82-4D67-B7E7-71BFCB9FAB24}"/>
              </a:ext>
            </a:extLst>
          </p:cNvPr>
          <p:cNvSpPr>
            <a:spLocks noGrp="1"/>
          </p:cNvSpPr>
          <p:nvPr/>
        </p:nvSpPr>
        <p:spPr>
          <a:xfrm>
            <a:off x="723900" y="5943600"/>
            <a:ext cx="81915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Wynik: zarządzanie za każdym razem widzi element pracy z tymi samymi polami, nawet jeśli pierwotne żądanie nadeszło jako niejasne pytanie.</a:t>
            </a:r>
          </a:p>
        </p:txBody>
      </p:sp>
      <p:sp>
        <p:nvSpPr>
          <p:cNvPr id="58" name="">
            <a:extLst>
              <a:ext uri="{FF2B5EF4-FFF2-40B4-BE49-F238E27FC236}">
                <ns2:creationId id="{BD9E736C-8352-4F35-A54E-CB067F4DB92B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Przykładowy model operacyjny</a:t>
            </a:r>
          </a:p>
        </p:txBody>
      </p:sp>
      <p:sp>
        <p:nvSpPr>
          <p:cNvPr id="59" name="">
            <a:extLst>
              <a:ext uri="{FF2B5EF4-FFF2-40B4-BE49-F238E27FC236}">
                <ns2:creationId id="{48096C4A-1169-461B-AD6B-9BFD7ECD6521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</p:spTree>
    <p:extLst>
      <p:ext uri="{BB962C8B-B14F-4D97-AF65-F5344CB8AC3E}">
        <p14:creationId val="1155376676"/>
      </p:ext>
    </p:extLst>
  </p:cSld>
</p:sld>
</file>

<file path=ppt/slides/slide4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3028E818-6FAF-4D70-B3E8-F9E2E5567503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0E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Scoring">
            <a:extLst>
              <a:ext uri="{FF2B5EF4-FFF2-40B4-BE49-F238E27FC236}">
                <ns2:creationId id="{7323A4A9-C024-4EA5-B698-AE22D0457918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Scoring">
            <a:extLst>
              <a:ext uri="{FF2B5EF4-FFF2-40B4-BE49-F238E27FC236}">
                <ns2:creationId id="{114D1CF5-D2AF-4C3A-872B-F4930E1AA4A4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PUNKTACJA</a:t>
            </a:r>
          </a:p>
        </p:txBody>
      </p:sp>
      <p:sp>
        <p:nvSpPr>
          <p:cNvPr id="4" name="">
            <a:extLst>
              <a:ext uri="{FF2B5EF4-FFF2-40B4-BE49-F238E27FC236}">
                <ns2:creationId id="{6B5CEED5-1920-465B-8B80-E67BA83C3DD7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4295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Punktacja sprawia, że kompromisy są widoczne przed zarządzaniem.</a:t>
            </a:r>
          </a:p>
        </p:txBody>
      </p:sp>
      <p:sp>
        <p:nvSpPr>
          <p:cNvPr id="5" name="">
            <a:extLst>
              <a:ext uri="{FF2B5EF4-FFF2-40B4-BE49-F238E27FC236}">
                <ns2:creationId id="{766BDF35-561B-46A2-939C-641B484B4E07}"/>
              </a:ext>
            </a:extLst>
          </p:cNvPr>
          <p:cNvSpPr>
            <a:spLocks noGrp="1"/>
          </p:cNvSpPr>
          <p:nvPr/>
        </p:nvSpPr>
        <p:spPr>
          <a:xfrm>
            <a:off x="723900" y="2057400"/>
            <a:ext cx="6191250" cy="666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Agent ocenia każde żądanie pod kątem ustalonych celów biznesowych, a następnie wyjaśnia, co wpłynęło na tę pozycję, aby liderzy mogli zakwestionować założenia.</a:t>
            </a:r>
          </a:p>
        </p:txBody>
      </p:sp>
      <p:sp>
        <p:nvSpPr>
          <p:cNvPr id="6" name="">
            <a:extLst>
              <a:ext uri="{FF2B5EF4-FFF2-40B4-BE49-F238E27FC236}">
                <ns2:creationId id="{7E7FDE59-E715-47D8-ABA6-95917DBD691E}"/>
              </a:ext>
            </a:extLst>
          </p:cNvPr>
          <p:cNvSpPr>
            <a:spLocks noGrp="1"/>
          </p:cNvSpPr>
          <p:nvPr/>
        </p:nvSpPr>
        <p:spPr>
          <a:xfrm>
            <a:off x="723900" y="3143250"/>
            <a:ext cx="2667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WAŻONY MODEL PUNKTOWANIA</a:t>
            </a:r>
          </a:p>
        </p:txBody>
      </p:sp>
      <p:sp>
        <p:nvSpPr>
          <p:cNvPr id="7" name="">
            <a:extLst>
              <a:ext uri="{FF2B5EF4-FFF2-40B4-BE49-F238E27FC236}">
                <ns2:creationId id="{67D3F2C5-2F9B-4F6B-872F-DFAA0EB22E5C}"/>
              </a:ext>
            </a:extLst>
          </p:cNvPr>
          <p:cNvSpPr>
            <a:spLocks noGrp="1"/>
          </p:cNvSpPr>
          <p:nvPr/>
        </p:nvSpPr>
        <p:spPr>
          <a:xfrm>
            <a:off x="781050" y="34480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rPr>
              <a:t>30%</a:t>
            </a:r>
          </a:p>
        </p:txBody>
      </p:sp>
      <p:sp>
        <p:nvSpPr>
          <p:cNvPr id="8" name="">
            <a:extLst>
              <a:ext uri="{FF2B5EF4-FFF2-40B4-BE49-F238E27FC236}">
                <ns2:creationId id="{798D4C32-784B-45D6-9A9C-CBB77ECEEFB8}"/>
              </a:ext>
            </a:extLst>
          </p:cNvPr>
          <p:cNvSpPr>
            <a:spLocks noGrp="1"/>
          </p:cNvSpPr>
          <p:nvPr/>
        </p:nvSpPr>
        <p:spPr>
          <a:xfrm>
            <a:off x="1447800" y="3571875"/>
            <a:ext cx="2286000" cy="66675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6E4A830C-75DF-4D49-AC53-ADB6456B2B7A}"/>
              </a:ext>
            </a:extLst>
          </p:cNvPr>
          <p:cNvSpPr>
            <a:spLocks noGrp="1"/>
          </p:cNvSpPr>
          <p:nvPr/>
        </p:nvSpPr>
        <p:spPr>
          <a:xfrm>
            <a:off x="3905250" y="34671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Strategiczne dopasowanie</a:t>
            </a:r>
          </a:p>
        </p:txBody>
      </p:sp>
      <p:sp>
        <p:nvSpPr>
          <p:cNvPr id="10" name="">
            <a:extLst>
              <a:ext uri="{FF2B5EF4-FFF2-40B4-BE49-F238E27FC236}">
                <ns2:creationId id="{9F1BD000-4C21-4613-986C-DDCD1B8EC2F7}"/>
              </a:ext>
            </a:extLst>
          </p:cNvPr>
          <p:cNvSpPr>
            <a:spLocks noGrp="1"/>
          </p:cNvSpPr>
          <p:nvPr/>
        </p:nvSpPr>
        <p:spPr>
          <a:xfrm>
            <a:off x="781050" y="38671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rPr>
              <a:t>25%</a:t>
            </a:r>
          </a:p>
        </p:txBody>
      </p:sp>
      <p:sp>
        <p:nvSpPr>
          <p:cNvPr id="11" name="">
            <a:extLst>
              <a:ext uri="{FF2B5EF4-FFF2-40B4-BE49-F238E27FC236}">
                <ns2:creationId id="{EA6E323E-6DD5-4706-963A-1D8DF59C155F}"/>
              </a:ext>
            </a:extLst>
          </p:cNvPr>
          <p:cNvSpPr>
            <a:spLocks noGrp="1"/>
          </p:cNvSpPr>
          <p:nvPr/>
        </p:nvSpPr>
        <p:spPr>
          <a:xfrm>
            <a:off x="1447800" y="3990975"/>
            <a:ext cx="1905000" cy="66675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FC6AD724-99ED-4105-8A4C-4D58AB9C2406}"/>
              </a:ext>
            </a:extLst>
          </p:cNvPr>
          <p:cNvSpPr>
            <a:spLocks noGrp="1"/>
          </p:cNvSpPr>
          <p:nvPr/>
        </p:nvSpPr>
        <p:spPr>
          <a:xfrm>
            <a:off x="3905250" y="38862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Wpływ na klientów/przychody</a:t>
            </a:r>
          </a:p>
        </p:txBody>
      </p:sp>
      <p:sp>
        <p:nvSpPr>
          <p:cNvPr id="13" name="">
            <a:extLst>
              <a:ext uri="{FF2B5EF4-FFF2-40B4-BE49-F238E27FC236}">
                <ns2:creationId id="{714B1B8F-F338-438A-A2E3-F27723777D39}"/>
              </a:ext>
            </a:extLst>
          </p:cNvPr>
          <p:cNvSpPr>
            <a:spLocks noGrp="1"/>
          </p:cNvSpPr>
          <p:nvPr/>
        </p:nvSpPr>
        <p:spPr>
          <a:xfrm>
            <a:off x="781050" y="42862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6E9B78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6E9B78"/>
                </a:solidFill>
                <a:latin typeface="Aptos Display"/>
                <a:ea typeface="Aptos Display"/>
                <a:cs typeface="Aptos Display"/>
              </a:rPr>
              <a:t>20%</a:t>
            </a:r>
          </a:p>
        </p:txBody>
      </p:sp>
      <p:sp>
        <p:nvSpPr>
          <p:cNvPr id="14" name="">
            <a:extLst>
              <a:ext uri="{FF2B5EF4-FFF2-40B4-BE49-F238E27FC236}">
                <ns2:creationId id="{CFFF278E-486F-48A7-88CE-7F4C7548467A}"/>
              </a:ext>
            </a:extLst>
          </p:cNvPr>
          <p:cNvSpPr>
            <a:spLocks noGrp="1"/>
          </p:cNvSpPr>
          <p:nvPr/>
        </p:nvSpPr>
        <p:spPr>
          <a:xfrm>
            <a:off x="1447800" y="4410075"/>
            <a:ext cx="1524000" cy="66675"/>
          </a:xfrm>
          <a:prstGeom prst="rect">
            <a:avLst/>
          </a:prstGeom>
          <a:solidFill>
            <a:srgbClr val="6E9B7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55020C94-3584-4A00-BBB3-75FD8B945508}"/>
              </a:ext>
            </a:extLst>
          </p:cNvPr>
          <p:cNvSpPr>
            <a:spLocks noGrp="1"/>
          </p:cNvSpPr>
          <p:nvPr/>
        </p:nvSpPr>
        <p:spPr>
          <a:xfrm>
            <a:off x="3905250" y="43053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Regulacje lub redukcja ryzyka</a:t>
            </a:r>
          </a:p>
        </p:txBody>
      </p:sp>
      <p:sp>
        <p:nvSpPr>
          <p:cNvPr id="16" name="">
            <a:extLst>
              <a:ext uri="{FF2B5EF4-FFF2-40B4-BE49-F238E27FC236}">
                <ns2:creationId id="{EA7167F4-AAC6-4B1F-95FC-2F11CACAEF32}"/>
              </a:ext>
            </a:extLst>
          </p:cNvPr>
          <p:cNvSpPr>
            <a:spLocks noGrp="1"/>
          </p:cNvSpPr>
          <p:nvPr/>
        </p:nvSpPr>
        <p:spPr>
          <a:xfrm>
            <a:off x="781050" y="47053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7E8BA3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7E8BA3"/>
                </a:solidFill>
                <a:latin typeface="Aptos Display"/>
                <a:ea typeface="Aptos Display"/>
                <a:cs typeface="Aptos Display"/>
              </a:rPr>
              <a:t>15%</a:t>
            </a:r>
          </a:p>
        </p:txBody>
      </p:sp>
      <p:sp>
        <p:nvSpPr>
          <p:cNvPr id="17" name="">
            <a:extLst>
              <a:ext uri="{FF2B5EF4-FFF2-40B4-BE49-F238E27FC236}">
                <ns2:creationId id="{4F1E5379-AA8F-468F-BEEB-00255AB64B83}"/>
              </a:ext>
            </a:extLst>
          </p:cNvPr>
          <p:cNvSpPr>
            <a:spLocks noGrp="1"/>
          </p:cNvSpPr>
          <p:nvPr/>
        </p:nvSpPr>
        <p:spPr>
          <a:xfrm>
            <a:off x="1447800" y="4829175"/>
            <a:ext cx="1143000" cy="66675"/>
          </a:xfrm>
          <a:prstGeom prst="rect">
            <a:avLst/>
          </a:prstGeom>
          <a:solidFill>
            <a:srgbClr val="7E8BA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49302B18-7058-4087-A2CC-AEF2C90E8E2A}"/>
              </a:ext>
            </a:extLst>
          </p:cNvPr>
          <p:cNvSpPr>
            <a:spLocks noGrp="1"/>
          </p:cNvSpPr>
          <p:nvPr/>
        </p:nvSpPr>
        <p:spPr>
          <a:xfrm>
            <a:off x="3905250" y="47244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Pewność dostawy</a:t>
            </a:r>
          </a:p>
        </p:txBody>
      </p:sp>
      <p:sp>
        <p:nvSpPr>
          <p:cNvPr id="19" name="">
            <a:extLst>
              <a:ext uri="{FF2B5EF4-FFF2-40B4-BE49-F238E27FC236}">
                <ns2:creationId id="{A252852F-3E14-4917-A488-4A9123B8E4B5}"/>
              </a:ext>
            </a:extLst>
          </p:cNvPr>
          <p:cNvSpPr>
            <a:spLocks noGrp="1"/>
          </p:cNvSpPr>
          <p:nvPr/>
        </p:nvSpPr>
        <p:spPr>
          <a:xfrm>
            <a:off x="781050" y="5124450"/>
            <a:ext cx="5524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9B8272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9B8272"/>
                </a:solidFill>
                <a:latin typeface="Aptos Display"/>
                <a:ea typeface="Aptos Display"/>
                <a:cs typeface="Aptos Display"/>
              </a:rPr>
              <a:t>10%</a:t>
            </a:r>
          </a:p>
        </p:txBody>
      </p:sp>
      <p:sp>
        <p:nvSpPr>
          <p:cNvPr id="20" name="">
            <a:extLst>
              <a:ext uri="{FF2B5EF4-FFF2-40B4-BE49-F238E27FC236}">
                <ns2:creationId id="{2B0DF467-C397-4971-9E6F-6511678A3826}"/>
              </a:ext>
            </a:extLst>
          </p:cNvPr>
          <p:cNvSpPr>
            <a:spLocks noGrp="1"/>
          </p:cNvSpPr>
          <p:nvPr/>
        </p:nvSpPr>
        <p:spPr>
          <a:xfrm>
            <a:off x="1447800" y="5248275"/>
            <a:ext cx="762000" cy="66675"/>
          </a:xfrm>
          <a:prstGeom prst="rect">
            <a:avLst/>
          </a:prstGeom>
          <a:solidFill>
            <a:srgbClr val="9B8272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ED68218C-79CE-4E51-85D5-F9C1F84600B0}"/>
              </a:ext>
            </a:extLst>
          </p:cNvPr>
          <p:cNvSpPr>
            <a:spLocks noGrp="1"/>
          </p:cNvSpPr>
          <p:nvPr/>
        </p:nvSpPr>
        <p:spPr>
          <a:xfrm>
            <a:off x="3905250" y="5143500"/>
            <a:ext cx="238125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12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Efektywność kosztowo-wysiłkowa</a:t>
            </a:r>
          </a:p>
        </p:txBody>
      </p:sp>
      <p:sp>
        <p:nvSpPr>
          <p:cNvPr id="22" name="">
            <a:extLst>
              <a:ext uri="{FF2B5EF4-FFF2-40B4-BE49-F238E27FC236}">
                <ns2:creationId id="{98FE06ED-D6B4-44FC-B2D3-3C0948FF1A5B}"/>
              </a:ext>
            </a:extLst>
          </p:cNvPr>
          <p:cNvSpPr>
            <a:spLocks noGrp="1"/>
          </p:cNvSpPr>
          <p:nvPr/>
        </p:nvSpPr>
        <p:spPr>
          <a:xfrm>
            <a:off x="6953250" y="2914650"/>
            <a:ext cx="3429000" cy="285750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E986A2CE-E0E3-4060-B12A-4A9C676E8680}"/>
              </a:ext>
            </a:extLst>
          </p:cNvPr>
          <p:cNvSpPr>
            <a:spLocks noGrp="1"/>
          </p:cNvSpPr>
          <p:nvPr/>
        </p:nvSpPr>
        <p:spPr>
          <a:xfrm>
            <a:off x="7239000" y="31623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RANGA PRZYKŁADOWA</a:t>
            </a:r>
          </a:p>
        </p:txBody>
      </p:sp>
      <p:sp>
        <p:nvSpPr>
          <p:cNvPr id="24" name="">
            <a:extLst>
              <a:ext uri="{FF2B5EF4-FFF2-40B4-BE49-F238E27FC236}">
                <ns2:creationId id="{BBA0A884-3690-4058-B800-93888065F7DB}"/>
              </a:ext>
            </a:extLst>
          </p:cNvPr>
          <p:cNvSpPr>
            <a:spLocks noGrp="1"/>
          </p:cNvSpPr>
          <p:nvPr/>
        </p:nvSpPr>
        <p:spPr>
          <a:xfrm>
            <a:off x="7239000" y="3581400"/>
            <a:ext cx="200025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Portal onboardingu klientów</a:t>
            </a:r>
          </a:p>
        </p:txBody>
      </p:sp>
      <p:sp>
        <p:nvSpPr>
          <p:cNvPr id="25" name="">
            <a:extLst>
              <a:ext uri="{FF2B5EF4-FFF2-40B4-BE49-F238E27FC236}">
                <ns2:creationId id="{5F7FE522-23E6-47CD-986F-B50DD1FE9F4C}"/>
              </a:ext>
            </a:extLst>
          </p:cNvPr>
          <p:cNvSpPr>
            <a:spLocks noGrp="1"/>
          </p:cNvSpPr>
          <p:nvPr/>
        </p:nvSpPr>
        <p:spPr>
          <a:xfrm>
            <a:off x="7239000" y="3867150"/>
            <a:ext cx="1925003" cy="104775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ns2:creationId id="{FB5CDBAE-6D47-4B29-82BC-8573E6C47B6F}"/>
              </a:ext>
            </a:extLst>
          </p:cNvPr>
          <p:cNvSpPr>
            <a:spLocks noGrp="1"/>
          </p:cNvSpPr>
          <p:nvPr/>
        </p:nvSpPr>
        <p:spPr>
          <a:xfrm>
            <a:off x="9334500" y="3771900"/>
            <a:ext cx="4572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135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26B3A"/>
                </a:solidFill>
                <a:latin typeface="Aptos Display"/>
                <a:ea typeface="Aptos Display"/>
                <a:cs typeface="Aptos Display"/>
              </a:rPr>
              <a:t>86</a:t>
            </a:r>
          </a:p>
        </p:txBody>
      </p:sp>
      <p:sp>
        <p:nvSpPr>
          <p:cNvPr id="27" name="">
            <a:extLst>
              <a:ext uri="{FF2B5EF4-FFF2-40B4-BE49-F238E27FC236}">
                <ns2:creationId id="{F8C6A4BA-6CD9-4426-97ED-8441FF75B614}"/>
              </a:ext>
            </a:extLst>
          </p:cNvPr>
          <p:cNvSpPr>
            <a:spLocks noGrp="1"/>
          </p:cNvSpPr>
          <p:nvPr/>
        </p:nvSpPr>
        <p:spPr>
          <a:xfrm>
            <a:off x="7239000" y="4133850"/>
            <a:ext cx="200025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Czyszczenie raportów ERP</a:t>
            </a:r>
          </a:p>
        </p:txBody>
      </p:sp>
      <p:sp>
        <p:nvSpPr>
          <p:cNvPr id="28" name="">
            <a:extLst>
              <a:ext uri="{FF2B5EF4-FFF2-40B4-BE49-F238E27FC236}">
                <ns2:creationId id="{EBB3C22E-9AE3-4626-8C4D-7630E019930B}"/>
              </a:ext>
            </a:extLst>
          </p:cNvPr>
          <p:cNvSpPr>
            <a:spLocks noGrp="1"/>
          </p:cNvSpPr>
          <p:nvPr/>
        </p:nvSpPr>
        <p:spPr>
          <a:xfrm>
            <a:off x="7239000" y="4419600"/>
            <a:ext cx="1432560" cy="104775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E06CDF78-B6A2-487D-B2F2-06403C17DA3F}"/>
              </a:ext>
            </a:extLst>
          </p:cNvPr>
          <p:cNvSpPr>
            <a:spLocks noGrp="1"/>
          </p:cNvSpPr>
          <p:nvPr/>
        </p:nvSpPr>
        <p:spPr>
          <a:xfrm>
            <a:off x="9334500" y="4324350"/>
            <a:ext cx="4572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135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D6A84F"/>
                </a:solidFill>
                <a:latin typeface="Aptos Display"/>
                <a:ea typeface="Aptos Display"/>
                <a:cs typeface="Aptos Display"/>
              </a:rPr>
              <a:t>64</a:t>
            </a:r>
          </a:p>
        </p:txBody>
      </p:sp>
      <p:sp>
        <p:nvSpPr>
          <p:cNvPr id="30" name="">
            <a:extLst>
              <a:ext uri="{FF2B5EF4-FFF2-40B4-BE49-F238E27FC236}">
                <ns2:creationId id="{34D0B999-3F9B-478C-9C0D-0026E8E6F9D0}"/>
              </a:ext>
            </a:extLst>
          </p:cNvPr>
          <p:cNvSpPr>
            <a:spLocks noGrp="1"/>
          </p:cNvSpPr>
          <p:nvPr/>
        </p:nvSpPr>
        <p:spPr>
          <a:xfrm>
            <a:off x="7239000" y="4686300"/>
            <a:ext cx="200025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Wewnętrzne odświeżenie Wiki</a:t>
            </a:r>
          </a:p>
        </p:txBody>
      </p:sp>
      <p:sp>
        <p:nvSpPr>
          <p:cNvPr id="31" name="">
            <a:extLst>
              <a:ext uri="{FF2B5EF4-FFF2-40B4-BE49-F238E27FC236}">
                <ns2:creationId id="{902C0051-C381-4DB1-99E4-1880A842EF4E}"/>
              </a:ext>
            </a:extLst>
          </p:cNvPr>
          <p:cNvSpPr>
            <a:spLocks noGrp="1"/>
          </p:cNvSpPr>
          <p:nvPr/>
        </p:nvSpPr>
        <p:spPr>
          <a:xfrm>
            <a:off x="7239000" y="4972050"/>
            <a:ext cx="940118" cy="104775"/>
          </a:xfrm>
          <a:prstGeom prst="rect">
            <a:avLst/>
          </a:prstGeom>
          <a:solidFill>
            <a:srgbClr val="B8AEA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ns2:creationId id="{F57A40C4-95EE-43CD-B705-5AA559C1E819}"/>
              </a:ext>
            </a:extLst>
          </p:cNvPr>
          <p:cNvSpPr>
            <a:spLocks noGrp="1"/>
          </p:cNvSpPr>
          <p:nvPr/>
        </p:nvSpPr>
        <p:spPr>
          <a:xfrm>
            <a:off x="9334500" y="4876800"/>
            <a:ext cx="4572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1350" b="1">
                <a:solidFill>
                  <a:srgbClr val="B8AEA4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B8AEA4"/>
                </a:solidFill>
                <a:latin typeface="Aptos Display"/>
                <a:ea typeface="Aptos Display"/>
                <a:cs typeface="Aptos Display"/>
              </a:rPr>
              <a:t>42</a:t>
            </a:r>
          </a:p>
        </p:txBody>
      </p:sp>
      <p:sp>
        <p:nvSpPr>
          <p:cNvPr id="33" name="">
            <a:extLst>
              <a:ext uri="{FF2B5EF4-FFF2-40B4-BE49-F238E27FC236}">
                <ns2:creationId id="{EC01AF89-BC00-4B4F-8E29-1B1105CD76CF}"/>
              </a:ext>
            </a:extLst>
          </p:cNvPr>
          <p:cNvSpPr>
            <a:spLocks noGrp="1"/>
          </p:cNvSpPr>
          <p:nvPr/>
        </p:nvSpPr>
        <p:spPr>
          <a:xfrm>
            <a:off x="7239000" y="5124450"/>
            <a:ext cx="25717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Każdy wynik powinien zawierać uzasadnienie, poziom ufności i listę brakujących dowodów.</a:t>
            </a:r>
          </a:p>
        </p:txBody>
      </p:sp>
      <p:sp>
        <p:nvSpPr>
          <p:cNvPr id="34" name="">
            <a:extLst>
              <a:ext uri="{FF2B5EF4-FFF2-40B4-BE49-F238E27FC236}">
                <ns2:creationId id="{003B6A94-D863-46F1-93E1-22DAB54227EB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Przykładowy model operacyjny</a:t>
            </a:r>
          </a:p>
        </p:txBody>
      </p:sp>
      <p:sp>
        <p:nvSpPr>
          <p:cNvPr id="35" name="">
            <a:extLst>
              <a:ext uri="{FF2B5EF4-FFF2-40B4-BE49-F238E27FC236}">
                <ns2:creationId id="{BAFDEC07-7223-4CF5-876B-2B6A7ADC7EFB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</p:spTree>
    <p:extLst>
      <p:ext uri="{BB962C8B-B14F-4D97-AF65-F5344CB8AC3E}">
        <p14:creationId val="1722223248"/>
      </p:ext>
    </p:extLst>
  </p:cSld>
</p:sld>
</file>

<file path=ppt/slides/slide5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4D5B84D6-4061-45DA-8E67-FFEF0EACADF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01A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Governance routing">
            <a:extLst>
              <a:ext uri="{FF2B5EF4-FFF2-40B4-BE49-F238E27FC236}">
                <ns2:creationId id="{474531AF-5DC0-4B78-B2F8-E428BE0A19AF}"/>
              </a:ext>
            </a:extLst>
          </p:cNvPr>
          <p:cNvSpPr>
            <a:spLocks noGrp="1"/>
          </p:cNvSpPr>
          <p:nvPr/>
        </p:nvSpPr>
        <p:spPr>
          <a:xfrm>
            <a:off x="685800" y="6191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Governance routing">
            <a:extLst>
              <a:ext uri="{FF2B5EF4-FFF2-40B4-BE49-F238E27FC236}">
                <ns2:creationId id="{2866B98C-ECE2-4AB4-A393-5E2B196FC47A}"/>
              </a:ext>
            </a:extLst>
          </p:cNvPr>
          <p:cNvSpPr>
            <a:spLocks noGrp="1"/>
          </p:cNvSpPr>
          <p:nvPr/>
        </p:nvSpPr>
        <p:spPr>
          <a:xfrm>
            <a:off x="857250" y="5524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TRASY ZARZĄDZANIA</a:t>
            </a:r>
          </a:p>
        </p:txBody>
      </p:sp>
      <p:sp>
        <p:nvSpPr>
          <p:cNvPr id="4" name="">
            <a:extLst>
              <a:ext uri="{FF2B5EF4-FFF2-40B4-BE49-F238E27FC236}">
                <ns2:creationId id="{25CB3F2A-B5AD-4040-AE96-3D0FB2D4B46C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75247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Routing zarządzania powinien być deterministyczny.</a:t>
            </a:r>
          </a:p>
        </p:txBody>
      </p:sp>
      <p:sp>
        <p:nvSpPr>
          <p:cNvPr id="5" name="">
            <a:extLst>
              <a:ext uri="{FF2B5EF4-FFF2-40B4-BE49-F238E27FC236}">
                <ns2:creationId id="{E2327B12-126D-4FA4-AC72-8480ED94FCF5}"/>
              </a:ext>
            </a:extLst>
          </p:cNvPr>
          <p:cNvSpPr>
            <a:spLocks noGrp="1"/>
          </p:cNvSpPr>
          <p:nvPr/>
        </p:nvSpPr>
        <p:spPr>
          <a:xfrm>
            <a:off x="723900" y="2266950"/>
            <a:ext cx="6286500" cy="723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Logika routingu sprawia, że wynik, wielkość, ryzyko i zapotrzebowanie na finansowanie trafiają na właściwą ścieżkę przeglądu. Praca o wysokiej wartości toczy się szybko; praca obarczona wysokim ryzykiem podlega właściwej kontroli.</a:t>
            </a:r>
          </a:p>
        </p:txBody>
      </p:sp>
      <p:sp>
        <p:nvSpPr>
          <p:cNvPr id="6" name="">
            <a:extLst>
              <a:ext uri="{FF2B5EF4-FFF2-40B4-BE49-F238E27FC236}">
                <ns2:creationId id="{C7CEA243-4EC0-4136-8078-A82F9253DAA4}"/>
              </a:ext>
            </a:extLst>
          </p:cNvPr>
          <p:cNvSpPr>
            <a:spLocks noGrp="1"/>
          </p:cNvSpPr>
          <p:nvPr/>
        </p:nvSpPr>
        <p:spPr>
          <a:xfrm>
            <a:off x="2590800" y="4229100"/>
            <a:ext cx="819150" cy="19050"/>
          </a:xfrm>
          <a:prstGeom prst="rect">
            <a:avLst/>
          </a:prstGeom>
          <a:solidFill>
            <a:srgbClr val="5B4D4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1172B32C-B218-41C4-ACBC-0185F590A315}"/>
              </a:ext>
            </a:extLst>
          </p:cNvPr>
          <p:cNvSpPr>
            <a:spLocks noGrp="1"/>
          </p:cNvSpPr>
          <p:nvPr/>
        </p:nvSpPr>
        <p:spPr>
          <a:xfrm>
            <a:off x="91440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28218E57-0A87-40DC-9974-8B92254CE0AB}"/>
              </a:ext>
            </a:extLst>
          </p:cNvPr>
          <p:cNvSpPr>
            <a:spLocks noGrp="1"/>
          </p:cNvSpPr>
          <p:nvPr/>
        </p:nvSpPr>
        <p:spPr>
          <a:xfrm>
            <a:off x="1085850" y="3752850"/>
            <a:ext cx="114300" cy="114300"/>
          </a:xfrm>
          <a:prstGeom prst="rect">
            <a:avLst/>
          </a:prstGeom>
          <a:solidFill>
            <a:srgbClr val="6E9B7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4E48B748-9EC3-4F83-ABF9-81DCAE9F856E}"/>
              </a:ext>
            </a:extLst>
          </p:cNvPr>
          <p:cNvSpPr>
            <a:spLocks noGrp="1"/>
          </p:cNvSpPr>
          <p:nvPr/>
        </p:nvSpPr>
        <p:spPr>
          <a:xfrm>
            <a:off x="131445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Niskie ryzyko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mały wysiłek</a:t>
            </a:r>
          </a:p>
        </p:txBody>
      </p:sp>
      <p:sp>
        <p:nvSpPr>
          <p:cNvPr id="10" name="">
            <a:extLst>
              <a:ext uri="{FF2B5EF4-FFF2-40B4-BE49-F238E27FC236}">
                <ns2:creationId id="{902EDFEA-DD92-4541-A5C2-E2A91BF7F3DC}"/>
              </a:ext>
            </a:extLst>
          </p:cNvPr>
          <p:cNvSpPr>
            <a:spLocks noGrp="1"/>
          </p:cNvSpPr>
          <p:nvPr/>
        </p:nvSpPr>
        <p:spPr>
          <a:xfrm>
            <a:off x="108585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Zatwierdzenie w trybie przyspieszonym</a:t>
            </a:r>
          </a:p>
        </p:txBody>
      </p:sp>
      <p:sp>
        <p:nvSpPr>
          <p:cNvPr id="11" name="">
            <a:extLst>
              <a:ext uri="{FF2B5EF4-FFF2-40B4-BE49-F238E27FC236}">
                <ns2:creationId id="{6B272E7E-550A-4CC8-9758-F4186E5A6513}"/>
              </a:ext>
            </a:extLst>
          </p:cNvPr>
          <p:cNvSpPr>
            <a:spLocks noGrp="1"/>
          </p:cNvSpPr>
          <p:nvPr/>
        </p:nvSpPr>
        <p:spPr>
          <a:xfrm>
            <a:off x="5276850" y="4229100"/>
            <a:ext cx="819150" cy="19050"/>
          </a:xfrm>
          <a:prstGeom prst="rect">
            <a:avLst/>
          </a:prstGeom>
          <a:solidFill>
            <a:srgbClr val="5B4D4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44CE32E0-C498-4C43-97EC-91AD57F41967}"/>
              </a:ext>
            </a:extLst>
          </p:cNvPr>
          <p:cNvSpPr>
            <a:spLocks noGrp="1"/>
          </p:cNvSpPr>
          <p:nvPr/>
        </p:nvSpPr>
        <p:spPr>
          <a:xfrm>
            <a:off x="360045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A99D7301-54EC-4456-854F-90A3F5679CE2}"/>
              </a:ext>
            </a:extLst>
          </p:cNvPr>
          <p:cNvSpPr>
            <a:spLocks noGrp="1"/>
          </p:cNvSpPr>
          <p:nvPr/>
        </p:nvSpPr>
        <p:spPr>
          <a:xfrm>
            <a:off x="3771900" y="3752850"/>
            <a:ext cx="114300" cy="114300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458D0928-B45D-4F0A-AB80-DBB73F4ADDBE}"/>
              </a:ext>
            </a:extLst>
          </p:cNvPr>
          <p:cNvSpPr>
            <a:spLocks noGrp="1"/>
          </p:cNvSpPr>
          <p:nvPr/>
        </p:nvSpPr>
        <p:spPr>
          <a:xfrm>
            <a:off x="400050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Średni wpływ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wspólne zasoby</a:t>
            </a:r>
          </a:p>
        </p:txBody>
      </p:sp>
      <p:sp>
        <p:nvSpPr>
          <p:cNvPr id="15" name="">
            <a:extLst>
              <a:ext uri="{FF2B5EF4-FFF2-40B4-BE49-F238E27FC236}">
                <ns2:creationId id="{4F7B7552-706F-4F34-A9E7-0A982BB5137E}"/>
              </a:ext>
            </a:extLst>
          </p:cNvPr>
          <p:cNvSpPr>
            <a:spLocks noGrp="1"/>
          </p:cNvSpPr>
          <p:nvPr/>
        </p:nvSpPr>
        <p:spPr>
          <a:xfrm>
            <a:off x="377190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Przegląd programu</a:t>
            </a:r>
          </a:p>
        </p:txBody>
      </p:sp>
      <p:sp>
        <p:nvSpPr>
          <p:cNvPr id="16" name="">
            <a:extLst>
              <a:ext uri="{FF2B5EF4-FFF2-40B4-BE49-F238E27FC236}">
                <ns2:creationId id="{CAE250D0-287E-44F8-824E-E4D67B08A933}"/>
              </a:ext>
            </a:extLst>
          </p:cNvPr>
          <p:cNvSpPr>
            <a:spLocks noGrp="1"/>
          </p:cNvSpPr>
          <p:nvPr/>
        </p:nvSpPr>
        <p:spPr>
          <a:xfrm>
            <a:off x="7962900" y="4229100"/>
            <a:ext cx="819150" cy="19050"/>
          </a:xfrm>
          <a:prstGeom prst="rect">
            <a:avLst/>
          </a:prstGeom>
          <a:solidFill>
            <a:srgbClr val="5B4D4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8D5CF478-7FAF-433F-A000-B68671162A54}"/>
              </a:ext>
            </a:extLst>
          </p:cNvPr>
          <p:cNvSpPr>
            <a:spLocks noGrp="1"/>
          </p:cNvSpPr>
          <p:nvPr/>
        </p:nvSpPr>
        <p:spPr>
          <a:xfrm>
            <a:off x="628650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A2E5ED2F-100F-4C48-9C7F-04D8B96B10DB}"/>
              </a:ext>
            </a:extLst>
          </p:cNvPr>
          <p:cNvSpPr>
            <a:spLocks noGrp="1"/>
          </p:cNvSpPr>
          <p:nvPr/>
        </p:nvSpPr>
        <p:spPr>
          <a:xfrm>
            <a:off x="6457950" y="3752850"/>
            <a:ext cx="114300" cy="1143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39485474-F7E9-4716-AA8D-68FEBA4AB636}"/>
              </a:ext>
            </a:extLst>
          </p:cNvPr>
          <p:cNvSpPr>
            <a:spLocks noGrp="1"/>
          </p:cNvSpPr>
          <p:nvPr/>
        </p:nvSpPr>
        <p:spPr>
          <a:xfrm>
            <a:off x="668655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Wysoka inwestycja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lub strategiczny kompromis</a:t>
            </a:r>
          </a:p>
        </p:txBody>
      </p:sp>
      <p:sp>
        <p:nvSpPr>
          <p:cNvPr id="20" name="">
            <a:extLst>
              <a:ext uri="{FF2B5EF4-FFF2-40B4-BE49-F238E27FC236}">
                <ns2:creationId id="{87117DBA-71D6-43F2-B00A-FA1770454441}"/>
              </a:ext>
            </a:extLst>
          </p:cNvPr>
          <p:cNvSpPr>
            <a:spLocks noGrp="1"/>
          </p:cNvSpPr>
          <p:nvPr/>
        </p:nvSpPr>
        <p:spPr>
          <a:xfrm>
            <a:off x="645795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Rada portfela</a:t>
            </a:r>
          </a:p>
        </p:txBody>
      </p:sp>
      <p:sp>
        <p:nvSpPr>
          <p:cNvPr id="21" name="">
            <a:extLst>
              <a:ext uri="{FF2B5EF4-FFF2-40B4-BE49-F238E27FC236}">
                <ns2:creationId id="{03384B2D-5695-4618-B14B-861256AC0799}"/>
              </a:ext>
            </a:extLst>
          </p:cNvPr>
          <p:cNvSpPr>
            <a:spLocks noGrp="1"/>
          </p:cNvSpPr>
          <p:nvPr/>
        </p:nvSpPr>
        <p:spPr>
          <a:xfrm>
            <a:off x="8972550" y="3581400"/>
            <a:ext cx="1695450" cy="1295400"/>
          </a:xfrm>
          <a:prstGeom prst="rect">
            <a:avLst/>
          </a:prstGeom>
          <a:solidFill>
            <a:srgbClr val="2A221D"/>
          </a:solidFill>
          <a:ln w="9525">
            <a:solidFill>
              <a:srgbClr val="5B4D44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9766B59B-0C68-4BDD-8575-E31E17771D8C}"/>
              </a:ext>
            </a:extLst>
          </p:cNvPr>
          <p:cNvSpPr>
            <a:spLocks noGrp="1"/>
          </p:cNvSpPr>
          <p:nvPr/>
        </p:nvSpPr>
        <p:spPr>
          <a:xfrm>
            <a:off x="9144000" y="3752850"/>
            <a:ext cx="114300" cy="114300"/>
          </a:xfrm>
          <a:prstGeom prst="rect">
            <a:avLst/>
          </a:prstGeom>
          <a:solidFill>
            <a:srgbClr val="CFC4B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FC7F1223-33A4-4F63-9556-6C44BD00DA7C}"/>
              </a:ext>
            </a:extLst>
          </p:cNvPr>
          <p:cNvSpPr>
            <a:spLocks noGrp="1"/>
          </p:cNvSpPr>
          <p:nvPr/>
        </p:nvSpPr>
        <p:spPr>
          <a:xfrm>
            <a:off x="9372600" y="3714750"/>
            <a:ext cx="1066800" cy="457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Polityka, bezpieczeństwo</a:t>
            </a:r>
          </a:p>
          <a:p>
            <a:pPr algn="l">
              <a:defRPr sz="975" b="0">
                <a:solidFill>
                  <a:srgbClr val="D9CFC4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D9CFC4"/>
                </a:solidFill>
                <a:latin typeface="Aptos"/>
                <a:ea typeface="Aptos"/>
                <a:cs typeface="Aptos"/>
              </a:rPr>
              <a:t>lub wyzwalacz zgodności</a:t>
            </a:r>
          </a:p>
        </p:txBody>
      </p:sp>
      <p:sp>
        <p:nvSpPr>
          <p:cNvPr id="24" name="">
            <a:extLst>
              <a:ext uri="{FF2B5EF4-FFF2-40B4-BE49-F238E27FC236}">
                <ns2:creationId id="{B4C5E289-1978-40F4-8906-DB0C0E786570}"/>
              </a:ext>
            </a:extLst>
          </p:cNvPr>
          <p:cNvSpPr>
            <a:spLocks noGrp="1"/>
          </p:cNvSpPr>
          <p:nvPr/>
        </p:nvSpPr>
        <p:spPr>
          <a:xfrm>
            <a:off x="9144000" y="4305300"/>
            <a:ext cx="133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Opinia specjalistyczna</a:t>
            </a:r>
          </a:p>
        </p:txBody>
      </p:sp>
      <p:sp>
        <p:nvSpPr>
          <p:cNvPr id="25" name="">
            <a:extLst>
              <a:ext uri="{FF2B5EF4-FFF2-40B4-BE49-F238E27FC236}">
                <ns2:creationId id="{F32E71D6-544E-4314-893B-F94EB3236D9E}"/>
              </a:ext>
            </a:extLst>
          </p:cNvPr>
          <p:cNvSpPr>
            <a:spLocks noGrp="1"/>
          </p:cNvSpPr>
          <p:nvPr/>
        </p:nvSpPr>
        <p:spPr>
          <a:xfrm>
            <a:off x="876300" y="5334000"/>
            <a:ext cx="9791700" cy="514350"/>
          </a:xfrm>
          <a:prstGeom prst="rect">
            <a:avLst/>
          </a:prstGeom>
          <a:solidFill>
            <a:srgbClr val="15110E"/>
          </a:solidFill>
          <a:ln w="9525">
            <a:solidFill>
              <a:srgbClr val="3C332D"/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ns2:creationId id="{8F2D61C4-282F-40D1-8360-05C94977237E}"/>
              </a:ext>
            </a:extLst>
          </p:cNvPr>
          <p:cNvSpPr>
            <a:spLocks noGrp="1"/>
          </p:cNvSpPr>
          <p:nvPr/>
        </p:nvSpPr>
        <p:spPr>
          <a:xfrm>
            <a:off x="1162050" y="5467350"/>
            <a:ext cx="68580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1125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Decyzja dotycząca routingu = próg wyniku + przedział inwestycyjny + czynnik wyzwalający ryzyko + wymagane dowody</a:t>
            </a:r>
          </a:p>
        </p:txBody>
      </p:sp>
      <p:sp>
        <p:nvSpPr>
          <p:cNvPr id="27" name="">
            <a:extLst>
              <a:ext uri="{FF2B5EF4-FFF2-40B4-BE49-F238E27FC236}">
                <ns2:creationId id="{428A715D-6C0F-4668-AB20-EB0079F93E2D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Przykładowy model operacyjny</a:t>
            </a:r>
          </a:p>
        </p:txBody>
      </p:sp>
      <p:sp>
        <p:nvSpPr>
          <p:cNvPr id="28" name="">
            <a:extLst>
              <a:ext uri="{FF2B5EF4-FFF2-40B4-BE49-F238E27FC236}">
                <ns2:creationId id="{669DEC63-FF60-4D12-AEF6-77CD21FD45D5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05</a:t>
            </a:r>
          </a:p>
        </p:txBody>
      </p:sp>
    </p:spTree>
    <p:extLst>
      <p:ext uri="{BB962C8B-B14F-4D97-AF65-F5344CB8AC3E}">
        <p14:creationId val="369893736"/>
      </p:ext>
    </p:extLst>
  </p:cSld>
</p:sld>
</file>

<file path=ppt/slides/slide6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3760A7B8-C5C6-43C6-9541-B1E075E9F54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BF7F0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-Review packet">
            <a:extLst>
              <a:ext uri="{FF2B5EF4-FFF2-40B4-BE49-F238E27FC236}">
                <ns2:creationId id="{E8EF95D5-3BBF-412E-AA35-AD2A89EE90A0}"/>
              </a:ext>
            </a:extLst>
          </p:cNvPr>
          <p:cNvSpPr>
            <a:spLocks noGrp="1"/>
          </p:cNvSpPr>
          <p:nvPr/>
        </p:nvSpPr>
        <p:spPr>
          <a:xfrm>
            <a:off x="685800" y="581025"/>
            <a:ext cx="76200" cy="7620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-Review packet">
            <a:extLst>
              <a:ext uri="{FF2B5EF4-FFF2-40B4-BE49-F238E27FC236}">
                <ns2:creationId id="{B123442A-ACBE-4664-833A-4D9A393AAC0B}"/>
              </a:ext>
            </a:extLst>
          </p:cNvPr>
          <p:cNvSpPr>
            <a:spLocks noGrp="1"/>
          </p:cNvSpPr>
          <p:nvPr/>
        </p:nvSpPr>
        <p:spPr>
          <a:xfrm>
            <a:off x="857250" y="514350"/>
            <a:ext cx="4000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ctr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PRZEGLĄD PAKIET</a:t>
            </a:r>
          </a:p>
        </p:txBody>
      </p:sp>
      <p:sp>
        <p:nvSpPr>
          <p:cNvPr id="4" name="">
            <a:extLst>
              <a:ext uri="{FF2B5EF4-FFF2-40B4-BE49-F238E27FC236}">
                <ns2:creationId id="{E817ACE3-2B64-45AF-85F1-EEB2A1BE41B0}"/>
              </a:ext>
            </a:extLst>
          </p:cNvPr>
          <p:cNvSpPr>
            <a:spLocks noGrp="1"/>
          </p:cNvSpPr>
          <p:nvPr/>
        </p:nvSpPr>
        <p:spPr>
          <a:xfrm>
            <a:off x="685800" y="800100"/>
            <a:ext cx="819150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Decydenci potrzebują przygotowanego pakietu, a nie surowego biletu.</a:t>
            </a:r>
          </a:p>
        </p:txBody>
      </p:sp>
      <p:sp>
        <p:nvSpPr>
          <p:cNvPr id="5" name="">
            <a:extLst>
              <a:ext uri="{FF2B5EF4-FFF2-40B4-BE49-F238E27FC236}">
                <ns2:creationId id="{9007BD38-F821-4C2A-96B5-8AC8DCED7F87}"/>
              </a:ext>
            </a:extLst>
          </p:cNvPr>
          <p:cNvSpPr>
            <a:spLocks noGrp="1"/>
          </p:cNvSpPr>
          <p:nvPr/>
        </p:nvSpPr>
        <p:spPr>
          <a:xfrm>
            <a:off x="723900" y="2057400"/>
            <a:ext cx="6477000" cy="609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Ostatecznym rezultatem jest zwięzły opis zarządzania: wystarczający kontekst do podjęcia decyzji, wystarczająca ilość dowodów, którym można zaufać, i jasne przyszłe działanie.</a:t>
            </a:r>
          </a:p>
        </p:txBody>
      </p:sp>
      <p:sp>
        <p:nvSpPr>
          <p:cNvPr id="6" name="">
            <a:extLst>
              <a:ext uri="{FF2B5EF4-FFF2-40B4-BE49-F238E27FC236}">
                <ns2:creationId id="{28BD3BAE-B1CB-451B-98FF-33D4948690AC}"/>
              </a:ext>
            </a:extLst>
          </p:cNvPr>
          <p:cNvSpPr>
            <a:spLocks noGrp="1"/>
          </p:cNvSpPr>
          <p:nvPr/>
        </p:nvSpPr>
        <p:spPr>
          <a:xfrm>
            <a:off x="723900" y="3028950"/>
            <a:ext cx="10287000" cy="2800350"/>
          </a:xfrm>
          <a:prstGeom prst="rect">
            <a:avLst/>
          </a:prstGeom>
          <a:solidFill>
            <a:srgbClr val="FFF9EF"/>
          </a:solidFill>
          <a:ln w="9525">
            <a:solidFill>
              <a:srgbClr val="D9D0C6"/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F0C7BC91-8E1F-4D6E-A2A1-4AB84113C0BB}"/>
              </a:ext>
            </a:extLst>
          </p:cNvPr>
          <p:cNvSpPr>
            <a:spLocks noGrp="1"/>
          </p:cNvSpPr>
          <p:nvPr/>
        </p:nvSpPr>
        <p:spPr>
          <a:xfrm>
            <a:off x="1009650" y="331470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DECYZJA KRÓTKA</a:t>
            </a:r>
          </a:p>
        </p:txBody>
      </p:sp>
      <p:sp>
        <p:nvSpPr>
          <p:cNvPr id="8" name="">
            <a:extLst>
              <a:ext uri="{FF2B5EF4-FFF2-40B4-BE49-F238E27FC236}">
                <ns2:creationId id="{E58C3AF1-49C0-4FB8-9986-32AF19D5A556}"/>
              </a:ext>
            </a:extLst>
          </p:cNvPr>
          <p:cNvSpPr>
            <a:spLocks noGrp="1"/>
          </p:cNvSpPr>
          <p:nvPr/>
        </p:nvSpPr>
        <p:spPr>
          <a:xfrm>
            <a:off x="1009650" y="3676650"/>
            <a:ext cx="20002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Poproś o podsumowanie</a:t>
            </a:r>
          </a:p>
        </p:txBody>
      </p:sp>
      <p:sp>
        <p:nvSpPr>
          <p:cNvPr id="9" name="">
            <a:extLst>
              <a:ext uri="{FF2B5EF4-FFF2-40B4-BE49-F238E27FC236}">
                <ns2:creationId id="{D05961DA-69C5-4C79-B75E-1FF813FA7F9A}"/>
              </a:ext>
            </a:extLst>
          </p:cNvPr>
          <p:cNvSpPr>
            <a:spLocks noGrp="1"/>
          </p:cNvSpPr>
          <p:nvPr/>
        </p:nvSpPr>
        <p:spPr>
          <a:xfrm>
            <a:off x="3143250" y="3686175"/>
            <a:ext cx="34290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O co chodzi, kto jest właścicielem i jakie wyniki biznesowe wspiera.</a:t>
            </a:r>
          </a:p>
        </p:txBody>
      </p:sp>
      <p:sp>
        <p:nvSpPr>
          <p:cNvPr id="10" name="">
            <a:extLst>
              <a:ext uri="{FF2B5EF4-FFF2-40B4-BE49-F238E27FC236}">
                <ns2:creationId id="{F83C7CC7-560A-48A3-A85F-0D9EA9EAB8B7}"/>
              </a:ext>
            </a:extLst>
          </p:cNvPr>
          <p:cNvSpPr>
            <a:spLocks noGrp="1"/>
          </p:cNvSpPr>
          <p:nvPr/>
        </p:nvSpPr>
        <p:spPr>
          <a:xfrm>
            <a:off x="1009650" y="4152900"/>
            <a:ext cx="5619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1C3EAFA6-29F9-4157-A31D-31EC74286A25}"/>
              </a:ext>
            </a:extLst>
          </p:cNvPr>
          <p:cNvSpPr>
            <a:spLocks noGrp="1"/>
          </p:cNvSpPr>
          <p:nvPr/>
        </p:nvSpPr>
        <p:spPr>
          <a:xfrm>
            <a:off x="1009650" y="4267200"/>
            <a:ext cx="20002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Zalecenie</a:t>
            </a:r>
          </a:p>
        </p:txBody>
      </p:sp>
      <p:sp>
        <p:nvSpPr>
          <p:cNvPr id="12" name="">
            <a:extLst>
              <a:ext uri="{FF2B5EF4-FFF2-40B4-BE49-F238E27FC236}">
                <ns2:creationId id="{BF00B4DA-EE37-4985-80A7-A28AC44A7702}"/>
              </a:ext>
            </a:extLst>
          </p:cNvPr>
          <p:cNvSpPr>
            <a:spLocks noGrp="1"/>
          </p:cNvSpPr>
          <p:nvPr/>
        </p:nvSpPr>
        <p:spPr>
          <a:xfrm>
            <a:off x="3143250" y="4276725"/>
            <a:ext cx="34290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Zatwierdzaj, przekierowuj, odraczaj lub odrzucaj z uzasadnieniem i pewnością.</a:t>
            </a:r>
          </a:p>
        </p:txBody>
      </p:sp>
      <p:sp>
        <p:nvSpPr>
          <p:cNvPr id="13" name="">
            <a:extLst>
              <a:ext uri="{FF2B5EF4-FFF2-40B4-BE49-F238E27FC236}">
                <ns2:creationId id="{FAC6DAAA-2E55-404A-86CC-F1781105E449}"/>
              </a:ext>
            </a:extLst>
          </p:cNvPr>
          <p:cNvSpPr>
            <a:spLocks noGrp="1"/>
          </p:cNvSpPr>
          <p:nvPr/>
        </p:nvSpPr>
        <p:spPr>
          <a:xfrm>
            <a:off x="1009650" y="4743450"/>
            <a:ext cx="5619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B098BCF1-6049-439D-BEC4-3F71A9712AB8}"/>
              </a:ext>
            </a:extLst>
          </p:cNvPr>
          <p:cNvSpPr>
            <a:spLocks noGrp="1"/>
          </p:cNvSpPr>
          <p:nvPr/>
        </p:nvSpPr>
        <p:spPr>
          <a:xfrm>
            <a:off x="1009650" y="4857750"/>
            <a:ext cx="20002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50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Pakiet dowodów</a:t>
            </a:r>
          </a:p>
        </p:txBody>
      </p:sp>
      <p:sp>
        <p:nvSpPr>
          <p:cNvPr id="15" name="">
            <a:extLst>
              <a:ext uri="{FF2B5EF4-FFF2-40B4-BE49-F238E27FC236}">
                <ns2:creationId id="{E15C08E3-C266-41F0-A0A8-108EDA35741C}"/>
              </a:ext>
            </a:extLst>
          </p:cNvPr>
          <p:cNvSpPr>
            <a:spLocks noGrp="1"/>
          </p:cNvSpPr>
          <p:nvPr/>
        </p:nvSpPr>
        <p:spPr>
          <a:xfrm>
            <a:off x="3143250" y="4867275"/>
            <a:ext cx="3429000" cy="381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Czynniki oceny, zależności, duplikaty kontroli, ryzyko i brakujący kontekst.</a:t>
            </a:r>
          </a:p>
        </p:txBody>
      </p:sp>
      <p:sp>
        <p:nvSpPr>
          <p:cNvPr id="16" name="">
            <a:extLst>
              <a:ext uri="{FF2B5EF4-FFF2-40B4-BE49-F238E27FC236}">
                <ns2:creationId id="{08D54DDD-0953-403C-BFBA-A13114F5CC41}"/>
              </a:ext>
            </a:extLst>
          </p:cNvPr>
          <p:cNvSpPr>
            <a:spLocks noGrp="1"/>
          </p:cNvSpPr>
          <p:nvPr/>
        </p:nvSpPr>
        <p:spPr>
          <a:xfrm>
            <a:off x="1009650" y="5334000"/>
            <a:ext cx="5619750" cy="9525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F283166C-757B-4C3B-8231-4B079666F4FD}"/>
              </a:ext>
            </a:extLst>
          </p:cNvPr>
          <p:cNvSpPr>
            <a:spLocks noGrp="1"/>
          </p:cNvSpPr>
          <p:nvPr/>
        </p:nvSpPr>
        <p:spPr>
          <a:xfrm>
            <a:off x="7000875" y="3314700"/>
            <a:ext cx="9525" cy="2152650"/>
          </a:xfrm>
          <a:prstGeom prst="rect">
            <a:avLst/>
          </a:prstGeom>
          <a:solidFill>
            <a:srgbClr val="D9D0C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72427D44-097E-4E41-8E04-CD735423CDC9}"/>
              </a:ext>
            </a:extLst>
          </p:cNvPr>
          <p:cNvSpPr>
            <a:spLocks noGrp="1"/>
          </p:cNvSpPr>
          <p:nvPr/>
        </p:nvSpPr>
        <p:spPr>
          <a:xfrm>
            <a:off x="7391400" y="3562350"/>
            <a:ext cx="95250" cy="95250"/>
          </a:xfrm>
          <a:prstGeom prst="rect">
            <a:avLst/>
          </a:prstGeom>
          <a:solidFill>
            <a:srgbClr val="F26B3A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84162345-0D0E-4387-9FA5-FCB29FE36FC9}"/>
              </a:ext>
            </a:extLst>
          </p:cNvPr>
          <p:cNvSpPr>
            <a:spLocks noGrp="1"/>
          </p:cNvSpPr>
          <p:nvPr/>
        </p:nvSpPr>
        <p:spPr>
          <a:xfrm>
            <a:off x="7658100" y="3524250"/>
            <a:ext cx="19050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Otwarte decyzje</a:t>
            </a:r>
          </a:p>
        </p:txBody>
      </p:sp>
      <p:sp>
        <p:nvSpPr>
          <p:cNvPr id="20" name="">
            <a:extLst>
              <a:ext uri="{FF2B5EF4-FFF2-40B4-BE49-F238E27FC236}">
                <ns2:creationId id="{64B0792D-6494-44D1-B12F-529161A1430D}"/>
              </a:ext>
            </a:extLst>
          </p:cNvPr>
          <p:cNvSpPr>
            <a:spLocks noGrp="1"/>
          </p:cNvSpPr>
          <p:nvPr/>
        </p:nvSpPr>
        <p:spPr>
          <a:xfrm>
            <a:off x="7658100" y="3771900"/>
            <a:ext cx="25717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Finansowanie, sekwencjonowanie, wyjątki od zasad</a:t>
            </a:r>
          </a:p>
        </p:txBody>
      </p:sp>
      <p:sp>
        <p:nvSpPr>
          <p:cNvPr id="21" name="">
            <a:extLst>
              <a:ext uri="{FF2B5EF4-FFF2-40B4-BE49-F238E27FC236}">
                <ns2:creationId id="{E41DB5D4-CC1E-4339-AD71-4CF27492DCC5}"/>
              </a:ext>
            </a:extLst>
          </p:cNvPr>
          <p:cNvSpPr>
            <a:spLocks noGrp="1"/>
          </p:cNvSpPr>
          <p:nvPr/>
        </p:nvSpPr>
        <p:spPr>
          <a:xfrm>
            <a:off x="7391400" y="4152900"/>
            <a:ext cx="95250" cy="95250"/>
          </a:xfrm>
          <a:prstGeom prst="rect">
            <a:avLst/>
          </a:prstGeom>
          <a:solidFill>
            <a:srgbClr val="D6A84F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DA027B10-54E9-481E-95B2-47D72CBE8B63}"/>
              </a:ext>
            </a:extLst>
          </p:cNvPr>
          <p:cNvSpPr>
            <a:spLocks noGrp="1"/>
          </p:cNvSpPr>
          <p:nvPr/>
        </p:nvSpPr>
        <p:spPr>
          <a:xfrm>
            <a:off x="7658100" y="4114800"/>
            <a:ext cx="19050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Ścieżka zarządzania</a:t>
            </a:r>
          </a:p>
        </p:txBody>
      </p:sp>
      <p:sp>
        <p:nvSpPr>
          <p:cNvPr id="23" name="">
            <a:extLst>
              <a:ext uri="{FF2B5EF4-FFF2-40B4-BE49-F238E27FC236}">
                <ns2:creationId id="{4C99D83D-5E05-4884-A0DE-A7AE71DDC97C}"/>
              </a:ext>
            </a:extLst>
          </p:cNvPr>
          <p:cNvSpPr>
            <a:spLocks noGrp="1"/>
          </p:cNvSpPr>
          <p:nvPr/>
        </p:nvSpPr>
        <p:spPr>
          <a:xfrm>
            <a:off x="7658100" y="4362450"/>
            <a:ext cx="25717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Szybka ścieżka / program / rada / specjalista</a:t>
            </a:r>
          </a:p>
        </p:txBody>
      </p:sp>
      <p:sp>
        <p:nvSpPr>
          <p:cNvPr id="24" name="">
            <a:extLst>
              <a:ext uri="{FF2B5EF4-FFF2-40B4-BE49-F238E27FC236}">
                <ns2:creationId id="{B293BF94-0F6E-4020-A063-B1F70C6046A6}"/>
              </a:ext>
            </a:extLst>
          </p:cNvPr>
          <p:cNvSpPr>
            <a:spLocks noGrp="1"/>
          </p:cNvSpPr>
          <p:nvPr/>
        </p:nvSpPr>
        <p:spPr>
          <a:xfrm>
            <a:off x="7391400" y="4743450"/>
            <a:ext cx="95250" cy="95250"/>
          </a:xfrm>
          <a:prstGeom prst="rect">
            <a:avLst/>
          </a:prstGeom>
          <a:solidFill>
            <a:srgbClr val="6E9B78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862BA5E7-3CD6-4EDF-8A97-852D744B9C53}"/>
              </a:ext>
            </a:extLst>
          </p:cNvPr>
          <p:cNvSpPr>
            <a:spLocks noGrp="1"/>
          </p:cNvSpPr>
          <p:nvPr/>
        </p:nvSpPr>
        <p:spPr>
          <a:xfrm>
            <a:off x="7658100" y="4705350"/>
            <a:ext cx="19050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defRPr>
            </a:pPr>
            <a:r>
              <a:rPr sz="1350" b="1">
                <a:solidFill>
                  <a:srgbClr val="15110E"/>
                </a:solidFill>
                <a:latin typeface="Aptos Display"/>
                <a:ea typeface="Aptos Display"/>
                <a:cs typeface="Aptos Display"/>
              </a:rPr>
              <a:t>Następny krok</a:t>
            </a:r>
          </a:p>
        </p:txBody>
      </p:sp>
      <p:sp>
        <p:nvSpPr>
          <p:cNvPr id="26" name="">
            <a:extLst>
              <a:ext uri="{FF2B5EF4-FFF2-40B4-BE49-F238E27FC236}">
                <ns2:creationId id="{ED067475-88FF-4D23-A242-AF3469FC324C}"/>
              </a:ext>
            </a:extLst>
          </p:cNvPr>
          <p:cNvSpPr>
            <a:spLocks noGrp="1"/>
          </p:cNvSpPr>
          <p:nvPr/>
        </p:nvSpPr>
        <p:spPr>
          <a:xfrm>
            <a:off x="7658100" y="4953000"/>
            <a:ext cx="25717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F675F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F675F"/>
                </a:solidFill>
                <a:latin typeface="Aptos"/>
                <a:ea typeface="Aptos"/>
                <a:cs typeface="Aptos"/>
              </a:rPr>
              <a:t>Właściciel recenzji, spotkanie, termin</a:t>
            </a:r>
          </a:p>
        </p:txBody>
      </p:sp>
      <p:sp>
        <p:nvSpPr>
          <p:cNvPr id="27" name="">
            <a:extLst>
              <a:ext uri="{FF2B5EF4-FFF2-40B4-BE49-F238E27FC236}">
                <ns2:creationId id="{1913D42D-3940-4C40-984F-9A0D96311125}"/>
              </a:ext>
            </a:extLst>
          </p:cNvPr>
          <p:cNvSpPr>
            <a:spLocks noGrp="1"/>
          </p:cNvSpPr>
          <p:nvPr/>
        </p:nvSpPr>
        <p:spPr>
          <a:xfrm>
            <a:off x="723900" y="6076950"/>
            <a:ext cx="6858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15110E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15110E"/>
                </a:solidFill>
                <a:latin typeface="Aptos"/>
                <a:ea typeface="Aptos"/>
                <a:cs typeface="Aptos"/>
              </a:rPr>
              <a:t>Spotkanie przeglądowe rozpoczyna się od decyzji, a nie odkrycia.</a:t>
            </a:r>
          </a:p>
        </p:txBody>
      </p:sp>
      <p:sp>
        <p:nvSpPr>
          <p:cNvPr id="28" name="">
            <a:extLst>
              <a:ext uri="{FF2B5EF4-FFF2-40B4-BE49-F238E27FC236}">
                <ns2:creationId id="{1CEF218E-84A2-4709-B8EB-3BB055AE3AB1}"/>
              </a:ext>
            </a:extLst>
          </p:cNvPr>
          <p:cNvSpPr>
            <a:spLocks noGrp="1"/>
          </p:cNvSpPr>
          <p:nvPr/>
        </p:nvSpPr>
        <p:spPr>
          <a:xfrm>
            <a:off x="685800" y="6400800"/>
            <a:ext cx="3048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Przykładowy model operacyjny</a:t>
            </a:r>
          </a:p>
        </p:txBody>
      </p:sp>
      <p:sp>
        <p:nvSpPr>
          <p:cNvPr id="29" name="">
            <a:extLst>
              <a:ext uri="{FF2B5EF4-FFF2-40B4-BE49-F238E27FC236}">
                <ns2:creationId id="{EC8A844A-DDD7-4F54-8BB5-1E0CAFAA33F1}"/>
              </a:ext>
            </a:extLst>
          </p:cNvPr>
          <p:cNvSpPr>
            <a:spLocks noGrp="1"/>
          </p:cNvSpPr>
          <p:nvPr/>
        </p:nvSpPr>
        <p:spPr>
          <a:xfrm>
            <a:off x="11049000" y="6381750"/>
            <a:ext cx="457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B8AEA4"/>
                </a:solidFill>
                <a:latin typeface="Aptos Mono"/>
                <a:ea typeface="Aptos Mono"/>
                <a:cs typeface="Aptos Mono"/>
              </a:rPr>
              <a:t>06</a:t>
            </a:r>
          </a:p>
        </p:txBody>
      </p:sp>
    </p:spTree>
    <p:extLst>
      <p:ext uri="{BB962C8B-B14F-4D97-AF65-F5344CB8AC3E}">
        <p14:creationId val="52136935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2026-05-08T16:01:03.1270000Z</dcterms:created>
  <dcterms:modified xsi:type="dcterms:W3CDTF">2026-05-08T16:01:03.1270000Z</dcterms:modified>
</coreProperties>
</file>