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BCD0DA3-44D9-41EA-B6BB-882C8CC061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01A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Intake automation">
            <a:extLst xmlns:a="http://schemas.openxmlformats.org/drawingml/2006/main">
              <a:ext uri="{FF2B5EF4-FFF2-40B4-BE49-F238E27FC236}">
                <a16:creationId xmlns:a16="http://schemas.microsoft.com/office/drawing/2014/main" id="{D73892B0-64A6-44A7-AFCC-BC3565A96A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19125"/>
            <a:ext cx="7620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6B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Intake automation">
            <a:extLst xmlns:a="http://schemas.openxmlformats.org/drawingml/2006/main">
              <a:ext uri="{FF2B5EF4-FFF2-40B4-BE49-F238E27FC236}">
                <a16:creationId xmlns:a16="http://schemas.microsoft.com/office/drawing/2014/main" id="{EA0159A6-9AD9-4CCB-9882-C3D6E186BD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5524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INTAKE AUTOMATION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8D17BC4-16AA-4D86-8860-90AB1C2813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800100"/>
            <a:ext cx="723900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Intake and prioritization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953C633-CD62-4465-8E0E-6BF6CA5A16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133600"/>
            <a:ext cx="581025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How new requests are classified, scored against business goals, routed to governance, and prepared for review.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B3966A7-9A8E-4B71-B4E5-7B6A0E3E72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333750"/>
            <a:ext cx="742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C403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158805D-C2B4-477C-AD69-56CF5F7312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85950" y="4533900"/>
            <a:ext cx="1143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C5A5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720E9B4-7A50-4FA1-838F-B21615E085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114800"/>
            <a:ext cx="5143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A6C5F7B-7F31-4B40-AD13-9203263C07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438650"/>
            <a:ext cx="990600" cy="990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A221D"/>
          </a:solidFill>
          <a:ln xmlns:a="http://schemas.openxmlformats.org/drawingml/2006/main" w="9525">
            <a:solidFill>
              <a:srgbClr val="5B4D44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6925799-4F23-4C5F-A023-C0693F5E58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686300"/>
            <a:ext cx="7239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Capture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D83DFA4-0C59-4FCA-9C34-AAC2F3A3F2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619750"/>
            <a:ext cx="13525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One front door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CE0A857-A8D1-4871-A94A-172C34B0DF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4533900"/>
            <a:ext cx="1143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C5A5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D747738-5005-4BED-B15E-9D9736613F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4114800"/>
            <a:ext cx="5143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2E3B005-F7AB-48FA-9260-3F3C385684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4438650"/>
            <a:ext cx="990600" cy="990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A221D"/>
          </a:solidFill>
          <a:ln xmlns:a="http://schemas.openxmlformats.org/drawingml/2006/main" w="9525">
            <a:solidFill>
              <a:srgbClr val="5B4D44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8C8C7B0-A117-4688-A762-081A410146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05200" y="4686300"/>
            <a:ext cx="7239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Classify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BDFA6C3-54F4-4755-AAA4-20FBF7A717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00400" y="5619750"/>
            <a:ext cx="13525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Comparable work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58F8702-9D28-405F-9688-4C0DCC254E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81850" y="4533900"/>
            <a:ext cx="1143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C5A5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F658155-1194-4FE2-9306-44028291E6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4114800"/>
            <a:ext cx="5143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9B4DC6B-81D2-4330-9F2B-F5600C7C2A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4438650"/>
            <a:ext cx="990600" cy="990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A221D"/>
          </a:solidFill>
          <a:ln xmlns:a="http://schemas.openxmlformats.org/drawingml/2006/main" w="9525">
            <a:solidFill>
              <a:srgbClr val="5B4D44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B31EDCB-2F08-4625-98ED-7025962D3F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4686300"/>
            <a:ext cx="7239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Score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96F24F1-C0B0-410F-8140-6528B48E7B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48350" y="5619750"/>
            <a:ext cx="13525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Goal-weighted rank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882E279-20E3-47AD-AC94-2AF39EC8E8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67750" y="4114800"/>
            <a:ext cx="5143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A02F2D3-979A-462D-8912-8B94827174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67750" y="4438650"/>
            <a:ext cx="990600" cy="990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A221D"/>
          </a:solidFill>
          <a:ln xmlns:a="http://schemas.openxmlformats.org/drawingml/2006/main" w="9525">
            <a:solidFill>
              <a:srgbClr val="5B4D44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A9665A5-821F-404B-9AE2-67C979E763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1100" y="4686300"/>
            <a:ext cx="7239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B7BF925-AA74-42A6-95CA-E4AC977BCF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96300" y="5619750"/>
            <a:ext cx="13525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Decision-ready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0F6D461-C6B1-4B37-B36C-96F24C319C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72550" y="1028700"/>
            <a:ext cx="1047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OUTCOME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D1F586F-84C7-4F6A-8499-3E06B6C330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72550" y="1295400"/>
            <a:ext cx="2381250" cy="1524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A governance packet that lets decision-makers approve, redirect, or reject with confidence.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F34D3C1-82CE-4D3D-96F0-0356735E90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00800"/>
            <a:ext cx="3048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Illustrative operating model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1370E60-DECD-470A-9DA8-71121E777D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381750"/>
            <a:ext cx="457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011674929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2F3EB7E-A9F3-4747-9240-C12BC3DD8B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5F0E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One front door">
            <a:extLst xmlns:a="http://schemas.openxmlformats.org/drawingml/2006/main">
              <a:ext uri="{FF2B5EF4-FFF2-40B4-BE49-F238E27FC236}">
                <a16:creationId xmlns:a16="http://schemas.microsoft.com/office/drawing/2014/main" id="{7DA77A70-8722-44EC-AD4D-5875F18057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81025"/>
            <a:ext cx="7620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6B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One front door">
            <a:extLst xmlns:a="http://schemas.openxmlformats.org/drawingml/2006/main">
              <a:ext uri="{FF2B5EF4-FFF2-40B4-BE49-F238E27FC236}">
                <a16:creationId xmlns:a16="http://schemas.microsoft.com/office/drawing/2014/main" id="{0C83F29F-50A4-4B52-8DED-55A5FCAE93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5143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ONE FRONT DOOR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39E6A8D-F844-488A-AA92-C4141631B4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800100"/>
            <a:ext cx="781050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Every request should enter one queue before it becomes work.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E9A5D40-42AF-4D66-A267-D9CA27199F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095500"/>
            <a:ext cx="581025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Automation starts by normalizing demand. The intake agent collects the minimum viable context, detects duplicates, and creates one comparable record.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BD6DC00-E910-49ED-8A4E-A0F0350FFF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333750"/>
            <a:ext cx="21907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9EF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32994EF-3FFD-4AF3-BE73-964FEDC11B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419475"/>
            <a:ext cx="1809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Business case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C19A4ED-04A2-45C9-B738-D28858A7F1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28950" y="3514725"/>
            <a:ext cx="762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6B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1F81AB7-038F-49D7-B7E2-B7937340CE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867150"/>
            <a:ext cx="21907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9EF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541153D-6C2B-467E-8FE3-DDB397E56D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952875"/>
            <a:ext cx="1809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Email / Teams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7963FAF-A853-4AE2-BD9F-333239C586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28950" y="4048125"/>
            <a:ext cx="762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6B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A455FA3-0D0F-41A9-B174-A6B10AED98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400550"/>
            <a:ext cx="21907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9EF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58155DF-E410-4B83-9DF8-2A21FE40BE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486275"/>
            <a:ext cx="1809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Jira / ServiceNow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61F3DDA-21C0-4613-B206-645F558BC8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28950" y="4581525"/>
            <a:ext cx="762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6B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2844155-DAC8-4EB7-A513-68729446C1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933950"/>
            <a:ext cx="21907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9EF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7C01807-0FF8-4CE1-A986-327295FCAF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5019675"/>
            <a:ext cx="1809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Steering request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4D0AD9B-9E29-41FF-8096-97FCC71D06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28950" y="5114925"/>
            <a:ext cx="762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6B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ED4FB3D-129F-4B12-8185-3C0B50F7DF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05250" y="3200400"/>
            <a:ext cx="2571750" cy="2495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F26B3A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3928FA1-988E-4FF3-B486-0B21BFED22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52900" y="3429000"/>
            <a:ext cx="1809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INTAKE RECORD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8BDEF27-D77C-4046-BD95-AEBF1692FA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71950" y="3790950"/>
            <a:ext cx="1885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110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7CA2902-1951-4157-B34D-1E9747D517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71950" y="3867150"/>
            <a:ext cx="1952625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Sponsor and owner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E99461B-7A01-4386-AD90-F40D211C58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71950" y="4076700"/>
            <a:ext cx="1885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DB18D9A-2B4F-464F-A4A3-445F8788CA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71950" y="4152900"/>
            <a:ext cx="1952625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Problem statement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AE81245-A3C1-4476-9175-DBCC3728BE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71950" y="4362450"/>
            <a:ext cx="1885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BB7EBDE5-906B-4F36-9980-46985FECC9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71950" y="4438650"/>
            <a:ext cx="1952625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Expected business outcome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2122286-FEBE-4075-8AD0-452405AC47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71950" y="4648200"/>
            <a:ext cx="1885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FD305100-2F45-4C13-BF07-88FC846331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71950" y="4724400"/>
            <a:ext cx="1952625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Rough size / timing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8214F44F-43AD-4391-A3E7-D2EC374E24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71950" y="4933950"/>
            <a:ext cx="1885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7FE6799-5165-482A-A18B-669C5559CB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71950" y="5010150"/>
            <a:ext cx="1952625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Systems and teams touched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12CD089-7EFC-4D01-A461-5E96B7969E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71950" y="5219700"/>
            <a:ext cx="1885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0C8B3636-CC03-4F62-91AB-27D496ECD3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71950" y="5295900"/>
            <a:ext cx="1952625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Known risk or compliance flags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F445FE48-0EE6-4CBE-9778-C514B5770C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91300" y="4457700"/>
            <a:ext cx="10477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6B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D2B2B155-4D55-4A4B-8FAC-52E686C137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29550" y="3371850"/>
            <a:ext cx="2952750" cy="2381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01A16"/>
          </a:solidFill>
          <a:ln xmlns:a="http://schemas.openxmlformats.org/drawingml/2006/main" w="9525">
            <a:solidFill>
              <a:srgbClr val="201A16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C88A5E62-1732-443B-B913-AB3DB6F92E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3638550"/>
            <a:ext cx="209550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Quality gate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73210383-BF76-472A-B6D1-EFB8B6B7F4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4076700"/>
            <a:ext cx="219075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The request does not proceed until it has enough evidence to classify, score, and route.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373F0BC0-C301-4544-AC8D-DCEBC6520B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4914900"/>
            <a:ext cx="219075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Missing context -&gt; ask requester</a:t>
            </a:r>
          </a:p>
          <a:p xmlns:a="http://schemas.openxmlformats.org/drawingml/2006/main"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Duplicate detected -&gt; merge</a:t>
            </a:r>
          </a:p>
          <a:p xmlns:a="http://schemas.openxmlformats.org/drawingml/2006/main"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Sensitive work -&gt; flag early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74FAD24C-7CF3-49D7-B8CC-1FD5F02AB1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00800"/>
            <a:ext cx="3048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Illustrative operating model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706779D0-32FC-45C3-9534-3E0EA4B562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381750"/>
            <a:ext cx="457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1791635795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383D430-7A9F-4846-9C24-F443C35A68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7F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Classification">
            <a:extLst xmlns:a="http://schemas.openxmlformats.org/drawingml/2006/main">
              <a:ext uri="{FF2B5EF4-FFF2-40B4-BE49-F238E27FC236}">
                <a16:creationId xmlns:a16="http://schemas.microsoft.com/office/drawing/2014/main" id="{75F80406-5761-40FA-8D3B-180BE7F97D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81025"/>
            <a:ext cx="7620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6B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Classification">
            <a:extLst xmlns:a="http://schemas.openxmlformats.org/drawingml/2006/main">
              <a:ext uri="{FF2B5EF4-FFF2-40B4-BE49-F238E27FC236}">
                <a16:creationId xmlns:a16="http://schemas.microsoft.com/office/drawing/2014/main" id="{50CECDA1-B2B1-4482-9158-6076157555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5143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CLASSIFICATION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EA4230D-0C4F-4748-8BE5-F12BE5D52C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800100"/>
            <a:ext cx="80962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Classification turns ambiguous asks into comparable work items.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CFED978-A746-4489-887E-9807A57FCF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057400"/>
            <a:ext cx="647700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Each request receives a structured fingerprint: work type, strategic theme, urgency, complexity, risk, and completeness.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5165B2D-588B-4049-8C49-388AACD7E6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105150"/>
            <a:ext cx="18097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01A16"/>
          </a:solidFill>
          <a:ln xmlns:a="http://schemas.openxmlformats.org/drawingml/2006/main" w="9525">
            <a:solidFill>
              <a:srgbClr val="201A16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296F87D-8298-49E0-B58C-8F72E07C3F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228975"/>
            <a:ext cx="15811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rPr>
              <a:t>Signal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AE18D97-FEDD-4861-9FF6-5362B6277D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52700" y="3105150"/>
            <a:ext cx="18097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DE4D9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B59B502-DBF7-49DC-91A2-109E87C7AE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86050" y="3228975"/>
            <a:ext cx="15811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Example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5839914-FD0D-4F1B-B6A6-C93AD921AA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3105150"/>
            <a:ext cx="18097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DE4D9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376CE2B-13BC-4A8D-9A0C-5E690B4D8E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3228975"/>
            <a:ext cx="15811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Classifier output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0D936EA-92DC-4885-A374-C1A8DA9497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105150"/>
            <a:ext cx="18097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DE4D9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DD85C8D-2379-47AD-8E02-B0CBA46CF4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3228975"/>
            <a:ext cx="15811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Why it matters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8175B42-6961-4993-9540-2EBE42430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3105150"/>
            <a:ext cx="18097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DE4D9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F742DBD-57B5-4861-9793-51D4E37107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3228975"/>
            <a:ext cx="15811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Action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6FFFA31-541B-499A-90DA-FAEB13243F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505200"/>
            <a:ext cx="18097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9EF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44F7C33-8630-4AE1-B98C-FC3A7E8599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657600"/>
            <a:ext cx="1543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Work type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C9FDFF9-9E48-4C4C-870E-38CF998377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52700" y="3505200"/>
            <a:ext cx="18097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9EF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EF6B6F7-0906-4FA3-845D-3CC66F51AF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86050" y="3657600"/>
            <a:ext cx="1543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New product request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7F4E02B-1F9E-4C22-93BC-6A7850DAE7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3505200"/>
            <a:ext cx="18097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1E8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9FCCE18-9B41-4F15-9F14-297A451A34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3657600"/>
            <a:ext cx="1543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Capability build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C42C1C8-0027-4E02-864B-004449DE83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505200"/>
            <a:ext cx="18097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9EF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DCFE634-A68C-4DFF-9920-1816D9B6B8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3657600"/>
            <a:ext cx="1543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Compares like-for-like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403E51A-9C8C-46C5-895B-B0CDD72117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3505200"/>
            <a:ext cx="18097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9EF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F9C2068-8C82-45AD-AFBE-8EE05C1B69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3657600"/>
            <a:ext cx="1543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Assign path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2E9F16F6-766B-4F0A-BC24-E5B675B879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057650"/>
            <a:ext cx="18097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9EF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A0E7D31-B77F-471F-B313-10F1C4DD96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210050"/>
            <a:ext cx="1543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Goal link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4C9C6F3-35CA-481B-B6B6-0DD95F355E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52700" y="4057650"/>
            <a:ext cx="18097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9EF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4DB40E0-8F77-41C3-BB7B-14F10CF5D9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86050" y="4210050"/>
            <a:ext cx="1543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Revenue protection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A11E521-CF41-45A1-91CC-E721330E47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4057650"/>
            <a:ext cx="18097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1E8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082C7962-D133-4787-9917-3DA8339169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4210050"/>
            <a:ext cx="1543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Strategic objective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ABDE4923-34E0-4EE1-B965-17877D57E0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4057650"/>
            <a:ext cx="18097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9EF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51FF2B53-E726-458A-97F8-1151560AE3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4210050"/>
            <a:ext cx="1543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Connects to portfolio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250D58DF-6EEC-449A-9195-AABDCE30DC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4057650"/>
            <a:ext cx="18097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9EF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13BCA77D-AE76-4378-A622-351028523E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4210050"/>
            <a:ext cx="1543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Score value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E84EFAA7-39B7-4B21-9DC2-79D98BC9FB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610100"/>
            <a:ext cx="18097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9EF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D57E9617-A895-4916-826D-E8905DA8AB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762500"/>
            <a:ext cx="1543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Delivery shape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550F0AC6-6D69-44C8-BBFB-44D5FE4D54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52700" y="4610100"/>
            <a:ext cx="18097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9EF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D60AB06F-5518-4B31-A260-FF1E07B9BB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86050" y="4762500"/>
            <a:ext cx="1543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Two squads, SAP touch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648A3232-97D4-4FD4-8A64-F2D60DC257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4610100"/>
            <a:ext cx="18097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1E8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12729DB5-93EF-4396-848B-045644C17E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4762500"/>
            <a:ext cx="1543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Medium complexity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7202D6B8-7CAF-4306-B9F8-B3C8753096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4610100"/>
            <a:ext cx="18097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9EF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6D7A87DA-7558-4730-A53E-AA84D54823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4762500"/>
            <a:ext cx="1543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Sets review depth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255C9AEF-7C62-4682-8F54-5DEEF540C4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4610100"/>
            <a:ext cx="18097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9EF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52A2DDE6-A229-43FD-B3B3-62050CF7DE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4762500"/>
            <a:ext cx="1543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Route owners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DB8EF16C-E632-4CB3-AE6F-E040D11740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5162550"/>
            <a:ext cx="18097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9EF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F60DD7E4-D174-4CEA-B173-5EE98E5DBC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314950"/>
            <a:ext cx="1543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Risk flag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CAF18216-94C4-4817-84A0-160FFA1EBB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52700" y="5162550"/>
            <a:ext cx="18097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9EF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290A65E8-2347-4E61-BF6C-7BE4072376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86050" y="5314950"/>
            <a:ext cx="1543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Regulated process</a:t>
            </a:r>
          </a:p>
        </p:txBody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0FA4DD52-B96A-45C4-9C1C-A0896D25E0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5162550"/>
            <a:ext cx="18097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1E8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931CC274-8FE6-4150-B41E-64C2887568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5314950"/>
            <a:ext cx="1543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Compliance review</a:t>
            </a:r>
          </a:p>
        </p:txBody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7010C9E7-9767-41BE-87FA-56D57A644D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5162550"/>
            <a:ext cx="18097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9EF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7C7E62D4-484E-4DA5-8BF1-B909BE0FA3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5314950"/>
            <a:ext cx="1543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Avoids late rework</a:t>
            </a:r>
          </a:p>
        </p:txBody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8EBD0BAA-9119-484F-8163-ECE093E24E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5162550"/>
            <a:ext cx="18097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9EF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84108472-D83B-4F38-BD50-AEF09AFA43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5314950"/>
            <a:ext cx="1543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Add evidence</a:t>
            </a:r>
          </a:p>
        </p:txBody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48E2465F-93D5-4A73-A77E-4EBDC88A0E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791200"/>
            <a:ext cx="9048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05CB0DE7-AB82-4D67-B7E7-71BFCB9FAB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43600"/>
            <a:ext cx="81915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Result: governance sees a work item with the same fields every time, even when the original request arrived as a vague ask.</a:t>
            </a:r>
          </a:p>
        </p:txBody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BD9E736C-8352-4F35-A54E-CB067F4DB9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00800"/>
            <a:ext cx="3048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Illustrative operating model</a:t>
            </a:r>
          </a:p>
        </p:txBody>
      </p:sp>
      <p:sp>
        <p:nvSpPr>
          <p:cNvPr id="59" name="">
            <a:extLst xmlns:a="http://schemas.openxmlformats.org/drawingml/2006/main">
              <a:ext uri="{FF2B5EF4-FFF2-40B4-BE49-F238E27FC236}">
                <a16:creationId xmlns:a16="http://schemas.microsoft.com/office/drawing/2014/main" id="{48096C4A-1169-461B-AD6B-9BFD7ECD65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381750"/>
            <a:ext cx="457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155376676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028E818-6FAF-4D70-B3E8-F9E2E55675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5F0E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Scoring">
            <a:extLst xmlns:a="http://schemas.openxmlformats.org/drawingml/2006/main">
              <a:ext uri="{FF2B5EF4-FFF2-40B4-BE49-F238E27FC236}">
                <a16:creationId xmlns:a16="http://schemas.microsoft.com/office/drawing/2014/main" id="{7323A4A9-C024-4EA5-B698-AE22D04579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81025"/>
            <a:ext cx="7620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6B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Scoring">
            <a:extLst xmlns:a="http://schemas.openxmlformats.org/drawingml/2006/main">
              <a:ext uri="{FF2B5EF4-FFF2-40B4-BE49-F238E27FC236}">
                <a16:creationId xmlns:a16="http://schemas.microsoft.com/office/drawing/2014/main" id="{114D1CF5-D2AF-4C3A-872B-F4930E1AA4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5143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SCORING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B5CEED5-1920-465B-8B80-E67BA83C3D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800100"/>
            <a:ext cx="742950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Scoring makes tradeoffs visible before governance.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66BDF35-561B-46A2-939C-641B484B4E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057400"/>
            <a:ext cx="619125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The agent scores each request against agreed business goals, then explains what drove the rank so leaders can challenge the assumptions.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E7FDE59-E715-47D8-ABA6-95917DBD69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143250"/>
            <a:ext cx="2667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WEIGHTED SCORING MODEL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7D3F2C5-2F9B-4F6B-872F-DFAA0EB22E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448050"/>
            <a:ext cx="5524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30%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98D4C32-784B-45D6-9A9C-CBB77ECEEF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" y="3571875"/>
            <a:ext cx="228600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6B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E4A830C-75DF-4D49-AC53-ADB6456B2B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05250" y="3467100"/>
            <a:ext cx="23812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Strategic fit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F1BD000-4C21-4613-986C-DDCD1B8EC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867150"/>
            <a:ext cx="5524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25%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A6E323E-6DD5-4706-963A-1D8DF59C15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" y="3990975"/>
            <a:ext cx="190500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6A84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C6AD724-99ED-4105-8A4C-4D58AB9C24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05250" y="3886200"/>
            <a:ext cx="23812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Customer / revenue impact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14B1B8F-F338-438A-A2E3-F27723777D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286250"/>
            <a:ext cx="5524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rPr>
              <a:t>20%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FFF278E-486F-48A7-88CE-7F4C754846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" y="4410075"/>
            <a:ext cx="152400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E9B7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5020C94-3584-4A00-BBB3-75FD8B9455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05250" y="4305300"/>
            <a:ext cx="23812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Regulatory or risk reduction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A7167F4-AAC6-4B1F-95FC-2F11CACAEF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705350"/>
            <a:ext cx="5524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rPr>
              <a:t>15%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F1E5379-AA8F-468F-BEEB-00255AB64B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" y="4829175"/>
            <a:ext cx="114300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E8BA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9302B18-7058-4087-A2CC-AEF2C90E8E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05250" y="4724400"/>
            <a:ext cx="23812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Delivery confidence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252852F-3E14-4917-A488-4A9123B8E4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5524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rPr>
              <a:t>10%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B0DF467-C397-4971-9E6F-6511678A38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" y="5248275"/>
            <a:ext cx="76200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8272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D68218C-79CE-4E51-85D5-F9C1F84600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05250" y="5143500"/>
            <a:ext cx="23812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Cost / effort efficiency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8FE06ED-D6B4-44FC-B2D3-3C0948FF1A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53250" y="2914650"/>
            <a:ext cx="3429000" cy="2857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9EF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986A2CE-E0E3-4060-B12A-4A9C676E86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1623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ILLUSTRATIVE RANK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BA0A884-3690-4058-B800-93888065F7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581400"/>
            <a:ext cx="2000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Customer onboarding portal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F7FE522-23E6-47CD-986F-B50DD1FE9F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67150"/>
            <a:ext cx="1925003" cy="1047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6B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B5CDBAE-6D47-4B29-82BC-8573E6C47B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3771900"/>
            <a:ext cx="4572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86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F8C6A4BA-6CD9-4426-97ED-8441FF75B6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133850"/>
            <a:ext cx="2000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ERP report cleanup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BB3C22E-9AE3-4626-8C4D-7630E01993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419600"/>
            <a:ext cx="1432560" cy="1047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6A84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E06CDF78-B6A2-487D-B2F2-06403C17DA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4324350"/>
            <a:ext cx="4572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64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4D0B999-3F9B-478C-9C0D-0026E8E6F9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686300"/>
            <a:ext cx="2000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Internal wiki refresh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02C0051-C381-4DB1-99E4-1880A842EF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972050"/>
            <a:ext cx="940118" cy="1047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AEA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F57A40C4-95EE-43CD-B705-5AA559C1E8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4876800"/>
            <a:ext cx="4572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rPr>
              <a:t>42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EC01AF89-BC00-4B4F-8E29-1B1105CD76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5124450"/>
            <a:ext cx="257175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Every score should carry a rationale, confidence level, and missing-evidence list.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003B6A94-D863-46F1-93E1-22DAB54227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00800"/>
            <a:ext cx="3048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Illustrative operating model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BAFDEC07-7223-4CF5-876B-2B6A7ADC7E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381750"/>
            <a:ext cx="457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1722223248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D5B84D6-4061-45DA-8E67-FFEF0EACAD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01A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Governance routing">
            <a:extLst xmlns:a="http://schemas.openxmlformats.org/drawingml/2006/main">
              <a:ext uri="{FF2B5EF4-FFF2-40B4-BE49-F238E27FC236}">
                <a16:creationId xmlns:a16="http://schemas.microsoft.com/office/drawing/2014/main" id="{474531AF-5DC0-4B78-B2F8-E428BE0A19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19125"/>
            <a:ext cx="7620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6B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Governance routing">
            <a:extLst xmlns:a="http://schemas.openxmlformats.org/drawingml/2006/main">
              <a:ext uri="{FF2B5EF4-FFF2-40B4-BE49-F238E27FC236}">
                <a16:creationId xmlns:a16="http://schemas.microsoft.com/office/drawing/2014/main" id="{2866B98C-ECE2-4AB4-A393-5E2B196FC4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5524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GOVERNANCE ROUTING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5CB3F2A-B5AD-4040-AE96-3D0FB2D4B4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800100"/>
            <a:ext cx="75247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Governance routing should be deterministic.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2327B12-126D-4FA4-AC72-8480ED94FC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266950"/>
            <a:ext cx="6286500" cy="723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Routing logic turns score, size, risk, and funding need into the right review path. High-value work moves fast; high-risk work gets the right scrutiny.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7CEA243-4EC0-4136-8078-A82F9253DA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90800" y="4229100"/>
            <a:ext cx="8191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B4D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172B32C-B218-41C4-ACBC-0185F590A3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581400"/>
            <a:ext cx="1695450" cy="1295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A221D"/>
          </a:solidFill>
          <a:ln xmlns:a="http://schemas.openxmlformats.org/drawingml/2006/main" w="9525">
            <a:solidFill>
              <a:srgbClr val="5B4D44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8218E57-0A87-40DC-9974-8B92254CE0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3752850"/>
            <a:ext cx="1143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E9B7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E48B748-9EC3-4F83-ABF9-81DCAE9F85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3714750"/>
            <a:ext cx="10668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Low risk</a:t>
            </a:r>
          </a:p>
          <a:p xmlns:a="http://schemas.openxmlformats.org/drawingml/2006/main"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small effort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02EDFEA-DD92-4541-A5C2-E2A91BF7F3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4305300"/>
            <a:ext cx="13335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Fast-track approval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B272E7E-550A-4CC8-9758-F4186E5A65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76850" y="4229100"/>
            <a:ext cx="8191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B4D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4CE32E0-C498-4C43-97EC-91AD57F419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0450" y="3581400"/>
            <a:ext cx="1695450" cy="1295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A221D"/>
          </a:solidFill>
          <a:ln xmlns:a="http://schemas.openxmlformats.org/drawingml/2006/main" w="9525">
            <a:solidFill>
              <a:srgbClr val="5B4D44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99D7301-54EC-4456-854F-90A3F5679C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71900" y="3752850"/>
            <a:ext cx="1143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6A84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58D0928-B45D-4F0A-AB80-DBB73F4ADD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0" y="3714750"/>
            <a:ext cx="10668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Medium impact</a:t>
            </a:r>
          </a:p>
          <a:p xmlns:a="http://schemas.openxmlformats.org/drawingml/2006/main"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shared resources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F7B7552-706F-4F34-A9E7-0A982BB513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71900" y="4305300"/>
            <a:ext cx="13335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Program review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AE250D0-287E-44F8-824E-E4D67B08A9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62900" y="4229100"/>
            <a:ext cx="8191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B4D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D5CF478-7FAF-433F-A000-B68671162A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3581400"/>
            <a:ext cx="1695450" cy="1295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A221D"/>
          </a:solidFill>
          <a:ln xmlns:a="http://schemas.openxmlformats.org/drawingml/2006/main" w="9525">
            <a:solidFill>
              <a:srgbClr val="5B4D44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2E5ED2F-100F-4C48-9C7F-04D8B96B10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3752850"/>
            <a:ext cx="1143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6B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9485474-F7E9-4716-AA8D-68FEBA4AB6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10668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High investment</a:t>
            </a:r>
          </a:p>
          <a:p xmlns:a="http://schemas.openxmlformats.org/drawingml/2006/main"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or strategic tradeoff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7117DBA-71D6-43F2-B00A-FA17704544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4305300"/>
            <a:ext cx="13335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Portfolio council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3384B2D-5695-4618-B14B-861256AC07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72550" y="3581400"/>
            <a:ext cx="1695450" cy="1295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A221D"/>
          </a:solidFill>
          <a:ln xmlns:a="http://schemas.openxmlformats.org/drawingml/2006/main" w="9525">
            <a:solidFill>
              <a:srgbClr val="5B4D44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766B59B-0C68-4BDD-8575-E31E17771D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752850"/>
            <a:ext cx="1143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FC4B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C7F1223-33A4-4F63-9556-6C44BD00DA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72600" y="3714750"/>
            <a:ext cx="10668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Policy, security</a:t>
            </a:r>
          </a:p>
          <a:p xmlns:a="http://schemas.openxmlformats.org/drawingml/2006/main"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or compliance trigger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4C5E289-1978-40F4-8906-DB0C0E7865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4305300"/>
            <a:ext cx="13335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Specialist review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32E71D6-544E-4314-893B-F94EB3236D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334000"/>
            <a:ext cx="97917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110E"/>
          </a:solidFill>
          <a:ln xmlns:a="http://schemas.openxmlformats.org/drawingml/2006/main" w="9525">
            <a:solidFill>
              <a:srgbClr val="3C332D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F2D61C4-282F-40D1-8360-05C9497723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5467350"/>
            <a:ext cx="68580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Routing decision = score threshold + investment band + risk trigger + required evidence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28A715D-6C0F-4668-AB20-EB0079F93E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00800"/>
            <a:ext cx="3048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Illustrative operating model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69DEC63-FF60-4D12-AEF6-77CD21FD45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381750"/>
            <a:ext cx="457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369893736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760A7B8-C5C6-43C6-9541-B1E075E9F5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7F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Review packet">
            <a:extLst xmlns:a="http://schemas.openxmlformats.org/drawingml/2006/main">
              <a:ext uri="{FF2B5EF4-FFF2-40B4-BE49-F238E27FC236}">
                <a16:creationId xmlns:a16="http://schemas.microsoft.com/office/drawing/2014/main" id="{E8EF95D5-3BBF-412E-AA35-AD2A89EE90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81025"/>
            <a:ext cx="7620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6B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Review packet">
            <a:extLst xmlns:a="http://schemas.openxmlformats.org/drawingml/2006/main">
              <a:ext uri="{FF2B5EF4-FFF2-40B4-BE49-F238E27FC236}">
                <a16:creationId xmlns:a16="http://schemas.microsoft.com/office/drawing/2014/main" id="{B123442A-ACBE-4664-833A-4D9A393AAC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5143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REVIEW PACKET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817ACE3-2B64-45AF-85F1-EEB2A1BE41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800100"/>
            <a:ext cx="819150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Decision-makers need a prepared packet, not a raw ticket.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007BD38-F821-4C2A-96B5-8AC8DCED7F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057400"/>
            <a:ext cx="647700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The final output is a concise governance brief: enough context to decide, enough evidence to trust, and a clear next action.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8BD3BAE-B1CB-451B-98FF-33D4948690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028950"/>
            <a:ext cx="10287000" cy="2800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9EF"/>
          </a:solidFill>
          <a:ln xmlns:a="http://schemas.openxmlformats.org/drawingml/2006/main"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0C7BC91-8E1F-4D6E-A2A1-4AB84113C0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3314700"/>
            <a:ext cx="209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DECISION BRIEF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58C3AF1-49C0-4FB8-9986-32AF19D5A5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3676650"/>
            <a:ext cx="20002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Request summary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05961DA-69C5-4C79-B75E-1FF813FA7F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86175"/>
            <a:ext cx="34290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What is being asked, who owns it, and what business outcome it supports.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83C7CC7-560A-48A3-A85F-0D9EA9EAB8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4152900"/>
            <a:ext cx="5619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C3EAFA6-29F9-4157-A31D-31EC74286A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4267200"/>
            <a:ext cx="20002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Recommendation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F00B4DA-EE37-4985-80A7-A28AC44A77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276725"/>
            <a:ext cx="34290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Approve, redirect, defer, or reject, with rationale and confidence.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AC6DAAA-2E55-404A-86CC-F1781105E4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4743450"/>
            <a:ext cx="5619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098BCF1-6049-439D-BEC4-3F71A9712A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4857750"/>
            <a:ext cx="20002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Evidence pack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15C08E3-C266-41F0-A0A8-108EDA3574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867275"/>
            <a:ext cx="34290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Score drivers, dependencies, duplicate checks, risks, and missing context.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8D54DDD-0953-403C-BFBA-A13114F5CC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5334000"/>
            <a:ext cx="5619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283166C-757B-4C3B-8231-4B079666F4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00875" y="3314700"/>
            <a:ext cx="9525" cy="2152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2427D44-097E-4E41-8E04-CD735423CD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91400" y="3562350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6B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4162345-0D0E-4387-9FA5-FCB29FE36F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58100" y="3524250"/>
            <a:ext cx="1905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Open decisions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4B0792D-6494-44D1-B12F-529161A143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58100" y="3771900"/>
            <a:ext cx="25717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Funding, sequencing, policy exceptions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41DB5D4-CC1E-4339-AD71-4CF27492DC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91400" y="4152900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6A84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A027B10-54E9-481E-95B2-47D72CBE8B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58100" y="4114800"/>
            <a:ext cx="1905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Governance path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C99D83D-5E05-4884-A0DE-A7AE71DDC9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58100" y="4362450"/>
            <a:ext cx="25717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Fast-track / program / council / specialist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293BF94-0F6E-4020-A063-B1F70C6046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91400" y="4743450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E9B7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62BA5E7-3CD6-4EDF-8A97-852D744B9C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58100" y="4705350"/>
            <a:ext cx="1905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Next step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D067475-88FF-4D23-A242-AF3469FC32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58100" y="4953000"/>
            <a:ext cx="25717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Review owner, meeting, due date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1913D42D-3940-4C40-984F-9A0D963111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6076950"/>
            <a:ext cx="6858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The review meeting starts with a decision, not discovery.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CEF218E-84A2-4709-B8EB-3BB055AE3A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00800"/>
            <a:ext cx="3048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Illustrative operating model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EC8A844A-DDD7-4F54-8BB5-1E0CAFAA33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381750"/>
            <a:ext cx="457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5213693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2026-05-08T16:01:03.1270000Z</dcterms:created>
  <dcterms:modified xsi:type="dcterms:W3CDTF">2026-05-08T16:01:03.1270000Z</dcterms:modified>
</coreProperties>
</file>