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d418ef08f0c24181" /><Relationship Type="http://schemas.openxmlformats.org/officeDocument/2006/relationships/extended-properties" Target="/docProps/app.xml" Id="Rcb601be15a65471e" /><Relationship Type="http://schemas.openxmlformats.org/officeDocument/2006/relationships/officeDocument" Target="/ppt/presentation.xml" Id="R6b43f3125a1a46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1376ded3924626"/>
  </p:sldMasterIdLst>
  <p:notesMasterIdLst>
    <p:notesMasterId xmlns:r="http://schemas.openxmlformats.org/officeDocument/2006/relationships" r:id="Ra2ba531206094146"/>
  </p:notesMasterIdLst>
  <p:sldIdLst>
    <p:sldId xmlns:r="http://schemas.openxmlformats.org/officeDocument/2006/relationships" id="256" r:id="R01eb6b17935c444b"/>
    <p:sldId xmlns:r="http://schemas.openxmlformats.org/officeDocument/2006/relationships" id="257" r:id="R2fd45d7912534ad6"/>
    <p:sldId xmlns:r="http://schemas.openxmlformats.org/officeDocument/2006/relationships" id="258" r:id="R69eb6add5408444a"/>
    <p:sldId xmlns:r="http://schemas.openxmlformats.org/officeDocument/2006/relationships" id="259" r:id="Rfa00f6c9b85a4ad6"/>
    <p:sldId xmlns:r="http://schemas.openxmlformats.org/officeDocument/2006/relationships" id="260" r:id="R49cfa76c4c034cfb"/>
    <p:sldId xmlns:r="http://schemas.openxmlformats.org/officeDocument/2006/relationships" id="261" r:id="R7051c3153c3d4952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1376ded3924626" /><Relationship Type="http://schemas.openxmlformats.org/officeDocument/2006/relationships/theme" Target="/ppt/theme/theme1.xml" Id="R9ba808ae0d4246c3" /><Relationship Type="http://schemas.openxmlformats.org/officeDocument/2006/relationships/notesMaster" Target="/ppt/notesMasters/notesMaster1.xml" Id="Ra2ba531206094146" /><Relationship Type="http://schemas.openxmlformats.org/officeDocument/2006/relationships/presProps" Target="/ppt/presProps.xml" Id="R89d2f5d300fb481d" /><Relationship Type="http://schemas.openxmlformats.org/officeDocument/2006/relationships/viewProps" Target="/ppt/viewProps.xml" Id="Ra1a26adb135e44d2" /><Relationship Type="http://schemas.openxmlformats.org/officeDocument/2006/relationships/tableStyles" Target="/ppt/tableStyles.xml" Id="R070bd4b9391945d7" /><Relationship Type="http://schemas.openxmlformats.org/officeDocument/2006/relationships/slide" Target="/ppt/slides/slide1.xml" Id="R01eb6b17935c444b" /><Relationship Type="http://schemas.openxmlformats.org/officeDocument/2006/relationships/slide" Target="/ppt/slides/slide2.xml" Id="R2fd45d7912534ad6" /><Relationship Type="http://schemas.openxmlformats.org/officeDocument/2006/relationships/slide" Target="/ppt/slides/slide3.xml" Id="R69eb6add5408444a" /><Relationship Type="http://schemas.openxmlformats.org/officeDocument/2006/relationships/slide" Target="/ppt/slides/slide4.xml" Id="Rfa00f6c9b85a4ad6" /><Relationship Type="http://schemas.openxmlformats.org/officeDocument/2006/relationships/slide" Target="/ppt/slides/slide5.xml" Id="R49cfa76c4c034cfb" /><Relationship Type="http://schemas.openxmlformats.org/officeDocument/2006/relationships/slide" Target="/ppt/slides/slide6.xml" Id="R7051c3153c3d4952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705164f9b96a439c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10285c30ed6a4594" /><Relationship Type="http://schemas.openxmlformats.org/officeDocument/2006/relationships/notesMaster" Target="/ppt/notesMasters/notesMaster1.xml" Id="R5017ab8b4e1445d8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f8ea540d124440dd" /><Relationship Type="http://schemas.openxmlformats.org/officeDocument/2006/relationships/notesMaster" Target="/ppt/notesMasters/notesMaster1.xml" Id="R08b4a25ff9ba4eeb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b2a7e4d4a8dd4853" /><Relationship Type="http://schemas.openxmlformats.org/officeDocument/2006/relationships/notesMaster" Target="/ppt/notesMasters/notesMaster1.xml" Id="Rb9c489adaf864159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182ebe76e12a417b" /><Relationship Type="http://schemas.openxmlformats.org/officeDocument/2006/relationships/notesMaster" Target="/ppt/notesMasters/notesMaster1.xml" Id="Rc73f5591650c4a29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4dcbb75f05c94797" /><Relationship Type="http://schemas.openxmlformats.org/officeDocument/2006/relationships/notesMaster" Target="/ppt/notesMasters/notesMaster1.xml" Id="R8728f02eb8304bef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662db4d32ec5430f" /><Relationship Type="http://schemas.openxmlformats.org/officeDocument/2006/relationships/notesMaster" Target="/ppt/notesMasters/notesMaster1.xml" Id="R046d3b9999b44888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0c0538d17f49ad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5fbc021616a24282" /><Relationship Type="http://schemas.openxmlformats.org/officeDocument/2006/relationships/slideLayout" Target="/ppt/slideLayouts/slideLayout2.xml" Id="Ra49821d6804e4ea4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9821d6804e4ea4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643f7a91c2f46d1" /><Relationship Type="http://schemas.openxmlformats.org/officeDocument/2006/relationships/notesSlide" Target="/ppt/notesSlides/notesSlide1.xml" Id="R22f1db8200f846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1c486318fc34456f" /><Relationship Type="http://schemas.openxmlformats.org/officeDocument/2006/relationships/notesSlide" Target="/ppt/notesSlides/notesSlide2.xml" Id="R69b2fca9c54d42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0cfefdfddb94109" /><Relationship Type="http://schemas.openxmlformats.org/officeDocument/2006/relationships/notesSlide" Target="/ppt/notesSlides/notesSlide3.xml" Id="Rd5fc2438210748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66e22be10dcb430b" /><Relationship Type="http://schemas.openxmlformats.org/officeDocument/2006/relationships/notesSlide" Target="/ppt/notesSlides/notesSlide4.xml" Id="R263a70f49b2f47c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b38c7d56238446b" /><Relationship Type="http://schemas.openxmlformats.org/officeDocument/2006/relationships/notesSlide" Target="/ppt/notesSlides/notesSlide5.xml" Id="R0bc65c5843ab46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74e1add8ba094174" /><Relationship Type="http://schemas.openxmlformats.org/officeDocument/2006/relationships/notesSlide" Target="/ppt/notesSlides/notesSlide6.xml" Id="R3112f819721f4010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F84B0CB-01FD-47DB-9F19-A04572BB97DA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A6FB288F-A97F-419B-AF68-C5F4EB8CBCC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700AC798-F8C8-49D1-8DB0-E5E12CD05758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INTELIGENTNE PRZETWARZANIE FAKTURÓW</a:t>
            </a:r>
          </a:p>
        </p:txBody>
      </p:sp>
      <p:sp>
        <p:nvSpPr>
          <p:cNvPr id="4" name="">
            <a:extLst>
              <a:ext uri="{FF2B5EF4-FFF2-40B4-BE49-F238E27FC236}">
                <a16:creationId id="{4CB47080-075E-4B36-BE9A-CEFA4EEB818B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Automatyzacja faktur przenosi czyste faktury do księgowania, a wyjątki do odpowiedniego właściciela.</a:t>
            </a:r>
          </a:p>
        </p:txBody>
      </p:sp>
      <p:sp>
        <p:nvSpPr>
          <p:cNvPr id="5" name="">
            <a:extLst>
              <a:ext uri="{FF2B5EF4-FFF2-40B4-BE49-F238E27FC236}">
                <a16:creationId id="{D9DF35A8-7027-4502-A9FE-C5DE6BA0CED7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Agenci wyodrębniają, sprawdzają, dopasowują, kodują, zatwierdzają i przechowują dowody faktury, dzięki czemu zespoły finansowe pracują nad wyjątkami zamiast stać w kolejce.</a:t>
            </a:r>
          </a:p>
        </p:txBody>
      </p:sp>
      <p:sp>
        <p:nvSpPr>
          <p:cNvPr id="6" name="">
            <a:extLst>
              <a:ext uri="{FF2B5EF4-FFF2-40B4-BE49-F238E27FC236}">
                <a16:creationId id="{67E314E9-AB58-4EFF-AE66-C6167AB716DD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07F00173-B0AA-4C93-8E28-C33A0778329D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Przechwytywanie</a:t>
            </a:r>
          </a:p>
        </p:txBody>
      </p:sp>
      <p:sp>
        <p:nvSpPr>
          <p:cNvPr id="8" name="">
            <a:extLst>
              <a:ext uri="{FF2B5EF4-FFF2-40B4-BE49-F238E27FC236}">
                <a16:creationId id="{838F89A0-826B-44D2-8947-9AB8B0A21464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9" name="">
            <a:extLst>
              <a:ext uri="{FF2B5EF4-FFF2-40B4-BE49-F238E27FC236}">
                <a16:creationId id="{F46E4273-716D-4048-ADC5-A36742D78ED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0" name="">
            <a:extLst>
              <a:ext uri="{FF2B5EF4-FFF2-40B4-BE49-F238E27FC236}">
                <a16:creationId id="{769759E8-175D-4F71-B2E8-AB465FA7659B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1" name="">
            <a:extLst>
              <a:ext uri="{FF2B5EF4-FFF2-40B4-BE49-F238E27FC236}">
                <a16:creationId id="{E11D7662-E24E-44D0-96E3-E8B5DFE920EF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586ACE46-E3DF-4145-B761-402E2D049D3D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3" name="">
            <a:extLst>
              <a:ext uri="{FF2B5EF4-FFF2-40B4-BE49-F238E27FC236}">
                <a16:creationId id="{BA6281F4-F008-43A0-BD8D-762377915714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Dowody</a:t>
            </a:r>
          </a:p>
        </p:txBody>
      </p:sp>
      <p:sp>
        <p:nvSpPr>
          <p:cNvPr id="14" name="">
            <a:extLst>
              <a:ext uri="{FF2B5EF4-FFF2-40B4-BE49-F238E27FC236}">
                <a16:creationId id="{BD7E00FD-E39F-4B01-BAE1-00635AFC13F0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Soczewka finansowa</a:t>
            </a:r>
          </a:p>
        </p:txBody>
      </p:sp>
      <p:sp>
        <p:nvSpPr>
          <p:cNvPr id="15" name="">
            <a:extLst>
              <a:ext uri="{FF2B5EF4-FFF2-40B4-BE49-F238E27FC236}">
                <a16:creationId id="{66E095CE-3DEA-4DFB-82D8-6A4B399CDAC7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E3AEE0AD-29CB-472D-BD2A-2A731C3B4ED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Kokpit automatyki</a:t>
            </a:r>
          </a:p>
        </p:txBody>
      </p:sp>
      <p:sp>
        <p:nvSpPr>
          <p:cNvPr id="17" name="">
            <a:extLst>
              <a:ext uri="{FF2B5EF4-FFF2-40B4-BE49-F238E27FC236}">
                <a16:creationId id="{A62610A1-B679-46A5-83AD-78E1B1DA7B63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EFAF2929-8305-4331-8C5A-EE11F9158753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Ekstrakcja</a:t>
            </a:r>
          </a:p>
        </p:txBody>
      </p:sp>
      <p:sp>
        <p:nvSpPr>
          <p:cNvPr id="19" name="">
            <a:extLst>
              <a:ext uri="{FF2B5EF4-FFF2-40B4-BE49-F238E27FC236}">
                <a16:creationId id="{3E5FAD1A-B67D-4255-994C-5455150E6996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Wysoka pewność</a:t>
            </a:r>
          </a:p>
        </p:txBody>
      </p:sp>
      <p:sp>
        <p:nvSpPr>
          <p:cNvPr id="20" name="">
            <a:extLst>
              <a:ext uri="{FF2B5EF4-FFF2-40B4-BE49-F238E27FC236}">
                <a16:creationId id="{F126EBF3-6784-43EC-8CED-795C232C0F67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5B1416F4-1873-44FF-9C08-D4CCE3B9B467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Mecz PO</a:t>
            </a:r>
          </a:p>
        </p:txBody>
      </p:sp>
      <p:sp>
        <p:nvSpPr>
          <p:cNvPr id="22" name="">
            <a:extLst>
              <a:ext uri="{FF2B5EF4-FFF2-40B4-BE49-F238E27FC236}">
                <a16:creationId id="{18C4E273-545D-42DB-BAA7-B9634B4F83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Trójdrożny</a:t>
            </a:r>
          </a:p>
        </p:txBody>
      </p:sp>
      <p:sp>
        <p:nvSpPr>
          <p:cNvPr id="23" name="">
            <a:extLst>
              <a:ext uri="{FF2B5EF4-FFF2-40B4-BE49-F238E27FC236}">
                <a16:creationId id="{CA560D20-1723-4BF1-8F35-DB0E2599A4C6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D5BAB2A-89BA-4356-9902-62331E3D14CE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Duplikat</a:t>
            </a:r>
          </a:p>
        </p:txBody>
      </p:sp>
      <p:sp>
        <p:nvSpPr>
          <p:cNvPr id="25" name="">
            <a:extLst>
              <a:ext uri="{FF2B5EF4-FFF2-40B4-BE49-F238E27FC236}">
                <a16:creationId id="{CBAF3C25-DFEE-4765-B865-7B63D31A1298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Zablokowano</a:t>
            </a:r>
          </a:p>
        </p:txBody>
      </p:sp>
      <p:sp>
        <p:nvSpPr>
          <p:cNvPr id="26" name="">
            <a:extLst>
              <a:ext uri="{FF2B5EF4-FFF2-40B4-BE49-F238E27FC236}">
                <a16:creationId id="{7568D860-C79C-45C1-A3DC-762791C2E8B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77A101B3-9B27-4F41-9A13-177C498B91C3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Stan postu</a:t>
            </a:r>
          </a:p>
        </p:txBody>
      </p:sp>
      <p:sp>
        <p:nvSpPr>
          <p:cNvPr id="28" name="">
            <a:extLst>
              <a:ext uri="{FF2B5EF4-FFF2-40B4-BE49-F238E27FC236}">
                <a16:creationId id="{C2CE5032-35A3-46A3-96B4-EA8ECB7C1949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Gotowe</a:t>
            </a:r>
          </a:p>
        </p:txBody>
      </p:sp>
      <p:sp>
        <p:nvSpPr>
          <p:cNvPr id="29" name="">
            <a:extLst>
              <a:ext uri="{FF2B5EF4-FFF2-40B4-BE49-F238E27FC236}">
                <a16:creationId id="{CD8CA636-4F93-4EF9-AE4E-8AAB2B7752A6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04F4F3DD-3BC3-473F-A420-5213179EBFD1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Przygotowane na podstawie dowodów</a:t>
            </a:r>
          </a:p>
        </p:txBody>
      </p:sp>
      <p:sp>
        <p:nvSpPr>
          <p:cNvPr id="31" name="">
            <a:extLst>
              <a:ext uri="{FF2B5EF4-FFF2-40B4-BE49-F238E27FC236}">
                <a16:creationId id="{FE5A9182-93B3-4FE0-8DFF-1E8580482F6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F994436-1539-4EA9-84A4-2760A6DA669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3456EC93-139B-4193-BAD5-94412AE26657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1116927965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46199CB6-63D3-4306-B46E-37FCC45EAD6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9FAB3E1-8026-4B09-9CF7-42A40FF15BED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2056C64-71A3-4789-A7D5-B3693D338B2C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PRZEPŁYWU PRACY</a:t>
            </a:r>
          </a:p>
        </p:txBody>
      </p:sp>
      <p:sp>
        <p:nvSpPr>
          <p:cNvPr id="4" name="">
            <a:extLst>
              <a:ext uri="{FF2B5EF4-FFF2-40B4-BE49-F238E27FC236}">
                <a16:creationId id="{5B502702-DB30-477C-BC47-067C8029731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Czysty przepływ finansów oddziela prostą pracę od wyjątków.</a:t>
            </a:r>
          </a:p>
        </p:txBody>
      </p:sp>
      <p:sp>
        <p:nvSpPr>
          <p:cNvPr id="5" name="">
            <a:extLst>
              <a:ext uri="{FF2B5EF4-FFF2-40B4-BE49-F238E27FC236}">
                <a16:creationId id="{25673D98-24D0-4848-BCF8-567F58326BA2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D4AAAA5-E573-4DE9-B38E-B2082D4EB0EA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7580C718-F869-4AAF-8606-27F75F35D1AB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ADAE7566-CA2D-44B8-8154-FF64C7360956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Odbierz</a:t>
            </a:r>
          </a:p>
        </p:txBody>
      </p:sp>
      <p:sp>
        <p:nvSpPr>
          <p:cNvPr id="9" name="">
            <a:extLst>
              <a:ext uri="{FF2B5EF4-FFF2-40B4-BE49-F238E27FC236}">
                <a16:creationId id="{B24C6934-A83A-45D5-89F2-322BEFE37A90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Faktury przychodzą e-mailem,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portal, EDI lub skan.</a:t>
            </a:r>
          </a:p>
        </p:txBody>
      </p:sp>
      <p:sp>
        <p:nvSpPr>
          <p:cNvPr id="10" name="">
            <a:extLst>
              <a:ext uri="{FF2B5EF4-FFF2-40B4-BE49-F238E27FC236}">
                <a16:creationId id="{E7F642D5-F3EE-4DC8-B5FF-909165EB47EE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C666C234-8C78-46CE-B4CD-44549C999DEE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9330273-DD3D-4D06-B32A-F085BA30E0F5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7B6F4A26-250B-4EE7-AEF1-9FE449542051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794A1489-4ACA-483B-9B50-F8146BAA2B91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93D5A025-5C2E-46FE-877D-5A23C0BA641E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Ekstrakt</a:t>
            </a:r>
          </a:p>
        </p:txBody>
      </p:sp>
      <p:sp>
        <p:nvSpPr>
          <p:cNvPr id="16" name="">
            <a:extLst>
              <a:ext uri="{FF2B5EF4-FFF2-40B4-BE49-F238E27FC236}">
                <a16:creationId id="{6EA600CC-0CD5-4E5A-A699-C23D0883D43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Pozycje, podatek, dostawca,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 i warunki płatności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przeanalizowano.</a:t>
            </a:r>
          </a:p>
        </p:txBody>
      </p:sp>
      <p:sp>
        <p:nvSpPr>
          <p:cNvPr id="17" name="">
            <a:extLst>
              <a:ext uri="{FF2B5EF4-FFF2-40B4-BE49-F238E27FC236}">
                <a16:creationId id="{8580ADE8-A9CD-4870-967F-4221453F270D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89501F4B-EDC8-4A05-A18C-77A55D7692BB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11BE2906-7E4E-42CD-AC64-40038342C05A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812D554D-8BB9-47D5-B4D6-844C154CF7F7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1156B934-BFDC-48EA-B788-0E20E7F163F8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0E010F7E-4D72-49BE-81AF-CAE09AEE9E23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Dopasuj</a:t>
            </a:r>
          </a:p>
        </p:txBody>
      </p:sp>
      <p:sp>
        <p:nvSpPr>
          <p:cNvPr id="23" name="">
            <a:extLst>
              <a:ext uri="{FF2B5EF4-FFF2-40B4-BE49-F238E27FC236}">
                <a16:creationId id="{1DC8259A-E6F7-4E37-884A-55BA7E8FB684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PO, paragon, umowa i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sprawdzane są reguły tolerancji.</a:t>
            </a:r>
          </a:p>
        </p:txBody>
      </p:sp>
      <p:sp>
        <p:nvSpPr>
          <p:cNvPr id="24" name="">
            <a:extLst>
              <a:ext uri="{FF2B5EF4-FFF2-40B4-BE49-F238E27FC236}">
                <a16:creationId id="{ED832CAE-7002-4B32-9300-ACC0D1FC75D8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EE7A8677-F2AD-4392-BD59-B110B2370FB9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A907024B-CD3B-4594-A7BB-EB401871113E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84DCF714-2BBF-4A86-BA01-DBFD83E9219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8BDC8CFD-859E-49E0-A814-4D53BE6C469D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7D2F600D-30EF-4333-BA26-CB55596F0402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Poczta</a:t>
            </a:r>
          </a:p>
        </p:txBody>
      </p:sp>
      <p:sp>
        <p:nvSpPr>
          <p:cNvPr id="30" name="">
            <a:extLst>
              <a:ext uri="{FF2B5EF4-FFF2-40B4-BE49-F238E27FC236}">
                <a16:creationId id="{B0EEE310-1108-4217-90F2-F0893D23D96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Zatwierdzone faktury przenoszą się do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 z dowodami audytu.</a:t>
            </a:r>
          </a:p>
        </p:txBody>
      </p:sp>
      <p:sp>
        <p:nvSpPr>
          <p:cNvPr id="31" name="">
            <a:extLst>
              <a:ext uri="{FF2B5EF4-FFF2-40B4-BE49-F238E27FC236}">
                <a16:creationId id="{5B933925-5E91-4041-94FC-2A983DA26D8A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Dane wyjściowe to zarządzany pakiet roboczy, a nie kolejna kolejka, którą należy ręcznie ścigać.</a:t>
            </a:r>
          </a:p>
        </p:txBody>
      </p:sp>
      <p:sp>
        <p:nvSpPr>
          <p:cNvPr id="32" name="">
            <a:extLst>
              <a:ext uri="{FF2B5EF4-FFF2-40B4-BE49-F238E27FC236}">
                <a16:creationId id="{EE5A0F4B-6D91-4039-A672-7F5C1C2F5EF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56C6469A-EF8F-4D32-A507-B5DD53A363B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0F47ABE7-5FB7-451E-A6B0-A977A6D9806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83086223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642972DB-C9A9-4F06-B6E7-120A8B758786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76BE55-F9A3-487C-8A38-3C22D78044E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AAA09E9-DBAF-458C-8E78-932200131B14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DOWODÓW</a:t>
            </a:r>
          </a:p>
        </p:txBody>
      </p:sp>
      <p:sp>
        <p:nvSpPr>
          <p:cNvPr id="4" name="">
            <a:extLst>
              <a:ext uri="{FF2B5EF4-FFF2-40B4-BE49-F238E27FC236}">
                <a16:creationId id="{E0F40117-1528-46A0-B5CF-F0037CF48FAC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Agenci monitorują dowody transakcji leżące u podstaw każdej decyzji.</a:t>
            </a:r>
          </a:p>
        </p:txBody>
      </p:sp>
      <p:sp>
        <p:nvSpPr>
          <p:cNvPr id="5" name="">
            <a:extLst>
              <a:ext uri="{FF2B5EF4-FFF2-40B4-BE49-F238E27FC236}">
                <a16:creationId id="{E8B328FF-FE9A-4CF2-98CF-741F51A4FA28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Sygnał</a:t>
            </a:r>
          </a:p>
        </p:txBody>
      </p:sp>
      <p:sp>
        <p:nvSpPr>
          <p:cNvPr id="6" name="">
            <a:extLst>
              <a:ext uri="{FF2B5EF4-FFF2-40B4-BE49-F238E27FC236}">
                <a16:creationId id="{D10F1FCD-6B9B-4A82-9E66-BBF5017ECE07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Dowody monitorowane</a:t>
            </a:r>
          </a:p>
        </p:txBody>
      </p:sp>
      <p:sp>
        <p:nvSpPr>
          <p:cNvPr id="7" name="">
            <a:extLst>
              <a:ext uri="{FF2B5EF4-FFF2-40B4-BE49-F238E27FC236}">
                <a16:creationId id="{75BE66E2-F02A-4F55-8394-BEEC1A1C5E09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Pytanie decyzyjne</a:t>
            </a:r>
          </a:p>
        </p:txBody>
      </p:sp>
      <p:sp>
        <p:nvSpPr>
          <p:cNvPr id="8" name="">
            <a:extLst>
              <a:ext uri="{FF2B5EF4-FFF2-40B4-BE49-F238E27FC236}">
                <a16:creationId id="{35D2A2D3-3B91-4997-969B-ACAE8BFBB97C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C9973C1A-B0D8-4FF0-B107-52F950A0C177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Dostawca</a:t>
            </a:r>
          </a:p>
        </p:txBody>
      </p:sp>
      <p:sp>
        <p:nvSpPr>
          <p:cNvPr id="10" name="">
            <a:extLst>
              <a:ext uri="{FF2B5EF4-FFF2-40B4-BE49-F238E27FC236}">
                <a16:creationId id="{C7816B65-E83C-4D61-9BD8-21DD0C98414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dane podstawowe, rachunek bankowy, NIP</a:t>
            </a:r>
          </a:p>
        </p:txBody>
      </p:sp>
      <p:sp>
        <p:nvSpPr>
          <p:cNvPr id="11" name="">
            <a:extLst>
              <a:ext uri="{FF2B5EF4-FFF2-40B4-BE49-F238E27FC236}">
                <a16:creationId id="{DF1CFD89-7F5A-4C46-897A-E0B107158E32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D6E01A7C-B94D-44B5-AB79-B288DC31A2C9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dostawca jest ważny?</a:t>
            </a:r>
          </a:p>
        </p:txBody>
      </p:sp>
      <p:sp>
        <p:nvSpPr>
          <p:cNvPr id="13" name="">
            <a:extLst>
              <a:ext uri="{FF2B5EF4-FFF2-40B4-BE49-F238E27FC236}">
                <a16:creationId id="{F11F0791-E812-4E9D-B436-EB2E5355AEBA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C0BB2BB9-A68D-4C13-AB49-D39C9F87C8CF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Faktura</a:t>
            </a:r>
          </a:p>
        </p:txBody>
      </p:sp>
      <p:sp>
        <p:nvSpPr>
          <p:cNvPr id="15" name="">
            <a:extLst>
              <a:ext uri="{FF2B5EF4-FFF2-40B4-BE49-F238E27FC236}">
                <a16:creationId id="{F901CEF1-EC06-4894-A158-C5EF593D4522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nagłówek, sumy, podatki, termin płatności</a:t>
            </a:r>
          </a:p>
        </p:txBody>
      </p:sp>
      <p:sp>
        <p:nvSpPr>
          <p:cNvPr id="16" name="">
            <a:extLst>
              <a:ext uri="{FF2B5EF4-FFF2-40B4-BE49-F238E27FC236}">
                <a16:creationId id="{14579167-5CE5-4AD7-8D45-BD557C5F8FE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52C61CDB-E6C6-4192-9B6B-FAE42267C4E1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można ufać polom?</a:t>
            </a:r>
          </a:p>
        </p:txBody>
      </p:sp>
      <p:sp>
        <p:nvSpPr>
          <p:cNvPr id="18" name="">
            <a:extLst>
              <a:ext uri="{FF2B5EF4-FFF2-40B4-BE49-F238E27FC236}">
                <a16:creationId id="{1290D2A5-188C-4C67-ACB0-DDA6F088CE6E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6E86D726-C4BF-41D9-A894-25B906EDDC1F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Zamówienie zakupu</a:t>
            </a:r>
          </a:p>
        </p:txBody>
      </p:sp>
      <p:sp>
        <p:nvSpPr>
          <p:cNvPr id="20" name="">
            <a:extLst>
              <a:ext uri="{FF2B5EF4-FFF2-40B4-BE49-F238E27FC236}">
                <a16:creationId id="{35450AD8-2B71-45D8-9736-D86AF7A20C90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Linie PO, paragon, tolerancja</a:t>
            </a:r>
          </a:p>
        </p:txBody>
      </p:sp>
      <p:sp>
        <p:nvSpPr>
          <p:cNvPr id="21" name="">
            <a:extLst>
              <a:ext uri="{FF2B5EF4-FFF2-40B4-BE49-F238E27FC236}">
                <a16:creationId id="{E92014B5-7AA2-4941-A473-EF4046E25D4F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516491AF-2D14-441F-9068-2F5FD54CA504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pasuje?</a:t>
            </a:r>
          </a:p>
        </p:txBody>
      </p:sp>
      <p:sp>
        <p:nvSpPr>
          <p:cNvPr id="23" name="">
            <a:extLst>
              <a:ext uri="{FF2B5EF4-FFF2-40B4-BE49-F238E27FC236}">
                <a16:creationId id="{2E8515DC-64F6-428B-A50F-42313F46B655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5C810EA-3C49-480C-92F5-8A6FEAABE1C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Wyjątek</a:t>
            </a:r>
          </a:p>
        </p:txBody>
      </p:sp>
      <p:sp>
        <p:nvSpPr>
          <p:cNvPr id="25" name="">
            <a:extLst>
              <a:ext uri="{FF2B5EF4-FFF2-40B4-BE49-F238E27FC236}">
                <a16:creationId id="{A95F4945-F650-4F5C-84A3-964814D04401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duplikat, niezgodność, brak zatwierdzenia</a:t>
            </a:r>
          </a:p>
        </p:txBody>
      </p:sp>
      <p:sp>
        <p:nvSpPr>
          <p:cNvPr id="26" name="">
            <a:extLst>
              <a:ext uri="{FF2B5EF4-FFF2-40B4-BE49-F238E27FC236}">
                <a16:creationId id="{144DB571-A2B7-4C07-9972-B81A3A1465F6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8F20D56-B6EF-441C-BC93-7F82F8C610CB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Kto to rozwiązuje?</a:t>
            </a:r>
          </a:p>
        </p:txBody>
      </p:sp>
      <p:sp>
        <p:nvSpPr>
          <p:cNvPr id="28" name="">
            <a:extLst>
              <a:ext uri="{FF2B5EF4-FFF2-40B4-BE49-F238E27FC236}">
                <a16:creationId id="{5BE45CB4-6A79-4087-A3E2-0DDCC8A9279C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E2FB639B-AC44-485B-9BB4-54FE6D7CF702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Archiwum</a:t>
            </a:r>
          </a:p>
        </p:txBody>
      </p:sp>
      <p:sp>
        <p:nvSpPr>
          <p:cNvPr id="30" name="">
            <a:extLst>
              <a:ext uri="{FF2B5EF4-FFF2-40B4-BE49-F238E27FC236}">
                <a16:creationId id="{7BBFA2BC-88C9-4596-A7A6-59E1402B23FD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dowód opublikowania, osoba zatwierdzająca, plik źródłowy</a:t>
            </a:r>
          </a:p>
        </p:txBody>
      </p:sp>
      <p:sp>
        <p:nvSpPr>
          <p:cNvPr id="31" name="">
            <a:extLst>
              <a:ext uri="{FF2B5EF4-FFF2-40B4-BE49-F238E27FC236}">
                <a16:creationId id="{C01BDCF5-1DFB-4A22-B3DB-DA51A5ECFB61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62DE5A57-D47E-43BD-B5EC-0268403FE8E9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Czy dowody kontroli są kompletne?</a:t>
            </a:r>
          </a:p>
        </p:txBody>
      </p:sp>
      <p:sp>
        <p:nvSpPr>
          <p:cNvPr id="33" name="">
            <a:extLst>
              <a:ext uri="{FF2B5EF4-FFF2-40B4-BE49-F238E27FC236}">
                <a16:creationId id="{F1DEF2AB-F59A-4FD5-98C3-CB1F59F25D96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0D5ECF5B-7F11-49FA-86E1-6A7ABCDB3DDB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Filtrowane wyjątki</a:t>
            </a:r>
          </a:p>
        </p:txBody>
      </p:sp>
      <p:sp>
        <p:nvSpPr>
          <p:cNvPr id="35" name="">
            <a:extLst>
              <a:ext uri="{FF2B5EF4-FFF2-40B4-BE49-F238E27FC236}">
                <a16:creationId id="{DC89C1DA-210C-4891-B34D-5EAD96D2A16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8279FF9F-9D3E-4157-9243-88B3542ABE24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887B077F-018E-4B3A-BBCD-2BE233413DD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715912233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C1396E30-5EB0-4123-B19F-C215B20E6CF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6A6DB2A-BBC9-449B-A248-409866D0910E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68A6FBB-C5E2-4CA2-8470-F224A82CD80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ZARZĄDZANIA</a:t>
            </a:r>
          </a:p>
        </p:txBody>
      </p:sp>
      <p:sp>
        <p:nvSpPr>
          <p:cNvPr id="4" name="">
            <a:extLst>
              <a:ext uri="{FF2B5EF4-FFF2-40B4-BE49-F238E27FC236}">
                <a16:creationId id="{81193369-04D8-4126-BAE5-4909C0A7D75B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Ważność określa ścieżkę, właściciela i reakcję sterowania.</a:t>
            </a:r>
          </a:p>
        </p:txBody>
      </p:sp>
      <p:sp>
        <p:nvSpPr>
          <p:cNvPr id="5" name="">
            <a:extLst>
              <a:ext uri="{FF2B5EF4-FFF2-40B4-BE49-F238E27FC236}">
                <a16:creationId id="{81E79DF1-A761-47D4-86E9-E19B1946D3D7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2E1E9871-1E50-4887-B3B9-EF49E98604FB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Automatyczne wysyłanie</a:t>
            </a:r>
          </a:p>
        </p:txBody>
      </p:sp>
      <p:sp>
        <p:nvSpPr>
          <p:cNvPr id="7" name="">
            <a:extLst>
              <a:ext uri="{FF2B5EF4-FFF2-40B4-BE49-F238E27FC236}">
                <a16:creationId id="{0E401330-BDC9-477F-9E84-A98F2949FAD5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Czyste dopasowanie i zasady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pewność siebie</a:t>
            </a:r>
          </a:p>
        </p:txBody>
      </p:sp>
      <p:sp>
        <p:nvSpPr>
          <p:cNvPr id="8" name="">
            <a:extLst>
              <a:ext uri="{FF2B5EF4-FFF2-40B4-BE49-F238E27FC236}">
                <a16:creationId id="{414C4D6C-D897-46F2-B5FF-9ACDB423DAB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6A4A70B8-C385-4D2D-9069-DFDCFB418E63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F42E0689-9584-406B-86E3-CC9180388EAF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Księgowanie ERP</a:t>
            </a:r>
          </a:p>
        </p:txBody>
      </p:sp>
      <p:sp>
        <p:nvSpPr>
          <p:cNvPr id="11" name="">
            <a:extLst>
              <a:ext uri="{FF2B5EF4-FFF2-40B4-BE49-F238E27FC236}">
                <a16:creationId id="{90C9B2E0-93F1-4126-BB74-2DC380B34E26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95D42D46-03D6-487F-B1A0-0427885BFFB9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Rozwiąż</a:t>
            </a:r>
          </a:p>
        </p:txBody>
      </p:sp>
      <p:sp>
        <p:nvSpPr>
          <p:cNvPr id="13" name="">
            <a:extLst>
              <a:ext uri="{FF2B5EF4-FFF2-40B4-BE49-F238E27FC236}">
                <a16:creationId id="{58F71935-6F14-4E38-A0D1-837AE2493200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Niezgodność, brak paragonu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luka w kodowaniu</a:t>
            </a:r>
          </a:p>
        </p:txBody>
      </p:sp>
      <p:sp>
        <p:nvSpPr>
          <p:cNvPr id="14" name="">
            <a:extLst>
              <a:ext uri="{FF2B5EF4-FFF2-40B4-BE49-F238E27FC236}">
                <a16:creationId id="{948AE0BF-1A32-4BB1-81BB-390DF5D0F68B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71752C09-5F38-49EB-B3DD-E760E0FFFD0B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3FE7E736-3BC7-4A22-A3D8-1837415A2F1A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AP / requester</a:t>
            </a:r>
          </a:p>
        </p:txBody>
      </p:sp>
      <p:sp>
        <p:nvSpPr>
          <p:cNvPr id="17" name="">
            <a:extLst>
              <a:ext uri="{FF2B5EF4-FFF2-40B4-BE49-F238E27FC236}">
                <a16:creationId id="{B912B2CB-54A3-4424-9D13-04ABF3218968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C679E211-5BCB-44E8-9A09-75B9A4DBFD1B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Eskalacja</a:t>
            </a:r>
          </a:p>
        </p:txBody>
      </p:sp>
      <p:sp>
        <p:nvSpPr>
          <p:cNvPr id="19" name="">
            <a:extLst>
              <a:ext uri="{FF2B5EF4-FFF2-40B4-BE49-F238E27FC236}">
                <a16:creationId id="{7FCCAD89-90BF-4970-BA29-9CD2535BD767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Sygnał oszustwa, duplikat lub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zablokowany dostawca</a:t>
            </a:r>
          </a:p>
        </p:txBody>
      </p:sp>
      <p:sp>
        <p:nvSpPr>
          <p:cNvPr id="20" name="">
            <a:extLst>
              <a:ext uri="{FF2B5EF4-FFF2-40B4-BE49-F238E27FC236}">
                <a16:creationId id="{E220BFBD-ED2D-4713-BCE3-1F7B7D42714A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AA72A30B-6C62-4E48-9586-6743C7FEACE4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AA1D5524-6E03-478B-BA17-B19D94183C72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Kontrola finansów</a:t>
            </a:r>
          </a:p>
        </p:txBody>
      </p:sp>
      <p:sp>
        <p:nvSpPr>
          <p:cNvPr id="23" name="">
            <a:extLst>
              <a:ext uri="{FF2B5EF4-FFF2-40B4-BE49-F238E27FC236}">
                <a16:creationId id="{FF646838-0AD6-4572-8186-FEFE30AC4252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Spójne trasowanie zapewnia dobrą kontrolę bez spowalniania czystej pracy.</a:t>
            </a:r>
          </a:p>
        </p:txBody>
      </p:sp>
      <p:sp>
        <p:nvSpPr>
          <p:cNvPr id="24" name="">
            <a:extLst>
              <a:ext uri="{FF2B5EF4-FFF2-40B4-BE49-F238E27FC236}">
                <a16:creationId id="{E326231C-617A-4645-A088-407208958756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4A0C906D-4CDB-4661-902E-577E6DB2D93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304C02C5-00E7-4416-82CA-C35693F486E0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173632880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A9452C20-A833-4C27-BB29-FBE40FD3956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F251EAB2-6D9D-4D36-827D-672AE29B0818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6AFA3E7-1DBB-4868-97F0-4AD893BCF25E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PAKIET DECYZJI</a:t>
            </a:r>
          </a:p>
        </p:txBody>
      </p:sp>
      <p:sp>
        <p:nvSpPr>
          <p:cNvPr id="4" name="">
            <a:extLst>
              <a:ext uri="{FF2B5EF4-FFF2-40B4-BE49-F238E27FC236}">
                <a16:creationId id="{EFABF89B-97B7-4B5A-BA1B-798A49494D2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Pakiet finansowy zapewnia recenzentom kontekst niezbędny do szybkiego działania.</a:t>
            </a:r>
          </a:p>
        </p:txBody>
      </p:sp>
      <p:sp>
        <p:nvSpPr>
          <p:cNvPr id="5" name="">
            <a:extLst>
              <a:ext uri="{FF2B5EF4-FFF2-40B4-BE49-F238E27FC236}">
                <a16:creationId id="{5858E58D-D8AA-4859-9073-5165E5295DCD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0DD95D26-21A4-4DF8-9DFF-34E9BE13B4ED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Pakiet decyzji finansowych</a:t>
            </a:r>
          </a:p>
        </p:txBody>
      </p:sp>
      <p:sp>
        <p:nvSpPr>
          <p:cNvPr id="7" name="">
            <a:extLst>
              <a:ext uri="{FF2B5EF4-FFF2-40B4-BE49-F238E27FC236}">
                <a16:creationId id="{AE0F4ADA-A938-43C8-B7AA-BDEACCEE297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E1980E65-2FAB-45D8-914F-18EA8610AFCC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Krótki opis wyjątku</a:t>
            </a:r>
          </a:p>
        </p:txBody>
      </p:sp>
      <p:sp>
        <p:nvSpPr>
          <p:cNvPr id="9" name="">
            <a:extLst>
              <a:ext uri="{FF2B5EF4-FFF2-40B4-BE49-F238E27FC236}">
                <a16:creationId id="{E1610DE0-65E4-4CD7-80EB-CBE81AF7C8C8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Niedopasowanie, duplikat, brak danych lub kontrola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powód</a:t>
            </a:r>
          </a:p>
        </p:txBody>
      </p:sp>
      <p:sp>
        <p:nvSpPr>
          <p:cNvPr id="10" name="">
            <a:extLst>
              <a:ext uri="{FF2B5EF4-FFF2-40B4-BE49-F238E27FC236}">
                <a16:creationId id="{DC1E8425-10C3-46FC-BFA4-BD4F7AD61266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405FCDDC-0F14-494F-8690-DE8943D0150B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Zalecane działanie</a:t>
            </a:r>
          </a:p>
        </p:txBody>
      </p:sp>
      <p:sp>
        <p:nvSpPr>
          <p:cNvPr id="12" name="">
            <a:extLst>
              <a:ext uri="{FF2B5EF4-FFF2-40B4-BE49-F238E27FC236}">
                <a16:creationId id="{0687BF9D-5998-41E1-8707-FDC16B91B834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Zatwierdź, popraw kod, poproś o potwierdzenie lub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blok</a:t>
            </a:r>
          </a:p>
        </p:txBody>
      </p:sp>
      <p:sp>
        <p:nvSpPr>
          <p:cNvPr id="13" name="">
            <a:extLst>
              <a:ext uri="{FF2B5EF4-FFF2-40B4-BE49-F238E27FC236}">
                <a16:creationId id="{8577EC4D-9A89-440A-A82C-44AF9E5A4EC5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76D2BBA9-ADF0-4C8B-BE86-134F7101CE6E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15" name="">
            <a:extLst>
              <a:ext uri="{FF2B5EF4-FFF2-40B4-BE49-F238E27FC236}">
                <a16:creationId id="{568B7BFD-0398-405B-9156-540496CA640C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zamówienie, paragon, umowa i zatwierdzenie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historia</a:t>
            </a:r>
          </a:p>
        </p:txBody>
      </p:sp>
      <p:sp>
        <p:nvSpPr>
          <p:cNvPr id="16" name="">
            <a:extLst>
              <a:ext uri="{FF2B5EF4-FFF2-40B4-BE49-F238E27FC236}">
                <a16:creationId id="{30574758-E563-4925-B797-EA69BB48EE93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ACDB919F-AE5F-45E0-AC3A-60F4FFE441D4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Ścieżka audytu</a:t>
            </a:r>
          </a:p>
        </p:txBody>
      </p:sp>
      <p:sp>
        <p:nvSpPr>
          <p:cNvPr id="18" name="">
            <a:extLst>
              <a:ext uri="{FF2B5EF4-FFF2-40B4-BE49-F238E27FC236}">
                <a16:creationId id="{EA4744F5-BCB8-4D41-933F-93D0A8E89A04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Właściciel decyzji, data, notatki i księgowanie ERP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wynik</a:t>
            </a:r>
          </a:p>
        </p:txBody>
      </p:sp>
      <p:sp>
        <p:nvSpPr>
          <p:cNvPr id="19" name="">
            <a:extLst>
              <a:ext uri="{FF2B5EF4-FFF2-40B4-BE49-F238E27FC236}">
                <a16:creationId id="{FD5208F5-B5C5-42FC-BBB5-BD37D49037AD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931C2F9B-5216-41C4-BF95-96AF568F069E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Obiektyw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26CDBA86-1AA2-4566-9F4E-3F97071083A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9878F033-D752-4A22-A854-104CA687FB66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Uderzenie</a:t>
            </a:r>
          </a:p>
        </p:txBody>
      </p:sp>
      <p:sp>
        <p:nvSpPr>
          <p:cNvPr id="23" name="">
            <a:extLst>
              <a:ext uri="{FF2B5EF4-FFF2-40B4-BE49-F238E27FC236}">
                <a16:creationId id="{C3DBB77C-8AE5-4603-8678-921C97E16C09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Znane</a:t>
            </a:r>
          </a:p>
        </p:txBody>
      </p:sp>
      <p:sp>
        <p:nvSpPr>
          <p:cNvPr id="24" name="">
            <a:extLst>
              <a:ext uri="{FF2B5EF4-FFF2-40B4-BE49-F238E27FC236}">
                <a16:creationId id="{2887B288-48A4-4019-BF1D-6FC80456CE17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543522-B5AE-4950-B616-8B8701516E4D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Właściciel</a:t>
            </a:r>
          </a:p>
        </p:txBody>
      </p:sp>
      <p:sp>
        <p:nvSpPr>
          <p:cNvPr id="26" name="">
            <a:extLst>
              <a:ext uri="{FF2B5EF4-FFF2-40B4-BE49-F238E27FC236}">
                <a16:creationId id="{E60EA9A5-CE9E-4108-9B77-EEC9713DE94C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Nazwany</a:t>
            </a:r>
          </a:p>
        </p:txBody>
      </p:sp>
      <p:sp>
        <p:nvSpPr>
          <p:cNvPr id="27" name="">
            <a:extLst>
              <a:ext uri="{FF2B5EF4-FFF2-40B4-BE49-F238E27FC236}">
                <a16:creationId id="{A06610EA-5D4D-4923-B924-6EC11AC4167D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C4B1BA25-6C04-412C-8A68-655460618517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Dowody</a:t>
            </a:r>
          </a:p>
        </p:txBody>
      </p:sp>
      <p:sp>
        <p:nvSpPr>
          <p:cNvPr id="29" name="">
            <a:extLst>
              <a:ext uri="{FF2B5EF4-FFF2-40B4-BE49-F238E27FC236}">
                <a16:creationId id="{B53218E7-06D1-47CB-9B00-90A0070CDD75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Powiązane</a:t>
            </a:r>
          </a:p>
        </p:txBody>
      </p:sp>
      <p:sp>
        <p:nvSpPr>
          <p:cNvPr id="30" name="">
            <a:extLst>
              <a:ext uri="{FF2B5EF4-FFF2-40B4-BE49-F238E27FC236}">
                <a16:creationId id="{98A79FF2-7B29-4DF0-A5AB-3A9A47525895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E2C3F833-62F3-4A80-9F3F-BBBDD556B9A4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Decyzja</a:t>
            </a:r>
          </a:p>
        </p:txBody>
      </p:sp>
      <p:sp>
        <p:nvSpPr>
          <p:cNvPr id="32" name="">
            <a:extLst>
              <a:ext uri="{FF2B5EF4-FFF2-40B4-BE49-F238E27FC236}">
                <a16:creationId id="{38D16A34-9907-4290-8172-1642CCF393F3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Wymagane</a:t>
            </a:r>
          </a:p>
        </p:txBody>
      </p:sp>
      <p:sp>
        <p:nvSpPr>
          <p:cNvPr id="33" name="">
            <a:extLst>
              <a:ext uri="{FF2B5EF4-FFF2-40B4-BE49-F238E27FC236}">
                <a16:creationId id="{AAD1C421-A5A0-4DAE-A698-AFE25FEAA87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F024DA84-41C3-4912-99AD-26274410A561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5E0B0946-3CFF-4BB3-9AB5-CFB98D231441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789381212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D089AAAE-18E3-42A0-9C1B-1CF3BED741C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DF949E37-47FA-44CA-A0F1-D249491DD3F5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BBC6CCCC-2A03-45DF-9EF1-A18C0D4556D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ŚCIEŻKA SKALI</a:t>
            </a:r>
          </a:p>
        </p:txBody>
      </p:sp>
      <p:sp>
        <p:nvSpPr>
          <p:cNvPr id="4" name="">
            <a:extLst>
              <a:ext uri="{FF2B5EF4-FFF2-40B4-BE49-F238E27FC236}">
                <a16:creationId id="{E3EEC172-4573-41F3-890C-0E4B077E7483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Skalowanie od jednego przepływu pracy w finansach do ciągłej kontroli operacji.</a:t>
            </a:r>
          </a:p>
        </p:txBody>
      </p:sp>
      <p:sp>
        <p:nvSpPr>
          <p:cNvPr id="5" name="">
            <a:extLst>
              <a:ext uri="{FF2B5EF4-FFF2-40B4-BE49-F238E27FC236}">
                <a16:creationId id="{3C4D676B-89C4-409A-A980-38555297B556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40E19E5B-64F7-4CDC-8481-332543C4A43B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6710BE97-D3B2-4371-95AE-A959CEFF1505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1570C463-45E1-4F41-AE45-B302DB01B732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Połącz</a:t>
            </a:r>
          </a:p>
        </p:txBody>
      </p:sp>
      <p:sp>
        <p:nvSpPr>
          <p:cNvPr id="9" name="">
            <a:extLst>
              <a:ext uri="{FF2B5EF4-FFF2-40B4-BE49-F238E27FC236}">
                <a16:creationId id="{646326E8-C016-4A71-A44E-42AA8532669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Skrzynka pocztowa, ERP, zaopatrzenie,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kontrakty, mistrz dostawcy</a:t>
            </a:r>
          </a:p>
        </p:txBody>
      </p:sp>
      <p:sp>
        <p:nvSpPr>
          <p:cNvPr id="10" name="">
            <a:extLst>
              <a:ext uri="{FF2B5EF4-FFF2-40B4-BE49-F238E27FC236}">
                <a16:creationId id="{0C69C94C-806D-439B-AD03-A2698B390D85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EE465536-B40C-4B1F-9FC9-20CEB99D84AB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4E1FB388-0700-4365-B827-326FC2D634D7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ED6DC984-4261-4734-A6A8-A0A3B9BD04C9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93508A5E-1FCB-4A8F-8315-5723235B19FC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Zatwierdź</a:t>
            </a:r>
          </a:p>
        </p:txBody>
      </p:sp>
      <p:sp>
        <p:nvSpPr>
          <p:cNvPr id="15" name="">
            <a:extLst>
              <a:ext uri="{FF2B5EF4-FFF2-40B4-BE49-F238E27FC236}">
                <a16:creationId id="{42FAD5C7-8D47-40DF-801F-4272CE228311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Wydobycie, podatek, duplikat,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tolerancja i zasady polityki</a:t>
            </a:r>
          </a:p>
        </p:txBody>
      </p:sp>
      <p:sp>
        <p:nvSpPr>
          <p:cNvPr id="16" name="">
            <a:extLst>
              <a:ext uri="{FF2B5EF4-FFF2-40B4-BE49-F238E27FC236}">
                <a16:creationId id="{FE7ADE23-BE96-4BB1-AFBB-C6381001AA14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A115848A-C061-48B3-84C0-3C7CFD632A20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4BE15CC2-476F-40D5-8B59-BE167D270F7B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87AA5AAB-4FBF-4B5D-95C2-98FFB18BD85B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39C507ED-B488-4A6C-A849-755532E00CB9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21" name="">
            <a:extLst>
              <a:ext uri="{FF2B5EF4-FFF2-40B4-BE49-F238E27FC236}">
                <a16:creationId id="{C57D8287-89B5-4674-AE31-CEC62041D86D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Zezwolenia, wyjątki,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kontrole i eskalacje</a:t>
            </a:r>
          </a:p>
        </p:txBody>
      </p:sp>
      <p:sp>
        <p:nvSpPr>
          <p:cNvPr id="22" name="">
            <a:extLst>
              <a:ext uri="{FF2B5EF4-FFF2-40B4-BE49-F238E27FC236}">
                <a16:creationId id="{21A66A9C-D94A-4300-AFF1-F5ACC5E0959E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6DB17509-9D7B-49BD-8220-B65987B6994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8CB12223-A79D-4B63-A555-807B47FED592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301CD709-13BB-4D75-AB23-07AC0EF638D7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88CC1823-80B2-4565-B948-0505355B8AEA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Optymalizuj</a:t>
            </a:r>
          </a:p>
        </p:txBody>
      </p:sp>
      <p:sp>
        <p:nvSpPr>
          <p:cNvPr id="27" name="">
            <a:extLst>
              <a:ext uri="{FF2B5EF4-FFF2-40B4-BE49-F238E27FC236}">
                <a16:creationId id="{B2AA9181-12BD-44BB-9D18-B00DAF9F9B43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Szybkość bezpośrednia,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czas cyklu i czas gotówki</a:t>
            </a:r>
          </a:p>
        </p:txBody>
      </p:sp>
      <p:sp>
        <p:nvSpPr>
          <p:cNvPr id="28" name="">
            <a:extLst>
              <a:ext uri="{FF2B5EF4-FFF2-40B4-BE49-F238E27FC236}">
                <a16:creationId id="{46A6A270-7823-4E00-BE24-3AAA32472EDF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024E8619-2CEB-4411-9F50-EFADE5C3A9B8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Wynik: szybsze zamknięcie, mniej podwójnych płatności i czystsze dowody kontroli</a:t>
            </a:r>
          </a:p>
        </p:txBody>
      </p:sp>
      <p:sp>
        <p:nvSpPr>
          <p:cNvPr id="30" name="">
            <a:extLst>
              <a:ext uri="{FF2B5EF4-FFF2-40B4-BE49-F238E27FC236}">
                <a16:creationId id="{011F93BA-9DEB-4855-BC67-7B41CD81397E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476EE590-387E-4D8F-BB88-DDBAD27EF93F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Automatyzacja finansów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94A5E2E8-5F98-4366-9DC5-248465FF254B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203654588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2026-05-08T17:28:34.7310000Z</dcterms:created>
  <dcterms:modified xsi:type="dcterms:W3CDTF">2026-05-08T17:28:34.7310000Z</dcterms:modified>
</coreProperties>
</file>