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F84B0CB-01FD-47DB-9F19-A04572BB9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A6FB288F-A97F-419B-AF68-C5F4EB8CB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700AC798-F8C8-49D1-8DB0-E5E12CD057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N T E L L I G E N T   I N V O I C E   P R O C E S S I N 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CB47080-075E-4B36-BE9A-CEFA4EEB81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104900"/>
            <a:ext cx="7048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Invoice automation moves clean invoices to posting and exceptions to the right owner.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9DF35A8-7027-4502-A9FE-C5DE6BA0CE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28900"/>
            <a:ext cx="59055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extract, validate, match, code, approve, and preserve invoice evidence so finance teams work the exceptions instead of the queue.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7E314E9-AB58-4EFF-AE66-C6167AB716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43350"/>
            <a:ext cx="5619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7F00173-B0AA-4C93-8E28-C33A07783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38F89A0-826B-44D2-8947-9AB8B0A214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46E4273-716D-4048-ADC5-A36742D78E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69759E8-175D-4F71-B2E8-AB465FA765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11D7662-E24E-44D0-96E3-E8B5DFE920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86ACE46-E3DF-4145-B761-402E2D049D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A6281F4-F008-43A0-BD8D-7623779157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Evidence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D7E00FD-E39F-4B01-BAE1-00635AFC13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lens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6E095CE-3DEA-4DFB-82D8-6A4B399CDA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914400"/>
            <a:ext cx="3486150" cy="451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3AEE0AD-29CB-472D-BD2A-2A731C3B4E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21920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Automation cockpit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62610A1-B679-46A5-83AD-78E1B1DA7B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7907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FAF2929-8305-4331-8C5A-EE11F91587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18859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Extraction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E5FAD1A-B67D-4255-994C-5455150E69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18859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High confidence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126EBF3-6784-43EC-8CED-795C232C0F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5717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B1416F4-1873-44FF-9C08-D4CCE3B9B4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6670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 match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8C4E273-545D-42DB-BAA7-B9634B4F83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6670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3-way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A560D20-1723-4BF1-8F35-DB0E2599A4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3528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D5BAB2A-89BA-4356-9902-62331E3D14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4480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Duplicate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BAF3C25-DFEE-4765-B865-7B63D31A12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480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Blocked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568D860-C79C-45C1-A3DC-762791C2E8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338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7A101B3-9B27-4F41-9A13-177C498B91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291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Post status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2CE5032-35A3-46A3-96B4-EA8ECB7C1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2291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D8CA636-4F93-4EF9-AE4E-8AAB2B7752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857750"/>
            <a:ext cx="20383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4F4F3DD-3BC3-473F-A420-5213179EB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4933950"/>
            <a:ext cx="18097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Prepared with evidence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E5A9182-93B3-4FE0-8DFF-1E8580482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F994436-1539-4EA9-84A4-2760A6DA66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456EC93-139B-4193-BAD5-94412AE266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116927965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6199CB6-63D3-4306-B46E-37FCC45EAD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B9FAB3E1-8026-4B09-9CF7-42A40FF15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02056C64-71A3-4789-A7D5-B3693D338B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 O R K F L O W   M O D E 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B502702-DB30-477C-BC47-067C80297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clean finance flow separates straight-through work from exceptions.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5673D98-24D0-4848-BCF8-567F58326B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D4AAAA5-E573-4DE9-B38E-B2082D4EB0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580C718-F869-4AAF-8606-27F75F35D1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DAE7566-CA2D-44B8-8154-FF64C73609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Receive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24C6934-A83A-45D5-89F2-322BEFE37A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Invoices arrive by email,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portal, EDI, or scan.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7F642D5-F3EE-4DC8-B5FF-909165EB47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666C234-8C78-46CE-B4CD-44549C999D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9330273-DD3D-4D06-B32A-F085BA30E0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B6F4A26-250B-4EE7-AEF1-9FE4495420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94A1489-4ACA-483B-9B50-F8146BAA2B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3D5A025-5C2E-46FE-877D-5A23C0BA64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Extract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EA600CC-0CD5-4E5A-A699-C23D0883D4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Line items, tax, supplier,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and payment terms are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parsed.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580ADE8-A9CD-4870-967F-4221453F27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9501F4B-EDC8-4A05-A18C-77A55D7692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1BE2906-7E4E-42CD-AC64-40038342C0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12D554D-8BB9-47D5-B4D6-844C154CF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156B934-BFDC-48EA-B788-0E20E7F163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E010F7E-4D72-49BE-81AF-CAE09AEE9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Match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DC8259A-E6F7-4E37-884A-55BA7E8FB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receipt, contract, and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tolerance rules are checked.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D832CAE-7002-4B32-9300-ACC0D1FC75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E7A8677-F2AD-4392-BD59-B110B2370F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907024B-CD3B-4594-A7BB-EB4018711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4DCF714-2BBF-4A86-BA01-DBFD83E921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BDC8CFD-859E-49E0-A814-4D53BE6C46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D2F600D-30EF-4333-BA26-CB55596F04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Post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0EEE310-1108-4217-90F2-F0893D23D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Approved invoices move to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 with audit evidence.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B933925-5E91-4041-94FC-2A983DA26D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4991100"/>
            <a:ext cx="8858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output is a governed work packet, not another queue to manually chase.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E5A0F4B-6D91-4039-A672-7F5C1C2F5E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6C6469A-EF8F-4D32-A507-B5DD53A36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F47ABE7-5FB7-451E-A6B0-A977A6D98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830862239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42972DB-C9A9-4F06-B6E7-120A8B7587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F276BE55-F9A3-487C-8A38-3C22D78044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EAAA09E9-DBAF-458C-8E78-932200131B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V I D E N C E   M A 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0F40117-1528-46A0-B5CF-F0037CF48F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57250"/>
            <a:ext cx="8096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Agents monitor the transaction evidence behind every decision.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8B328FF-FE9A-4CF2-98CF-741F51A4FA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33600"/>
            <a:ext cx="1524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10F1FCD-6B9B-4A82-9E66-BBF5017EC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133600"/>
            <a:ext cx="2952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Evidence monitored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5BE66E2-F02A-4F55-8394-BEEC1A1C5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133600"/>
            <a:ext cx="2667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Decision question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5D2A2D3-3B91-4997-969B-ACAE8BFBB9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241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9973C1A-B0D8-4FF0-B107-52F950A0C1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4765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Supplier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7816B65-E83C-4D61-9BD8-21DD0C984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4765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master data, bank account, tax ID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F1CFD89-7F5A-4C46-897A-E0B107158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4193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6E01A7C-B94D-44B5-AB79-B288DC31A2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5146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the vendor valid?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11F0791-E812-4E9D-B436-EB2E5355AE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0BB2BB9-A68D-4C13-AB49-D39C9F87C8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051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Invoice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901CEF1-EC06-4894-A158-C5EF593D45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1051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header, totals, taxes, due date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4579167-5CE5-4AD7-8D45-BD557C5F8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0480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2C61CDB-E6C6-4192-9B6B-FAE42267C4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1432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Can fields be trusted?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290D2A5-188C-4C67-ACB0-DDA6F088CE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814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E86D726-C4BF-41D9-A894-25B906EDDC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338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Purchase order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5450AD8-2B71-45D8-9736-D86AF7A20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7338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 lines, receipt, tolerance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92014B5-7AA2-4941-A473-EF4046E25D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6766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16491AF-2D14-441F-9068-2F5FD54CA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719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Does it match?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E8515DC-64F6-428B-A50F-42313F46B6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100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5C810EA-3C49-480C-92F5-8A6FEAABE1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624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Exception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95F4945-F650-4F5C-84A3-964814D04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3624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duplicate, mismatch, missing approval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44DB571-A2B7-4C07-9972-B81A3A1465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3053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8F20D56-B6EF-441C-BC93-7F82F8C610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4005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Who resolves it?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BE45CB4-6A79-4087-A3E2-0DDCC8A92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387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2FB639B-AC44-485B-9BB4-54FE6D7CF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911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Archive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BBFA2BC-88C9-4596-A7A6-59E1402B23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9911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posting proof, approver, source file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01BDCF5-1DFB-4A22-B3DB-DA51A5ECFB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9339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2DE5A57-D47E-43BD-B5EC-0268403FE8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50292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audit evidence complete?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1DEF2AB-F59A-4FD5-98C3-CB1F59F25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476500"/>
            <a:ext cx="171450" cy="2838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D5ECF5B-7F11-49FA-86E1-6A7ABCDB3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3200400"/>
            <a:ext cx="3238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Filtered exceptions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DC89C1DA-210C-4891-B34D-5EAD96D2A1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8279FF9F-9D3E-4157-9243-88B3542AB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87B077F-018E-4B3A-BBCD-2BE233413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715912233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1396E30-5EB0-4123-B19F-C215B20E6C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D6A6DB2A-BBC9-449B-A248-409866D091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E68A6FBB-C5E2-4CA2-8470-F224A82CD8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1193369-04D8-4126-BAE5-4909C0A7D7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Severity determines the path, owner, and control response.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1E79DF1-A761-47D4-86E9-E19B1946D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E1E9871-1E50-4887-B3B9-EF49E98604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Auto-post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E401330-BDC9-477F-9E84-A98F2949FA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Clean match and policy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confidence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14C4D6C-D897-46F2-B5FF-9ACDB423DA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A4A70B8-C385-4D2D-9069-DFDCFB418E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42E0689-9584-406B-86E3-CC9180388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ERP posting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0C9B2E0-93F1-4126-BB74-2DC380B34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5D42D46-03D6-487F-B1A0-0427885BFF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Resolve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8F71935-6F14-4E38-A0D1-837AE24932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Mismatch, missing receipt, or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coding gap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48AE0BF-1A32-4BB1-81BB-390DF5D0F6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1752C09-5F38-49EB-B3DD-E760E0FFF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FE7E736-3BC7-4A22-A3D8-1837415A2F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 / requester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912B2CB-54A3-4424-9D13-04ABF32189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679E211-5BCB-44E8-9A09-75B9A4DBFD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FCCAD89-90BF-4970-BA29-9CD2535BD7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Fraud signal, duplicate, or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blocked supplier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220BFBD-ED2D-4713-BCE3-1F7B7D4271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A72A30B-6C62-4E48-9586-6743C7FEAC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A1D5524-6E03-478B-BA17-B19D94183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Finance control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F646838-0AD6-4572-8186-FEFE30AC42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5562600"/>
            <a:ext cx="8763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Consistent routing keeps controls strong without slowing down clean work.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326231C-617A-4645-A088-407208958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A0C906D-4CDB-4661-902E-577E6DB2D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04C02C5-00E7-4416-82CA-C35693F486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736328800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9452C20-A833-4C27-BB29-FBE40FD395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F251EAB2-6D9D-4D36-827D-672AE29B08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56AFA3E7-1DBB-4868-97F0-4AD893BCF2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 E C I S I O N   P A C 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FABF89B-97B7-4B5A-BA1B-798A49494D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finance pack gives reviewers the context needed to act quickly.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858E58D-D8AA-4859-9073-5165E5295D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64389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DD95D26-21A4-4DF8-9DFF-34E9BE13B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5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Finance decision pack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E0F4ADA-A938-43C8-B7AA-BDEACCEE29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1242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1980E65-2FAB-45D8-914F-18EA8610A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1242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Exception brief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1610DE0-65E4-4CD7-80EB-CBE81AF7C8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1242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Mismatch, duplicate, missing data, or control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reason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C1E8425-10C3-46FC-BFA4-BD4F7AD61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6195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05FCDDC-0F14-494F-8690-DE8943D015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6195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Recommended action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687BF9D-5998-41E1-8707-FDC16B91B8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6195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Approve, correct coding, request receipt, or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block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577EC4D-9A89-440A-A82C-44AF9E5A4E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148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6D2BBA9-ADF0-4C8B-BE86-134F7101CE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1148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68B7BFD-0398-405B-9156-540496CA64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1148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Invoice, PO, receipt, contract, and approval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history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0574758-E563-4925-B797-EA69BB48EE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6101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CDB919F-AE5F-45E0-AC3A-60F4FFE44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101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Audit trail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A4744F5-BCB8-4D41-933F-93D0A8E89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6101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Decision owner, date, notes, and ERP posting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result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D5208F5-B5C5-42FC-BBB5-BD37D4903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247900"/>
            <a:ext cx="27051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31C2F9B-5216-41C4-BF95-96AF568F06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571750"/>
            <a:ext cx="1524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Reviewer lens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6CDBA86-1AA2-4566-9F4E-3F97071083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0099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878F033-D752-4A22-A854-104CA687FB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1051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3DBB77C-8AE5-4603-8678-921C97E16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1051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Known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887B288-48A4-4019-BF1D-6FC80456CE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4480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4543522-B5AE-4950-B616-8B8701516E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5433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60EA9A5-CE9E-4108-9B77-EEC9713DE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5433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Named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06610EA-5D4D-4923-B924-6EC11AC416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8862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4B1BA25-6C04-412C-8A68-6554606185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9814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53218E7-06D1-47CB-9B00-90A0070CDD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9814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Linked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8A79FF2-7B29-4DF0-A5AB-3A9A47525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3243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2C3F833-62F3-4A80-9F3F-BBBDD556B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4196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Decision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8D16A34-9907-4290-8172-1642CCF39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4196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Required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AAD1C421-A5A0-4DAE-A698-AFE25FEAA8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024DA84-41C3-4912-99AD-26274410A5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E0B0946-3CFF-4BB3-9AB5-CFB98D231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789381212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089AAAE-18E3-42A0-9C1B-1CF3BED741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DF949E37-47FA-44CA-A0F1-D249491DD3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BBC6CCCC-2A03-45DF-9EF1-A18C0D455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3EEC172-4573-41F3-890C-0E4B077E7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90487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Scale from one finance workflow to continuous operations control.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C4D676B-89C4-409A-A980-38555297B5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0E19E5B-64F7-4CDC-8481-332543C4A4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710BE97-D3B2-4371-95AE-A959CEFF15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570C463-45E1-4F41-AE45-B302DB01B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46326E8-C016-4A71-A44E-42AA853266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Mailbox, ERP, procurement,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contracts, vendor master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C69C94C-806D-439B-AD03-A2698B390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E465536-B40C-4B1F-9FC9-20CEB99D84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E1FB388-0700-4365-B827-326FC2D634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D6DC984-4261-4734-A6A8-A0A3B9BD0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3508A5E-1FCB-4A8F-8315-5723235B1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Validate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2FAD5C7-8D47-40DF-801F-4272CE2283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Extraction, tax, duplicate,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tolerance, and policy rules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E7ADE23-BE96-4BB1-AFBB-C6381001AA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115848A-C061-48B3-84C0-3C7CFD632A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BE15CC2-476F-40D5-8B59-BE167D270F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7AA5AAB-4FBF-4B5D-95C2-98FFB18BD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9C507ED-B488-4A6C-A849-755532E00C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57D8287-89B5-4674-AE31-CEC62041D8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Approvals, exceptions,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controls, and escalations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1A66A9C-D94A-4300-AFF1-F5ACC5E095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DB17509-9D7B-49BD-8220-B65987B69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CB12223-A79D-4B63-A555-807B47FED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01CD709-13BB-4D75-AB23-07AC0EF638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8CC1823-80B2-4565-B948-0505355B8A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2AA9181-12BD-44BB-9D18-B00DAF9F9B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Straight-through rate,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cycle time, and cash timing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6A6A270-7823-4E00-BE24-3AAA32472E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353050"/>
            <a:ext cx="6743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24E8619-2CEB-4411-9F50-EFADE5C3A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429250"/>
            <a:ext cx="6515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Outcome: faster close, fewer duplicate payments, and cleaner audit evidence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11F93BA-9DEB-4855-BC67-7B41CD813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76EE590-387E-4D8F-BB88-DDBAD27EF9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Finance automation | ActiveMotion.ai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4A5E2E8-5F98-4366-9DC5-248465FF25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