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418ef08f0c24181" /><Relationship Type="http://schemas.openxmlformats.org/officeDocument/2006/relationships/extended-properties" Target="/docProps/app.xml" Id="Rcb601be15a65471e" /><Relationship Type="http://schemas.openxmlformats.org/officeDocument/2006/relationships/officeDocument" Target="/ppt/presentation.xml" Id="R6b43f3125a1a46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1376ded3924626"/>
  </p:sldMasterIdLst>
  <p:notesMasterIdLst>
    <p:notesMasterId xmlns:r="http://schemas.openxmlformats.org/officeDocument/2006/relationships" r:id="Ra2ba531206094146"/>
  </p:notesMasterIdLst>
  <p:sldIdLst>
    <p:sldId xmlns:r="http://schemas.openxmlformats.org/officeDocument/2006/relationships" id="256" r:id="R01eb6b17935c444b"/>
    <p:sldId xmlns:r="http://schemas.openxmlformats.org/officeDocument/2006/relationships" id="257" r:id="R2fd45d7912534ad6"/>
    <p:sldId xmlns:r="http://schemas.openxmlformats.org/officeDocument/2006/relationships" id="258" r:id="R69eb6add5408444a"/>
    <p:sldId xmlns:r="http://schemas.openxmlformats.org/officeDocument/2006/relationships" id="259" r:id="Rfa00f6c9b85a4ad6"/>
    <p:sldId xmlns:r="http://schemas.openxmlformats.org/officeDocument/2006/relationships" id="260" r:id="R49cfa76c4c034cfb"/>
    <p:sldId xmlns:r="http://schemas.openxmlformats.org/officeDocument/2006/relationships" id="261" r:id="R7051c3153c3d495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376ded3924626" /><Relationship Type="http://schemas.openxmlformats.org/officeDocument/2006/relationships/theme" Target="/ppt/theme/theme1.xml" Id="R9ba808ae0d4246c3" /><Relationship Type="http://schemas.openxmlformats.org/officeDocument/2006/relationships/notesMaster" Target="/ppt/notesMasters/notesMaster1.xml" Id="Ra2ba531206094146" /><Relationship Type="http://schemas.openxmlformats.org/officeDocument/2006/relationships/presProps" Target="/ppt/presProps.xml" Id="R89d2f5d300fb481d" /><Relationship Type="http://schemas.openxmlformats.org/officeDocument/2006/relationships/viewProps" Target="/ppt/viewProps.xml" Id="Ra1a26adb135e44d2" /><Relationship Type="http://schemas.openxmlformats.org/officeDocument/2006/relationships/tableStyles" Target="/ppt/tableStyles.xml" Id="R070bd4b9391945d7" /><Relationship Type="http://schemas.openxmlformats.org/officeDocument/2006/relationships/slide" Target="/ppt/slides/slide1.xml" Id="R01eb6b17935c444b" /><Relationship Type="http://schemas.openxmlformats.org/officeDocument/2006/relationships/slide" Target="/ppt/slides/slide2.xml" Id="R2fd45d7912534ad6" /><Relationship Type="http://schemas.openxmlformats.org/officeDocument/2006/relationships/slide" Target="/ppt/slides/slide3.xml" Id="R69eb6add5408444a" /><Relationship Type="http://schemas.openxmlformats.org/officeDocument/2006/relationships/slide" Target="/ppt/slides/slide4.xml" Id="Rfa00f6c9b85a4ad6" /><Relationship Type="http://schemas.openxmlformats.org/officeDocument/2006/relationships/slide" Target="/ppt/slides/slide5.xml" Id="R49cfa76c4c034cfb" /><Relationship Type="http://schemas.openxmlformats.org/officeDocument/2006/relationships/slide" Target="/ppt/slides/slide6.xml" Id="R7051c3153c3d495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705164f9b96a439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0285c30ed6a4594" /><Relationship Type="http://schemas.openxmlformats.org/officeDocument/2006/relationships/notesMaster" Target="/ppt/notesMasters/notesMaster1.xml" Id="R5017ab8b4e1445d8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8ea540d124440dd" /><Relationship Type="http://schemas.openxmlformats.org/officeDocument/2006/relationships/notesMaster" Target="/ppt/notesMasters/notesMaster1.xml" Id="R08b4a25ff9ba4ee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b2a7e4d4a8dd4853" /><Relationship Type="http://schemas.openxmlformats.org/officeDocument/2006/relationships/notesMaster" Target="/ppt/notesMasters/notesMaster1.xml" Id="Rb9c489adaf8641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182ebe76e12a417b" /><Relationship Type="http://schemas.openxmlformats.org/officeDocument/2006/relationships/notesMaster" Target="/ppt/notesMasters/notesMaster1.xml" Id="Rc73f5591650c4a29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4dcbb75f05c94797" /><Relationship Type="http://schemas.openxmlformats.org/officeDocument/2006/relationships/notesMaster" Target="/ppt/notesMasters/notesMaster1.xml" Id="R8728f02eb8304be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62db4d32ec5430f" /><Relationship Type="http://schemas.openxmlformats.org/officeDocument/2006/relationships/notesMaster" Target="/ppt/notesMasters/notesMaster1.xml" Id="R046d3b9999b44888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c0538d17f49ad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bc021616a24282" /><Relationship Type="http://schemas.openxmlformats.org/officeDocument/2006/relationships/slideLayout" Target="/ppt/slideLayouts/slideLayout2.xml" Id="Ra49821d6804e4ea4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9821d6804e4ea4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643f7a91c2f46d1" /><Relationship Type="http://schemas.openxmlformats.org/officeDocument/2006/relationships/notesSlide" Target="/ppt/notesSlides/notesSlide1.xml" Id="R22f1db8200f846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c486318fc34456f" /><Relationship Type="http://schemas.openxmlformats.org/officeDocument/2006/relationships/notesSlide" Target="/ppt/notesSlides/notesSlide2.xml" Id="R69b2fca9c54d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0cfefdfddb94109" /><Relationship Type="http://schemas.openxmlformats.org/officeDocument/2006/relationships/notesSlide" Target="/ppt/notesSlides/notesSlide3.xml" Id="Rd5fc2438210748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e22be10dcb430b" /><Relationship Type="http://schemas.openxmlformats.org/officeDocument/2006/relationships/notesSlide" Target="/ppt/notesSlides/notesSlide4.xml" Id="R263a70f49b2f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b38c7d56238446b" /><Relationship Type="http://schemas.openxmlformats.org/officeDocument/2006/relationships/notesSlide" Target="/ppt/notesSlides/notesSlide5.xml" Id="R0bc65c5843ab46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4e1add8ba094174" /><Relationship Type="http://schemas.openxmlformats.org/officeDocument/2006/relationships/notesSlide" Target="/ppt/notesSlides/notesSlide6.xml" Id="R3112f819721f4010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F84B0CB-01FD-47DB-9F19-A04572BB97D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6FB288F-A97F-419B-AF68-C5F4EB8CBCC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00AC798-F8C8-49D1-8DB0-E5E12CD0575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智能发票处理</a:t>
            </a:r>
          </a:p>
        </p:txBody>
      </p:sp>
      <p:sp>
        <p:nvSpPr>
          <p:cNvPr id="4" name="">
            <a:extLst>
              <a:ext uri="{FF2B5EF4-FFF2-40B4-BE49-F238E27FC236}">
                <a16:creationId id="{4CB47080-075E-4B36-BE9A-CEFA4EEB818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发票自动化将干净的发票移至过帐并将例外情况移至正确的所有者。</a:t>
            </a:r>
          </a:p>
        </p:txBody>
      </p:sp>
      <p:sp>
        <p:nvSpPr>
          <p:cNvPr id="5" name="">
            <a:extLst>
              <a:ext uri="{FF2B5EF4-FFF2-40B4-BE49-F238E27FC236}">
                <a16:creationId id="{D9DF35A8-7027-4502-A9FE-C5DE6BA0CED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代理提取、验证、匹配、编码、批准和保存发票证据，以便财务团队处理异常情况而不是排队。</a:t>
            </a:r>
          </a:p>
        </p:txBody>
      </p:sp>
      <p:sp>
        <p:nvSpPr>
          <p:cNvPr id="6" name="">
            <a:extLst>
              <a:ext uri="{FF2B5EF4-FFF2-40B4-BE49-F238E27FC236}">
                <a16:creationId id="{67E314E9-AB58-4EFF-AE66-C6167AB716D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7F00173-B0AA-4C93-8E28-C33A0778329D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捕获</a:t>
            </a:r>
          </a:p>
        </p:txBody>
      </p:sp>
      <p:sp>
        <p:nvSpPr>
          <p:cNvPr id="8" name="">
            <a:extLst>
              <a:ext uri="{FF2B5EF4-FFF2-40B4-BE49-F238E27FC236}">
                <a16:creationId id="{838F89A0-826B-44D2-8947-9AB8B0A2146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金融镜头</a:t>
            </a:r>
          </a:p>
        </p:txBody>
      </p:sp>
      <p:sp>
        <p:nvSpPr>
          <p:cNvPr id="9" name="">
            <a:extLst>
              <a:ext uri="{FF2B5EF4-FFF2-40B4-BE49-F238E27FC236}">
                <a16:creationId id="{F46E4273-716D-4048-ADC5-A36742D78ED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验证</a:t>
            </a:r>
          </a:p>
        </p:txBody>
      </p:sp>
      <p:sp>
        <p:nvSpPr>
          <p:cNvPr id="10" name="">
            <a:extLst>
              <a:ext uri="{FF2B5EF4-FFF2-40B4-BE49-F238E27FC236}">
                <a16:creationId id="{769759E8-175D-4F71-B2E8-AB465FA7659B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金融镜头</a:t>
            </a:r>
          </a:p>
        </p:txBody>
      </p:sp>
      <p:sp>
        <p:nvSpPr>
          <p:cNvPr id="11" name="">
            <a:extLst>
              <a:ext uri="{FF2B5EF4-FFF2-40B4-BE49-F238E27FC236}">
                <a16:creationId id="{E11D7662-E24E-44D0-96E3-E8B5DFE920E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路线</a:t>
            </a:r>
          </a:p>
        </p:txBody>
      </p:sp>
      <p:sp>
        <p:nvSpPr>
          <p:cNvPr id="12" name="">
            <a:extLst>
              <a:ext uri="{FF2B5EF4-FFF2-40B4-BE49-F238E27FC236}">
                <a16:creationId id="{586ACE46-E3DF-4145-B761-402E2D049D3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金融镜头</a:t>
            </a:r>
          </a:p>
        </p:txBody>
      </p:sp>
      <p:sp>
        <p:nvSpPr>
          <p:cNvPr id="13" name="">
            <a:extLst>
              <a:ext uri="{FF2B5EF4-FFF2-40B4-BE49-F238E27FC236}">
                <a16:creationId id="{BA6281F4-F008-43A0-BD8D-762377915714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证据</a:t>
            </a:r>
          </a:p>
        </p:txBody>
      </p:sp>
      <p:sp>
        <p:nvSpPr>
          <p:cNvPr id="14" name="">
            <a:extLst>
              <a:ext uri="{FF2B5EF4-FFF2-40B4-BE49-F238E27FC236}">
                <a16:creationId id="{BD7E00FD-E39F-4B01-BAE1-00635AFC13F0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金融镜头</a:t>
            </a:r>
          </a:p>
        </p:txBody>
      </p:sp>
      <p:sp>
        <p:nvSpPr>
          <p:cNvPr id="15" name="">
            <a:extLst>
              <a:ext uri="{FF2B5EF4-FFF2-40B4-BE49-F238E27FC236}">
                <a16:creationId id="{66E095CE-3DEA-4DFB-82D8-6A4B399CDAC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E3AEE0AD-29CB-472D-BD2A-2A731C3B4ED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自动化驾驶舱</a:t>
            </a:r>
          </a:p>
        </p:txBody>
      </p:sp>
      <p:sp>
        <p:nvSpPr>
          <p:cNvPr id="17" name="">
            <a:extLst>
              <a:ext uri="{FF2B5EF4-FFF2-40B4-BE49-F238E27FC236}">
                <a16:creationId id="{A62610A1-B679-46A5-83AD-78E1B1DA7B6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EFAF2929-8305-4331-8C5A-EE11F9158753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提取</a:t>
            </a:r>
          </a:p>
        </p:txBody>
      </p:sp>
      <p:sp>
        <p:nvSpPr>
          <p:cNvPr id="19" name="">
            <a:extLst>
              <a:ext uri="{FF2B5EF4-FFF2-40B4-BE49-F238E27FC236}">
                <a16:creationId id="{3E5FAD1A-B67D-4255-994C-5455150E6996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高可信度</a:t>
            </a:r>
          </a:p>
        </p:txBody>
      </p:sp>
      <p:sp>
        <p:nvSpPr>
          <p:cNvPr id="20" name="">
            <a:extLst>
              <a:ext uri="{FF2B5EF4-FFF2-40B4-BE49-F238E27FC236}">
                <a16:creationId id="{F126EBF3-6784-43EC-8CED-795C232C0F6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B1416F4-1873-44FF-9C08-D4CCE3B9B467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 匹配</a:t>
            </a:r>
          </a:p>
        </p:txBody>
      </p:sp>
      <p:sp>
        <p:nvSpPr>
          <p:cNvPr id="22" name="">
            <a:extLst>
              <a:ext uri="{FF2B5EF4-FFF2-40B4-BE49-F238E27FC236}">
                <a16:creationId id="{18C4E273-545D-42DB-BAA7-B9634B4F83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3路</a:t>
            </a:r>
          </a:p>
        </p:txBody>
      </p:sp>
      <p:sp>
        <p:nvSpPr>
          <p:cNvPr id="23" name="">
            <a:extLst>
              <a:ext uri="{FF2B5EF4-FFF2-40B4-BE49-F238E27FC236}">
                <a16:creationId id="{CA560D20-1723-4BF1-8F35-DB0E2599A4C6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D5BAB2A-89BA-4356-9902-62331E3D14CE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重复</a:t>
            </a:r>
          </a:p>
        </p:txBody>
      </p:sp>
      <p:sp>
        <p:nvSpPr>
          <p:cNvPr id="25" name="">
            <a:extLst>
              <a:ext uri="{FF2B5EF4-FFF2-40B4-BE49-F238E27FC236}">
                <a16:creationId id="{CBAF3C25-DFEE-4765-B865-7B63D31A129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被阻止</a:t>
            </a:r>
          </a:p>
        </p:txBody>
      </p:sp>
      <p:sp>
        <p:nvSpPr>
          <p:cNvPr id="26" name="">
            <a:extLst>
              <a:ext uri="{FF2B5EF4-FFF2-40B4-BE49-F238E27FC236}">
                <a16:creationId id="{7568D860-C79C-45C1-A3DC-762791C2E8B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7A101B3-9B27-4F41-9A13-177C498B91C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帖子状态</a:t>
            </a:r>
          </a:p>
        </p:txBody>
      </p:sp>
      <p:sp>
        <p:nvSpPr>
          <p:cNvPr id="28" name="">
            <a:extLst>
              <a:ext uri="{FF2B5EF4-FFF2-40B4-BE49-F238E27FC236}">
                <a16:creationId id="{C2CE5032-35A3-46A3-96B4-EA8ECB7C1949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准备好了</a:t>
            </a:r>
          </a:p>
        </p:txBody>
      </p:sp>
      <p:sp>
        <p:nvSpPr>
          <p:cNvPr id="29" name="">
            <a:extLst>
              <a:ext uri="{FF2B5EF4-FFF2-40B4-BE49-F238E27FC236}">
                <a16:creationId id="{CD8CA636-4F93-4EF9-AE4E-8AAB2B7752A6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04F4F3DD-3BC3-473F-A420-5213179EBFD1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准备好证据</a:t>
            </a:r>
          </a:p>
        </p:txBody>
      </p:sp>
      <p:sp>
        <p:nvSpPr>
          <p:cNvPr id="31" name="">
            <a:extLst>
              <a:ext uri="{FF2B5EF4-FFF2-40B4-BE49-F238E27FC236}">
                <a16:creationId id="{FE5A9182-93B3-4FE0-8DFF-1E8580482F6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F994436-1539-4EA9-84A4-2760A6DA669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3456EC93-139B-4193-BAD5-94412AE2665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692796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6199CB6-63D3-4306-B46E-37FCC45EAD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9FAB3E1-8026-4B09-9CF7-42A40FF15BE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2056C64-71A3-4789-A7D5-B3693D338B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工作流程模型</a:t>
            </a:r>
          </a:p>
        </p:txBody>
      </p:sp>
      <p:sp>
        <p:nvSpPr>
          <p:cNvPr id="4" name="">
            <a:extLst>
              <a:ext uri="{FF2B5EF4-FFF2-40B4-BE49-F238E27FC236}">
                <a16:creationId id="{5B502702-DB30-477C-BC47-067C8029731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清洁的财务流程将直通式工作与例外情况区分开来。</a:t>
            </a:r>
          </a:p>
        </p:txBody>
      </p:sp>
      <p:sp>
        <p:nvSpPr>
          <p:cNvPr id="5" name="">
            <a:extLst>
              <a:ext uri="{FF2B5EF4-FFF2-40B4-BE49-F238E27FC236}">
                <a16:creationId id="{25673D98-24D0-4848-BCF8-567F58326BA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D4AAAA5-E573-4DE9-B38E-B2082D4EB0E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7580C718-F869-4AAF-8606-27F75F35D1AB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DAE7566-CA2D-44B8-8154-FF64C7360956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接收</a:t>
            </a:r>
          </a:p>
        </p:txBody>
      </p:sp>
      <p:sp>
        <p:nvSpPr>
          <p:cNvPr id="9" name="">
            <a:extLst>
              <a:ext uri="{FF2B5EF4-FFF2-40B4-BE49-F238E27FC236}">
                <a16:creationId id="{B24C6934-A83A-45D5-89F2-322BEFE37A9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发票通过电子邮件到达，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门户、EDI 或扫描。</a:t>
            </a:r>
          </a:p>
        </p:txBody>
      </p:sp>
      <p:sp>
        <p:nvSpPr>
          <p:cNvPr id="10" name="">
            <a:extLst>
              <a:ext uri="{FF2B5EF4-FFF2-40B4-BE49-F238E27FC236}">
                <a16:creationId id="{E7F642D5-F3EE-4DC8-B5FF-909165EB47EE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666C234-8C78-46CE-B4CD-44549C999DEE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9330273-DD3D-4D06-B32A-F085BA30E0F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B6F4A26-250B-4EE7-AEF1-9FE44954205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94A1489-4ACA-483B-9B50-F8146BAA2B91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93D5A025-5C2E-46FE-877D-5A23C0BA64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摘录</a:t>
            </a:r>
          </a:p>
        </p:txBody>
      </p:sp>
      <p:sp>
        <p:nvSpPr>
          <p:cNvPr id="16" name="">
            <a:extLst>
              <a:ext uri="{FF2B5EF4-FFF2-40B4-BE49-F238E27FC236}">
                <a16:creationId id="{6EA600CC-0CD5-4E5A-A699-C23D0883D43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行项目、税收、供应商、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采购订单，付款条件为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已解析。</a:t>
            </a:r>
          </a:p>
        </p:txBody>
      </p:sp>
      <p:sp>
        <p:nvSpPr>
          <p:cNvPr id="17" name="">
            <a:extLst>
              <a:ext uri="{FF2B5EF4-FFF2-40B4-BE49-F238E27FC236}">
                <a16:creationId id="{8580ADE8-A9CD-4870-967F-4221453F270D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9501F4B-EDC8-4A05-A18C-77A55D7692BB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1BE2906-7E4E-42CD-AC64-40038342C05A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12D554D-8BB9-47D5-B4D6-844C154CF7F7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156B934-BFDC-48EA-B788-0E20E7F163F8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0E010F7E-4D72-49BE-81AF-CAE09AEE9E23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比赛</a:t>
            </a:r>
          </a:p>
        </p:txBody>
      </p:sp>
      <p:sp>
        <p:nvSpPr>
          <p:cNvPr id="23" name="">
            <a:extLst>
              <a:ext uri="{FF2B5EF4-FFF2-40B4-BE49-F238E27FC236}">
                <a16:creationId id="{1DC8259A-E6F7-4E37-884A-55BA7E8FB684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采购订单、收据、合同和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检查容差规则。</a:t>
            </a:r>
          </a:p>
        </p:txBody>
      </p:sp>
      <p:sp>
        <p:nvSpPr>
          <p:cNvPr id="24" name="">
            <a:extLst>
              <a:ext uri="{FF2B5EF4-FFF2-40B4-BE49-F238E27FC236}">
                <a16:creationId id="{ED832CAE-7002-4B32-9300-ACC0D1FC75D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E7A8677-F2AD-4392-BD59-B110B2370FB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A907024B-CD3B-4594-A7BB-EB401871113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4DCF714-2BBF-4A86-BA01-DBFD83E921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BDC8CFD-859E-49E0-A814-4D53BE6C469D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D2F600D-30EF-4333-BA26-CB55596F0402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帖子</a:t>
            </a:r>
          </a:p>
        </p:txBody>
      </p:sp>
      <p:sp>
        <p:nvSpPr>
          <p:cNvPr id="30" name="">
            <a:extLst>
              <a:ext uri="{FF2B5EF4-FFF2-40B4-BE49-F238E27FC236}">
                <a16:creationId id="{B0EEE310-1108-4217-90F2-F0893D23D96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已批准的发票移至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带有审计证据的 ERP。</a:t>
            </a:r>
          </a:p>
        </p:txBody>
      </p:sp>
      <p:sp>
        <p:nvSpPr>
          <p:cNvPr id="31" name="">
            <a:extLst>
              <a:ext uri="{FF2B5EF4-FFF2-40B4-BE49-F238E27FC236}">
                <a16:creationId id="{5B933925-5E91-4041-94FC-2A983DA26D8A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输出是受管理的工作数据包，而不是另一个需要手动追踪的队列。</a:t>
            </a:r>
          </a:p>
        </p:txBody>
      </p:sp>
      <p:sp>
        <p:nvSpPr>
          <p:cNvPr id="32" name="">
            <a:extLst>
              <a:ext uri="{FF2B5EF4-FFF2-40B4-BE49-F238E27FC236}">
                <a16:creationId id="{EE5A0F4B-6D91-4039-A672-7F5C1C2F5EF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56C6469A-EF8F-4D32-A507-B5DD53A363B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F47ABE7-5FB7-451E-A6B0-A977A6D9806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308622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642972DB-C9A9-4F06-B6E7-120A8B75878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76BE55-F9A3-487C-8A38-3C22D78044E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AAA09E9-DBAF-458C-8E78-932200131B1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证据图</a:t>
            </a:r>
          </a:p>
        </p:txBody>
      </p:sp>
      <p:sp>
        <p:nvSpPr>
          <p:cNvPr id="4" name="">
            <a:extLst>
              <a:ext uri="{FF2B5EF4-FFF2-40B4-BE49-F238E27FC236}">
                <a16:creationId id="{E0F40117-1528-46A0-B5CF-F0037CF48FA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代理监控每个决策背后的交易证据。</a:t>
            </a:r>
          </a:p>
        </p:txBody>
      </p:sp>
      <p:sp>
        <p:nvSpPr>
          <p:cNvPr id="5" name="">
            <a:extLst>
              <a:ext uri="{FF2B5EF4-FFF2-40B4-BE49-F238E27FC236}">
                <a16:creationId id="{E8B328FF-FE9A-4CF2-98CF-741F51A4FA28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信号</a:t>
            </a:r>
          </a:p>
        </p:txBody>
      </p:sp>
      <p:sp>
        <p:nvSpPr>
          <p:cNvPr id="6" name="">
            <a:extLst>
              <a:ext uri="{FF2B5EF4-FFF2-40B4-BE49-F238E27FC236}">
                <a16:creationId id="{D10F1FCD-6B9B-4A82-9E66-BBF5017ECE07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监测证据</a:t>
            </a:r>
          </a:p>
        </p:txBody>
      </p:sp>
      <p:sp>
        <p:nvSpPr>
          <p:cNvPr id="7" name="">
            <a:extLst>
              <a:ext uri="{FF2B5EF4-FFF2-40B4-BE49-F238E27FC236}">
                <a16:creationId id="{75BE66E2-F02A-4F55-8394-BEEC1A1C5E0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决策问题</a:t>
            </a:r>
          </a:p>
        </p:txBody>
      </p:sp>
      <p:sp>
        <p:nvSpPr>
          <p:cNvPr id="8" name="">
            <a:extLst>
              <a:ext uri="{FF2B5EF4-FFF2-40B4-BE49-F238E27FC236}">
                <a16:creationId id="{35D2A2D3-3B91-4997-969B-ACAE8BFBB97C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9973C1A-B0D8-4FF0-B107-52F950A0C177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供应商</a:t>
            </a:r>
          </a:p>
        </p:txBody>
      </p:sp>
      <p:sp>
        <p:nvSpPr>
          <p:cNvPr id="10" name="">
            <a:extLst>
              <a:ext uri="{FF2B5EF4-FFF2-40B4-BE49-F238E27FC236}">
                <a16:creationId id="{C7816B65-E83C-4D61-9BD8-21DD0C98414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主数据、银行账户、税号</a:t>
            </a:r>
          </a:p>
        </p:txBody>
      </p:sp>
      <p:sp>
        <p:nvSpPr>
          <p:cNvPr id="11" name="">
            <a:extLst>
              <a:ext uri="{FF2B5EF4-FFF2-40B4-BE49-F238E27FC236}">
                <a16:creationId id="{DF1CFD89-7F5A-4C46-897A-E0B107158E32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6E01A7C-B94D-44B5-AB79-B288DC31A2C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供应商有效吗？</a:t>
            </a:r>
          </a:p>
        </p:txBody>
      </p:sp>
      <p:sp>
        <p:nvSpPr>
          <p:cNvPr id="13" name="">
            <a:extLst>
              <a:ext uri="{FF2B5EF4-FFF2-40B4-BE49-F238E27FC236}">
                <a16:creationId id="{F11F0791-E812-4E9D-B436-EB2E5355AEB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0BB2BB9-A68D-4C13-AB49-D39C9F87C8CF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发票</a:t>
            </a:r>
          </a:p>
        </p:txBody>
      </p:sp>
      <p:sp>
        <p:nvSpPr>
          <p:cNvPr id="15" name="">
            <a:extLst>
              <a:ext uri="{FF2B5EF4-FFF2-40B4-BE49-F238E27FC236}">
                <a16:creationId id="{F901CEF1-EC06-4894-A158-C5EF593D4522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标题、总计、税金、截止日期</a:t>
            </a:r>
          </a:p>
        </p:txBody>
      </p:sp>
      <p:sp>
        <p:nvSpPr>
          <p:cNvPr id="16" name="">
            <a:extLst>
              <a:ext uri="{FF2B5EF4-FFF2-40B4-BE49-F238E27FC236}">
                <a16:creationId id="{14579167-5CE5-4AD7-8D45-BD557C5F8FE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2C61CDB-E6C6-4192-9B6B-FAE42267C4E1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字段可以信任吗？</a:t>
            </a:r>
          </a:p>
        </p:txBody>
      </p:sp>
      <p:sp>
        <p:nvSpPr>
          <p:cNvPr id="18" name="">
            <a:extLst>
              <a:ext uri="{FF2B5EF4-FFF2-40B4-BE49-F238E27FC236}">
                <a16:creationId id="{1290D2A5-188C-4C67-ACB0-DDA6F088CE6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E86D726-C4BF-41D9-A894-25B906EDDC1F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采购订单</a:t>
            </a:r>
          </a:p>
        </p:txBody>
      </p:sp>
      <p:sp>
        <p:nvSpPr>
          <p:cNvPr id="20" name="">
            <a:extLst>
              <a:ext uri="{FF2B5EF4-FFF2-40B4-BE49-F238E27FC236}">
                <a16:creationId id="{35450AD8-2B71-45D8-9736-D86AF7A20C90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采购订单行、收货、容差</a:t>
            </a:r>
          </a:p>
        </p:txBody>
      </p:sp>
      <p:sp>
        <p:nvSpPr>
          <p:cNvPr id="21" name="">
            <a:extLst>
              <a:ext uri="{FF2B5EF4-FFF2-40B4-BE49-F238E27FC236}">
                <a16:creationId id="{E92014B5-7AA2-4941-A473-EF4046E25D4F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516491AF-2D14-441F-9068-2F5FD54CA504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匹配吗？</a:t>
            </a:r>
          </a:p>
        </p:txBody>
      </p:sp>
      <p:sp>
        <p:nvSpPr>
          <p:cNvPr id="23" name="">
            <a:extLst>
              <a:ext uri="{FF2B5EF4-FFF2-40B4-BE49-F238E27FC236}">
                <a16:creationId id="{2E8515DC-64F6-428B-A50F-42313F46B655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5C810EA-3C49-480C-92F5-8A6FEAABE1C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异常</a:t>
            </a:r>
          </a:p>
        </p:txBody>
      </p:sp>
      <p:sp>
        <p:nvSpPr>
          <p:cNvPr id="25" name="">
            <a:extLst>
              <a:ext uri="{FF2B5EF4-FFF2-40B4-BE49-F238E27FC236}">
                <a16:creationId id="{A95F4945-F650-4F5C-84A3-964814D0440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重复、不匹配、缺少批准</a:t>
            </a:r>
          </a:p>
        </p:txBody>
      </p:sp>
      <p:sp>
        <p:nvSpPr>
          <p:cNvPr id="26" name="">
            <a:extLst>
              <a:ext uri="{FF2B5EF4-FFF2-40B4-BE49-F238E27FC236}">
                <a16:creationId id="{144DB571-A2B7-4C07-9972-B81A3A1465F6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8F20D56-B6EF-441C-BC93-7F82F8C610CB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谁来解决？</a:t>
            </a:r>
          </a:p>
        </p:txBody>
      </p:sp>
      <p:sp>
        <p:nvSpPr>
          <p:cNvPr id="28" name="">
            <a:extLst>
              <a:ext uri="{FF2B5EF4-FFF2-40B4-BE49-F238E27FC236}">
                <a16:creationId id="{5BE45CB4-6A79-4087-A3E2-0DDCC8A9279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2FB639B-AC44-485B-9BB4-54FE6D7CF702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存档</a:t>
            </a:r>
          </a:p>
        </p:txBody>
      </p:sp>
      <p:sp>
        <p:nvSpPr>
          <p:cNvPr id="30" name="">
            <a:extLst>
              <a:ext uri="{FF2B5EF4-FFF2-40B4-BE49-F238E27FC236}">
                <a16:creationId id="{7BBFA2BC-88C9-4596-A7A6-59E1402B23F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发布证明、批准者、源文件</a:t>
            </a:r>
          </a:p>
        </p:txBody>
      </p:sp>
      <p:sp>
        <p:nvSpPr>
          <p:cNvPr id="31" name="">
            <a:extLst>
              <a:ext uri="{FF2B5EF4-FFF2-40B4-BE49-F238E27FC236}">
                <a16:creationId id="{C01BDCF5-1DFB-4A22-B3DB-DA51A5ECFB61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62DE5A57-D47E-43BD-B5EC-0268403FE8E9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审计证据是否完整？</a:t>
            </a:r>
          </a:p>
        </p:txBody>
      </p:sp>
      <p:sp>
        <p:nvSpPr>
          <p:cNvPr id="33" name="">
            <a:extLst>
              <a:ext uri="{FF2B5EF4-FFF2-40B4-BE49-F238E27FC236}">
                <a16:creationId id="{F1DEF2AB-F59A-4FD5-98C3-CB1F59F25D96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0D5ECF5B-7F11-49FA-86E1-6A7ABCDB3DDB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过滤的异常</a:t>
            </a:r>
          </a:p>
        </p:txBody>
      </p:sp>
      <p:sp>
        <p:nvSpPr>
          <p:cNvPr id="35" name="">
            <a:extLst>
              <a:ext uri="{FF2B5EF4-FFF2-40B4-BE49-F238E27FC236}">
                <a16:creationId id="{DC89C1DA-210C-4891-B34D-5EAD96D2A16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8279FF9F-9D3E-4157-9243-88B3542ABE2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887B077F-018E-4B3A-BBCD-2BE233413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71591223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396E30-5EB0-4123-B19F-C215B20E6CF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6A6DB2A-BBC9-449B-A248-409866D0910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68A6FBB-C5E2-4CA2-8470-F224A82CD80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治理路径</a:t>
            </a:r>
          </a:p>
        </p:txBody>
      </p:sp>
      <p:sp>
        <p:nvSpPr>
          <p:cNvPr id="4" name="">
            <a:extLst>
              <a:ext uri="{FF2B5EF4-FFF2-40B4-BE49-F238E27FC236}">
                <a16:creationId id="{81193369-04D8-4126-BAE5-4909C0A7D75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严重性决定路径、所有者和控制响应。</a:t>
            </a:r>
          </a:p>
        </p:txBody>
      </p:sp>
      <p:sp>
        <p:nvSpPr>
          <p:cNvPr id="5" name="">
            <a:extLst>
              <a:ext uri="{FF2B5EF4-FFF2-40B4-BE49-F238E27FC236}">
                <a16:creationId id="{81E79DF1-A761-47D4-86E9-E19B1946D3D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E1E9871-1E50-4887-B3B9-EF49E98604FB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自动发布</a:t>
            </a:r>
          </a:p>
        </p:txBody>
      </p:sp>
      <p:sp>
        <p:nvSpPr>
          <p:cNvPr id="7" name="">
            <a:extLst>
              <a:ext uri="{FF2B5EF4-FFF2-40B4-BE49-F238E27FC236}">
                <a16:creationId id="{0E401330-BDC9-477F-9E84-A98F2949FAD5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干净的比赛和政策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信心</a:t>
            </a:r>
          </a:p>
        </p:txBody>
      </p:sp>
      <p:sp>
        <p:nvSpPr>
          <p:cNvPr id="8" name="">
            <a:extLst>
              <a:ext uri="{FF2B5EF4-FFF2-40B4-BE49-F238E27FC236}">
                <a16:creationId id="{414C4D6C-D897-46F2-B5FF-9ACDB423DAB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A4A70B8-C385-4D2D-9069-DFDCFB418E63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10" name="">
            <a:extLst>
              <a:ext uri="{FF2B5EF4-FFF2-40B4-BE49-F238E27FC236}">
                <a16:creationId id="{F42E0689-9584-406B-86E3-CC9180388EA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ERP 发布</a:t>
            </a:r>
          </a:p>
        </p:txBody>
      </p:sp>
      <p:sp>
        <p:nvSpPr>
          <p:cNvPr id="11" name="">
            <a:extLst>
              <a:ext uri="{FF2B5EF4-FFF2-40B4-BE49-F238E27FC236}">
                <a16:creationId id="{90C9B2E0-93F1-4126-BB74-2DC380B34E26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5D42D46-03D6-487F-B1A0-0427885BFFB9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解决</a:t>
            </a:r>
          </a:p>
        </p:txBody>
      </p:sp>
      <p:sp>
        <p:nvSpPr>
          <p:cNvPr id="13" name="">
            <a:extLst>
              <a:ext uri="{FF2B5EF4-FFF2-40B4-BE49-F238E27FC236}">
                <a16:creationId id="{58F71935-6F14-4E38-A0D1-837AE249320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不匹配、缺少收据或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编码差距</a:t>
            </a:r>
          </a:p>
        </p:txBody>
      </p:sp>
      <p:sp>
        <p:nvSpPr>
          <p:cNvPr id="14" name="">
            <a:extLst>
              <a:ext uri="{FF2B5EF4-FFF2-40B4-BE49-F238E27FC236}">
                <a16:creationId id="{948AE0BF-1A32-4BB1-81BB-390DF5D0F68B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71752C09-5F38-49EB-B3DD-E760E0FFFD0B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16" name="">
            <a:extLst>
              <a:ext uri="{FF2B5EF4-FFF2-40B4-BE49-F238E27FC236}">
                <a16:creationId id="{3FE7E736-3BC7-4A22-A3D8-1837415A2F1A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美联社/请求者</a:t>
            </a:r>
          </a:p>
        </p:txBody>
      </p:sp>
      <p:sp>
        <p:nvSpPr>
          <p:cNvPr id="17" name="">
            <a:extLst>
              <a:ext uri="{FF2B5EF4-FFF2-40B4-BE49-F238E27FC236}">
                <a16:creationId id="{B912B2CB-54A3-4424-9D13-04ABF3218968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9E211-5BCB-44E8-9A09-75B9A4DBFD1B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升级</a:t>
            </a:r>
          </a:p>
        </p:txBody>
      </p:sp>
      <p:sp>
        <p:nvSpPr>
          <p:cNvPr id="19" name="">
            <a:extLst>
              <a:ext uri="{FF2B5EF4-FFF2-40B4-BE49-F238E27FC236}">
                <a16:creationId id="{7FCCAD89-90BF-4970-BA29-9CD2535BD767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欺诈信号、重复或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封锁供应商</a:t>
            </a:r>
          </a:p>
        </p:txBody>
      </p:sp>
      <p:sp>
        <p:nvSpPr>
          <p:cNvPr id="20" name="">
            <a:extLst>
              <a:ext uri="{FF2B5EF4-FFF2-40B4-BE49-F238E27FC236}">
                <a16:creationId id="{E220BFBD-ED2D-4713-BCE3-1F7B7D42714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A72A30B-6C62-4E48-9586-6743C7FEACE4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22" name="">
            <a:extLst>
              <a:ext uri="{FF2B5EF4-FFF2-40B4-BE49-F238E27FC236}">
                <a16:creationId id="{AA1D5524-6E03-478B-BA17-B19D94183C72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财务控制</a:t>
            </a:r>
          </a:p>
        </p:txBody>
      </p:sp>
      <p:sp>
        <p:nvSpPr>
          <p:cNvPr id="23" name="">
            <a:extLst>
              <a:ext uri="{FF2B5EF4-FFF2-40B4-BE49-F238E27FC236}">
                <a16:creationId id="{FF646838-0AD6-4572-8186-FEFE30AC4252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一致的路由可以保持强大的控制，而不会减慢清洁工作。</a:t>
            </a:r>
          </a:p>
        </p:txBody>
      </p:sp>
      <p:sp>
        <p:nvSpPr>
          <p:cNvPr id="24" name="">
            <a:extLst>
              <a:ext uri="{FF2B5EF4-FFF2-40B4-BE49-F238E27FC236}">
                <a16:creationId id="{E326231C-617A-4645-A088-4072089587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A0C906D-4CDB-4661-902E-577E6DB2D93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304C02C5-00E7-4416-82CA-C35693F486E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73632880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452C20-A833-4C27-BB29-FBE40FD395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51EAB2-6D9D-4D36-827D-672AE29B0818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6AFA3E7-1DBB-4868-97F0-4AD893BCF25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决策包</a:t>
            </a:r>
          </a:p>
        </p:txBody>
      </p:sp>
      <p:sp>
        <p:nvSpPr>
          <p:cNvPr id="4" name="">
            <a:extLst>
              <a:ext uri="{FF2B5EF4-FFF2-40B4-BE49-F238E27FC236}">
                <a16:creationId id="{EFABF89B-97B7-4B5A-BA1B-798A49494D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财务包为审阅者提供了快速采取行动所需的背景。</a:t>
            </a:r>
          </a:p>
        </p:txBody>
      </p:sp>
      <p:sp>
        <p:nvSpPr>
          <p:cNvPr id="5" name="">
            <a:extLst>
              <a:ext uri="{FF2B5EF4-FFF2-40B4-BE49-F238E27FC236}">
                <a16:creationId id="{5858E58D-D8AA-4859-9073-5165E5295DC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DD95D26-21A4-4DF8-9DFF-34E9BE13B4E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财务决策包</a:t>
            </a:r>
          </a:p>
        </p:txBody>
      </p:sp>
      <p:sp>
        <p:nvSpPr>
          <p:cNvPr id="7" name="">
            <a:extLst>
              <a:ext uri="{FF2B5EF4-FFF2-40B4-BE49-F238E27FC236}">
                <a16:creationId id="{AE0F4ADA-A938-43C8-B7AA-BDEACCEE297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1980E65-2FAB-45D8-914F-18EA8610AFC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异常简介</a:t>
            </a:r>
          </a:p>
        </p:txBody>
      </p:sp>
      <p:sp>
        <p:nvSpPr>
          <p:cNvPr id="9" name="">
            <a:extLst>
              <a:ext uri="{FF2B5EF4-FFF2-40B4-BE49-F238E27FC236}">
                <a16:creationId id="{E1610DE0-65E4-4CD7-80EB-CBE81AF7C8C8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不匹配、重复、缺失数据或控制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原因</a:t>
            </a:r>
          </a:p>
        </p:txBody>
      </p:sp>
      <p:sp>
        <p:nvSpPr>
          <p:cNvPr id="10" name="">
            <a:extLst>
              <a:ext uri="{FF2B5EF4-FFF2-40B4-BE49-F238E27FC236}">
                <a16:creationId id="{DC1E8425-10C3-46FC-BFA4-BD4F7AD6126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405FCDDC-0F14-494F-8690-DE8943D0150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建议采取的行动</a:t>
            </a:r>
          </a:p>
        </p:txBody>
      </p:sp>
      <p:sp>
        <p:nvSpPr>
          <p:cNvPr id="12" name="">
            <a:extLst>
              <a:ext uri="{FF2B5EF4-FFF2-40B4-BE49-F238E27FC236}">
                <a16:creationId id="{0687BF9D-5998-41E1-8707-FDC16B91B83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批准、更正编码、请求收据，或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块</a:t>
            </a:r>
          </a:p>
        </p:txBody>
      </p:sp>
      <p:sp>
        <p:nvSpPr>
          <p:cNvPr id="13" name="">
            <a:extLst>
              <a:ext uri="{FF2B5EF4-FFF2-40B4-BE49-F238E27FC236}">
                <a16:creationId id="{8577EC4D-9A89-440A-A82C-44AF9E5A4EC5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76D2BBA9-ADF0-4C8B-BE86-134F7101CE6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15" name="">
            <a:extLst>
              <a:ext uri="{FF2B5EF4-FFF2-40B4-BE49-F238E27FC236}">
                <a16:creationId id="{568B7BFD-0398-405B-9156-540496CA640C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发票、采购订单、收据、合同和批准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历史</a:t>
            </a:r>
          </a:p>
        </p:txBody>
      </p:sp>
      <p:sp>
        <p:nvSpPr>
          <p:cNvPr id="16" name="">
            <a:extLst>
              <a:ext uri="{FF2B5EF4-FFF2-40B4-BE49-F238E27FC236}">
                <a16:creationId id="{30574758-E563-4925-B797-EA69BB48EE93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CDB919F-AE5F-45E0-AC3A-60F4FFE441D4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审计追踪</a:t>
            </a:r>
          </a:p>
        </p:txBody>
      </p:sp>
      <p:sp>
        <p:nvSpPr>
          <p:cNvPr id="18" name="">
            <a:extLst>
              <a:ext uri="{FF2B5EF4-FFF2-40B4-BE49-F238E27FC236}">
                <a16:creationId id="{EA4744F5-BCB8-4D41-933F-93D0A8E89A04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决策所有者、日期、注释和 ERP 过帐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结果</a:t>
            </a:r>
          </a:p>
        </p:txBody>
      </p:sp>
      <p:sp>
        <p:nvSpPr>
          <p:cNvPr id="19" name="">
            <a:extLst>
              <a:ext uri="{FF2B5EF4-FFF2-40B4-BE49-F238E27FC236}">
                <a16:creationId id="{FD5208F5-B5C5-42FC-BBB5-BD37D49037AD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31C2F9B-5216-41C4-BF95-96AF568F069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审稿人镜头</a:t>
            </a:r>
          </a:p>
        </p:txBody>
      </p:sp>
      <p:sp>
        <p:nvSpPr>
          <p:cNvPr id="21" name="">
            <a:extLst>
              <a:ext uri="{FF2B5EF4-FFF2-40B4-BE49-F238E27FC236}">
                <a16:creationId id="{26CDBA86-1AA2-4566-9F4E-3F97071083A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878F033-D752-4A22-A854-104CA687FB6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影响</a:t>
            </a:r>
          </a:p>
        </p:txBody>
      </p:sp>
      <p:sp>
        <p:nvSpPr>
          <p:cNvPr id="23" name="">
            <a:extLst>
              <a:ext uri="{FF2B5EF4-FFF2-40B4-BE49-F238E27FC236}">
                <a16:creationId id="{C3DBB77C-8AE5-4603-8678-921C97E16C09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已知</a:t>
            </a:r>
          </a:p>
        </p:txBody>
      </p:sp>
      <p:sp>
        <p:nvSpPr>
          <p:cNvPr id="24" name="">
            <a:extLst>
              <a:ext uri="{FF2B5EF4-FFF2-40B4-BE49-F238E27FC236}">
                <a16:creationId id="{2887B288-48A4-4019-BF1D-6FC80456CE17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543522-B5AE-4950-B616-8B8701516E4D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所有者</a:t>
            </a:r>
          </a:p>
        </p:txBody>
      </p:sp>
      <p:sp>
        <p:nvSpPr>
          <p:cNvPr id="26" name="">
            <a:extLst>
              <a:ext uri="{FF2B5EF4-FFF2-40B4-BE49-F238E27FC236}">
                <a16:creationId id="{E60EA9A5-CE9E-4108-9B77-EEC9713DE94C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命名</a:t>
            </a:r>
          </a:p>
        </p:txBody>
      </p:sp>
      <p:sp>
        <p:nvSpPr>
          <p:cNvPr id="27" name="">
            <a:extLst>
              <a:ext uri="{FF2B5EF4-FFF2-40B4-BE49-F238E27FC236}">
                <a16:creationId id="{A06610EA-5D4D-4923-B924-6EC11AC4167D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C4B1BA25-6C04-412C-8A68-65546061851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9" name="">
            <a:extLst>
              <a:ext uri="{FF2B5EF4-FFF2-40B4-BE49-F238E27FC236}">
                <a16:creationId id="{B53218E7-06D1-47CB-9B00-90A0070CDD75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已链接</a:t>
            </a:r>
          </a:p>
        </p:txBody>
      </p:sp>
      <p:sp>
        <p:nvSpPr>
          <p:cNvPr id="30" name="">
            <a:extLst>
              <a:ext uri="{FF2B5EF4-FFF2-40B4-BE49-F238E27FC236}">
                <a16:creationId id="{98A79FF2-7B29-4DF0-A5AB-3A9A47525895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E2C3F833-62F3-4A80-9F3F-BBBDD556B9A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决定</a:t>
            </a:r>
          </a:p>
        </p:txBody>
      </p:sp>
      <p:sp>
        <p:nvSpPr>
          <p:cNvPr id="32" name="">
            <a:extLst>
              <a:ext uri="{FF2B5EF4-FFF2-40B4-BE49-F238E27FC236}">
                <a16:creationId id="{38D16A34-9907-4290-8172-1642CCF393F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必填</a:t>
            </a:r>
          </a:p>
        </p:txBody>
      </p:sp>
      <p:sp>
        <p:nvSpPr>
          <p:cNvPr id="33" name="">
            <a:extLst>
              <a:ext uri="{FF2B5EF4-FFF2-40B4-BE49-F238E27FC236}">
                <a16:creationId id="{AAD1C421-A5A0-4DAE-A698-AFE25FEAA87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024DA84-41C3-4912-99AD-26274410A56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E0B0946-3CFF-4BB3-9AB5-CFB98D23144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8938121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089AAAE-18E3-42A0-9C1B-1CF3BED741C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F949E37-47FA-44CA-A0F1-D249491DD3F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BC6CCCC-2A03-45DF-9EF1-A18C0D4556D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规模路径</a:t>
            </a:r>
          </a:p>
        </p:txBody>
      </p:sp>
      <p:sp>
        <p:nvSpPr>
          <p:cNvPr id="4" name="">
            <a:extLst>
              <a:ext uri="{FF2B5EF4-FFF2-40B4-BE49-F238E27FC236}">
                <a16:creationId id="{E3EEC172-4573-41F3-890C-0E4B077E748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从单一财务工作流程扩展到持续运营控制。</a:t>
            </a:r>
          </a:p>
        </p:txBody>
      </p:sp>
      <p:sp>
        <p:nvSpPr>
          <p:cNvPr id="5" name="">
            <a:extLst>
              <a:ext uri="{FF2B5EF4-FFF2-40B4-BE49-F238E27FC236}">
                <a16:creationId id="{3C4D676B-89C4-409A-A980-38555297B55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E19E5B-64F7-4CDC-8481-332543C4A43B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10BE97-D3B2-4371-95AE-A959CEFF1505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70C463-45E1-4F41-AE45-B302DB01B73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连接</a:t>
            </a:r>
          </a:p>
        </p:txBody>
      </p:sp>
      <p:sp>
        <p:nvSpPr>
          <p:cNvPr id="9" name="">
            <a:extLst>
              <a:ext uri="{FF2B5EF4-FFF2-40B4-BE49-F238E27FC236}">
                <a16:creationId id="{646326E8-C016-4A71-A44E-42AA8532669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邮箱、ERP、采购、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合同，供应商主</a:t>
            </a:r>
          </a:p>
        </p:txBody>
      </p:sp>
      <p:sp>
        <p:nvSpPr>
          <p:cNvPr id="10" name="">
            <a:extLst>
              <a:ext uri="{FF2B5EF4-FFF2-40B4-BE49-F238E27FC236}">
                <a16:creationId id="{0C69C94C-806D-439B-AD03-A2698B390D85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EE465536-B40C-4B1F-9FC9-20CEB99D84A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E1FB388-0700-4365-B827-326FC2D634D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D6DC984-4261-4734-A6A8-A0A3B9BD04C9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93508A5E-1FCB-4A8F-8315-5723235B19FC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验证</a:t>
            </a:r>
          </a:p>
        </p:txBody>
      </p:sp>
      <p:sp>
        <p:nvSpPr>
          <p:cNvPr id="15" name="">
            <a:extLst>
              <a:ext uri="{FF2B5EF4-FFF2-40B4-BE49-F238E27FC236}">
                <a16:creationId id="{42FAD5C7-8D47-40DF-801F-4272CE22831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提取、税收、重复、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宽容和政策规则</a:t>
            </a:r>
          </a:p>
        </p:txBody>
      </p:sp>
      <p:sp>
        <p:nvSpPr>
          <p:cNvPr id="16" name="">
            <a:extLst>
              <a:ext uri="{FF2B5EF4-FFF2-40B4-BE49-F238E27FC236}">
                <a16:creationId id="{FE7ADE23-BE96-4BB1-AFBB-C6381001AA14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115848A-C061-48B3-84C0-3C7CFD632A2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4BE15CC2-476F-40D5-8B59-BE167D270F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7AA5AAB-4FBF-4B5D-95C2-98FFB18BD85B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9C507ED-B488-4A6C-A849-755532E00CB9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路线</a:t>
            </a:r>
          </a:p>
        </p:txBody>
      </p:sp>
      <p:sp>
        <p:nvSpPr>
          <p:cNvPr id="21" name="">
            <a:extLst>
              <a:ext uri="{FF2B5EF4-FFF2-40B4-BE49-F238E27FC236}">
                <a16:creationId id="{C57D8287-89B5-4674-AE31-CEC62041D86D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批准、例外、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控制和升级</a:t>
            </a:r>
          </a:p>
        </p:txBody>
      </p:sp>
      <p:sp>
        <p:nvSpPr>
          <p:cNvPr id="22" name="">
            <a:extLst>
              <a:ext uri="{FF2B5EF4-FFF2-40B4-BE49-F238E27FC236}">
                <a16:creationId id="{21A66A9C-D94A-4300-AFF1-F5ACC5E0959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B17509-9D7B-49BD-8220-B65987B699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CB12223-A79D-4B63-A555-807B47FED59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301CD709-13BB-4D75-AB23-07AC0EF638D7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88CC1823-80B2-4565-B948-0505355B8AEA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优化</a:t>
            </a:r>
          </a:p>
        </p:txBody>
      </p:sp>
      <p:sp>
        <p:nvSpPr>
          <p:cNvPr id="27" name="">
            <a:extLst>
              <a:ext uri="{FF2B5EF4-FFF2-40B4-BE49-F238E27FC236}">
                <a16:creationId id="{B2AA9181-12BD-44BB-9D18-B00DAF9F9B43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直通率，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周期时间和现金计时</a:t>
            </a:r>
          </a:p>
        </p:txBody>
      </p:sp>
      <p:sp>
        <p:nvSpPr>
          <p:cNvPr id="28" name="">
            <a:extLst>
              <a:ext uri="{FF2B5EF4-FFF2-40B4-BE49-F238E27FC236}">
                <a16:creationId id="{46A6A270-7823-4E00-BE24-3AAA32472EDF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24E8619-2CEB-4411-9F50-EFADE5C3A9B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结果：更快的结账、更少的重复付款以及更清晰的审计证据</a:t>
            </a:r>
          </a:p>
        </p:txBody>
      </p:sp>
      <p:sp>
        <p:nvSpPr>
          <p:cNvPr id="30" name="">
            <a:extLst>
              <a:ext uri="{FF2B5EF4-FFF2-40B4-BE49-F238E27FC236}">
                <a16:creationId id="{011F93BA-9DEB-4855-BC67-7B41CD81397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476EE590-387E-4D8F-BB88-DDBAD27EF93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94A5E2E8-5F98-4366-9DC5-248465FF254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3654588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2026-05-08T17:28:34.7310000Z</dcterms:created>
  <dcterms:modified xsi:type="dcterms:W3CDTF">2026-05-08T17:28:34.7310000Z</dcterms:modified>
</coreProperties>
</file>