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ebec4c7dd054dec" /><Relationship Type="http://schemas.openxmlformats.org/officeDocument/2006/relationships/extended-properties" Target="/docProps/app.xml" Id="R5f1bf419c7d34d5b" /><Relationship Type="http://schemas.openxmlformats.org/officeDocument/2006/relationships/officeDocument" Target="/ppt/presentation.xml" Id="Rf523f14f9a3048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e2c4451df4c73"/>
  </p:sldMasterIdLst>
  <p:notesMasterIdLst>
    <p:notesMasterId xmlns:r="http://schemas.openxmlformats.org/officeDocument/2006/relationships" r:id="R855a74ecf680470c"/>
  </p:notesMasterIdLst>
  <p:sldIdLst>
    <p:sldId xmlns:r="http://schemas.openxmlformats.org/officeDocument/2006/relationships" id="256" r:id="Rf230e59d0fd741d7"/>
    <p:sldId xmlns:r="http://schemas.openxmlformats.org/officeDocument/2006/relationships" id="257" r:id="R99903d179f4a4099"/>
    <p:sldId xmlns:r="http://schemas.openxmlformats.org/officeDocument/2006/relationships" id="258" r:id="R2c004a5120854a7e"/>
    <p:sldId xmlns:r="http://schemas.openxmlformats.org/officeDocument/2006/relationships" id="259" r:id="R6d9909bca6a442fb"/>
    <p:sldId xmlns:r="http://schemas.openxmlformats.org/officeDocument/2006/relationships" id="260" r:id="R9e0fb88f3c0c4029"/>
    <p:sldId xmlns:r="http://schemas.openxmlformats.org/officeDocument/2006/relationships" id="261" r:id="Refb8c8d1895f400d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e2c4451df4c73" /><Relationship Type="http://schemas.openxmlformats.org/officeDocument/2006/relationships/theme" Target="/ppt/theme/theme1.xml" Id="Rce40ad0c69c44b7b" /><Relationship Type="http://schemas.openxmlformats.org/officeDocument/2006/relationships/notesMaster" Target="/ppt/notesMasters/notesMaster1.xml" Id="R855a74ecf680470c" /><Relationship Type="http://schemas.openxmlformats.org/officeDocument/2006/relationships/presProps" Target="/ppt/presProps.xml" Id="R22142b1d551d4d7c" /><Relationship Type="http://schemas.openxmlformats.org/officeDocument/2006/relationships/viewProps" Target="/ppt/viewProps.xml" Id="R5d50118c25cc416c" /><Relationship Type="http://schemas.openxmlformats.org/officeDocument/2006/relationships/tableStyles" Target="/ppt/tableStyles.xml" Id="R91b1ed62b8db4973" /><Relationship Type="http://schemas.openxmlformats.org/officeDocument/2006/relationships/slide" Target="/ppt/slides/slide1.xml" Id="Rf230e59d0fd741d7" /><Relationship Type="http://schemas.openxmlformats.org/officeDocument/2006/relationships/slide" Target="/ppt/slides/slide2.xml" Id="R99903d179f4a4099" /><Relationship Type="http://schemas.openxmlformats.org/officeDocument/2006/relationships/slide" Target="/ppt/slides/slide3.xml" Id="R2c004a5120854a7e" /><Relationship Type="http://schemas.openxmlformats.org/officeDocument/2006/relationships/slide" Target="/ppt/slides/slide4.xml" Id="R6d9909bca6a442fb" /><Relationship Type="http://schemas.openxmlformats.org/officeDocument/2006/relationships/slide" Target="/ppt/slides/slide5.xml" Id="R9e0fb88f3c0c4029" /><Relationship Type="http://schemas.openxmlformats.org/officeDocument/2006/relationships/slide" Target="/ppt/slides/slide6.xml" Id="Refb8c8d1895f400d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a4520a5ef2f4b5a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f77897dd53c40a9" /><Relationship Type="http://schemas.openxmlformats.org/officeDocument/2006/relationships/notesMaster" Target="/ppt/notesMasters/notesMaster1.xml" Id="Rba347f2ab8734af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21cb938c23024741" /><Relationship Type="http://schemas.openxmlformats.org/officeDocument/2006/relationships/notesMaster" Target="/ppt/notesMasters/notesMaster1.xml" Id="Reef7c7994c824f9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da32a497070f4f80" /><Relationship Type="http://schemas.openxmlformats.org/officeDocument/2006/relationships/notesMaster" Target="/ppt/notesMasters/notesMaster1.xml" Id="R7381c0707b6941b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2b2eebe3aa34027" /><Relationship Type="http://schemas.openxmlformats.org/officeDocument/2006/relationships/notesMaster" Target="/ppt/notesMasters/notesMaster1.xml" Id="R5a4f89438d54402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dcbd7df3815491c" /><Relationship Type="http://schemas.openxmlformats.org/officeDocument/2006/relationships/notesMaster" Target="/ppt/notesMasters/notesMaster1.xml" Id="R9dd2d11016f1438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cc68aed7d2746e9" /><Relationship Type="http://schemas.openxmlformats.org/officeDocument/2006/relationships/notesMaster" Target="/ppt/notesMasters/notesMaster1.xml" Id="R171a20ef3c51427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f2a4dadcd468c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2832e5afb09a42a7" /><Relationship Type="http://schemas.openxmlformats.org/officeDocument/2006/relationships/slideLayout" Target="/ppt/slideLayouts/slideLayout2.xml" Id="R3281dc05ff324922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81dc05ff324922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f8a2124ffc04943" /><Relationship Type="http://schemas.openxmlformats.org/officeDocument/2006/relationships/notesSlide" Target="/ppt/notesSlides/notesSlide1.xml" Id="Rec570d795c4c42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0f2fc40c6ce4f69" /><Relationship Type="http://schemas.openxmlformats.org/officeDocument/2006/relationships/notesSlide" Target="/ppt/notesSlides/notesSlide2.xml" Id="R47df5a6faae346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ab2a839da4043e1" /><Relationship Type="http://schemas.openxmlformats.org/officeDocument/2006/relationships/notesSlide" Target="/ppt/notesSlides/notesSlide3.xml" Id="Radb8c75bf84e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c2a8d18d68b46af" /><Relationship Type="http://schemas.openxmlformats.org/officeDocument/2006/relationships/notesSlide" Target="/ppt/notesSlides/notesSlide4.xml" Id="Rb31d3220f91d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b16e25bf77246c7" /><Relationship Type="http://schemas.openxmlformats.org/officeDocument/2006/relationships/notesSlide" Target="/ppt/notesSlides/notesSlide5.xml" Id="Ra9ffcfe93518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3cd84d59cda46d3" /><Relationship Type="http://schemas.openxmlformats.org/officeDocument/2006/relationships/notesSlide" Target="/ppt/notesSlides/notesSlide6.xml" Id="R62e4e8ad3ed44023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BCA1AC-8DD2-4BC8-AF5F-A526B48B7463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7DB204DB-E490-4A97-8E50-FC53E167F91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8BFDAD8-4A35-4AD7-9007-5AB15C1C17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INTELLIGENTES ROUTING &amp; ESKALATION</a:t>
            </a:r>
          </a:p>
        </p:txBody>
      </p:sp>
      <p:sp>
        <p:nvSpPr>
          <p:cNvPr id="4" name="">
            <a:extLst>
              <a:ext uri="{FF2B5EF4-FFF2-40B4-BE49-F238E27FC236}">
                <a16:creationId id="{69D47637-07E6-4889-9CF2-4759653B5F3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Routing-Automatisierung leitet die Arbeit auf den richtigen Weg mit dem Kontext zum Handeln.</a:t>
            </a:r>
          </a:p>
        </p:txBody>
      </p:sp>
      <p:sp>
        <p:nvSpPr>
          <p:cNvPr id="5" name="">
            <a:extLst>
              <a:ext uri="{FF2B5EF4-FFF2-40B4-BE49-F238E27FC236}">
                <a16:creationId id="{E24EA956-077D-40DB-A418-27A6AD929BA6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Agenten klassifizieren Anfragen, bewerten die Dringlichkeit, prüfen die Kapazität und das SLA-Risiko und leiten oder eskalieren dann die Arbeit mit einem gebrauchsfertigen Entscheidungspaket.</a:t>
            </a:r>
          </a:p>
        </p:txBody>
      </p:sp>
      <p:sp>
        <p:nvSpPr>
          <p:cNvPr id="6" name="">
            <a:extLst>
              <a:ext uri="{FF2B5EF4-FFF2-40B4-BE49-F238E27FC236}">
                <a16:creationId id="{D712A1EC-7FC0-4562-AE50-2B4BF19685DE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4B9DEB-72A1-4586-AB74-3DC6AD47C448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Erfassung</a:t>
            </a:r>
          </a:p>
        </p:txBody>
      </p:sp>
      <p:sp>
        <p:nvSpPr>
          <p:cNvPr id="8" name="">
            <a:extLst>
              <a:ext uri="{FF2B5EF4-FFF2-40B4-BE49-F238E27FC236}">
                <a16:creationId id="{FE255D3F-E1AA-4097-8CE9-F6B7CE6E69C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9" name="">
            <a:extLst>
              <a:ext uri="{FF2B5EF4-FFF2-40B4-BE49-F238E27FC236}">
                <a16:creationId id="{73B5AAD5-0483-4193-9C95-C80AEAFC498C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Entscheide</a:t>
            </a:r>
          </a:p>
        </p:txBody>
      </p:sp>
      <p:sp>
        <p:nvSpPr>
          <p:cNvPr id="10" name="">
            <a:extLst>
              <a:ext uri="{FF2B5EF4-FFF2-40B4-BE49-F238E27FC236}">
                <a16:creationId id="{BEF48042-A09E-43D6-9A12-D570545EA903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04BFB8F7-D8D0-4539-83C7-4094A6AB37DC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Gesetz</a:t>
            </a:r>
          </a:p>
        </p:txBody>
      </p:sp>
      <p:sp>
        <p:nvSpPr>
          <p:cNvPr id="12" name="">
            <a:extLst>
              <a:ext uri="{FF2B5EF4-FFF2-40B4-BE49-F238E27FC236}">
                <a16:creationId id="{6BC05F60-163D-4431-9707-A6AD9D5185B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023D2D47-727D-4910-9E2C-CBAEF4F0C90A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Lernen</a:t>
            </a:r>
          </a:p>
        </p:txBody>
      </p:sp>
      <p:sp>
        <p:nvSpPr>
          <p:cNvPr id="14" name="">
            <a:extLst>
              <a:ext uri="{FF2B5EF4-FFF2-40B4-BE49-F238E27FC236}">
                <a16:creationId id="{32ACC709-C891-49D5-A263-1F31C7C789F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Operationsobjektiv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9B7CBF7D-B32D-46A6-ABE7-F5C8B16B175D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53F8D10-BE89-415D-A259-123FA3EA2C33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Betriebscockpit</a:t>
            </a:r>
          </a:p>
        </p:txBody>
      </p:sp>
      <p:sp>
        <p:nvSpPr>
          <p:cNvPr id="17" name="">
            <a:extLst>
              <a:ext uri="{FF2B5EF4-FFF2-40B4-BE49-F238E27FC236}">
                <a16:creationId id="{E092C6B3-90CC-4747-8B4B-C798D71D9F7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C63DCFB-F96C-4741-AC8B-26089AE8A3C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Klassifizieren</a:t>
            </a:r>
          </a:p>
        </p:txBody>
      </p:sp>
      <p:sp>
        <p:nvSpPr>
          <p:cNvPr id="19" name="">
            <a:extLst>
              <a:ext uri="{FF2B5EF4-FFF2-40B4-BE49-F238E27FC236}">
                <a16:creationId id="{F90D76E2-CDEC-4AD1-AE46-19EFA1999401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20" name="">
            <a:extLst>
              <a:ext uri="{FF2B5EF4-FFF2-40B4-BE49-F238E27FC236}">
                <a16:creationId id="{805DD4FB-2CBA-4C4F-B23E-E49866E6D898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6B847DD-B59F-4F98-A3A8-3D01A77F7273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Priorität</a:t>
            </a:r>
          </a:p>
        </p:txBody>
      </p:sp>
      <p:sp>
        <p:nvSpPr>
          <p:cNvPr id="22" name="">
            <a:extLst>
              <a:ext uri="{FF2B5EF4-FFF2-40B4-BE49-F238E27FC236}">
                <a16:creationId id="{8460E12E-E330-4391-8583-9E3C609E46E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Gepunktet</a:t>
            </a:r>
          </a:p>
        </p:txBody>
      </p:sp>
      <p:sp>
        <p:nvSpPr>
          <p:cNvPr id="23" name="">
            <a:extLst>
              <a:ext uri="{FF2B5EF4-FFF2-40B4-BE49-F238E27FC236}">
                <a16:creationId id="{13D522F4-F910-41AB-8E47-97AB91C99E71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0D786D7-F33D-4580-959D-335FFA3579E0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Warteschlange</a:t>
            </a:r>
          </a:p>
        </p:txBody>
      </p:sp>
      <p:sp>
        <p:nvSpPr>
          <p:cNvPr id="25" name="">
            <a:extLst>
              <a:ext uri="{FF2B5EF4-FFF2-40B4-BE49-F238E27FC236}">
                <a16:creationId id="{E80E53E1-095F-4916-80E3-5AD90CB1DF1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Ausgewählt</a:t>
            </a:r>
          </a:p>
        </p:txBody>
      </p:sp>
      <p:sp>
        <p:nvSpPr>
          <p:cNvPr id="26" name="">
            <a:extLst>
              <a:ext uri="{FF2B5EF4-FFF2-40B4-BE49-F238E27FC236}">
                <a16:creationId id="{425F8116-6F59-4ABB-81F6-BF5A80E28AD8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0B278DB6-27D3-4D54-91EA-C8C4D6A89B2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Eskalation</a:t>
            </a:r>
          </a:p>
        </p:txBody>
      </p:sp>
      <p:sp>
        <p:nvSpPr>
          <p:cNvPr id="28" name="">
            <a:extLst>
              <a:ext uri="{FF2B5EF4-FFF2-40B4-BE49-F238E27FC236}">
                <a16:creationId id="{66805120-4AFE-48D7-B09C-1446DAA1DF53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29" name="">
            <a:extLst>
              <a:ext uri="{FF2B5EF4-FFF2-40B4-BE49-F238E27FC236}">
                <a16:creationId id="{F5B7B597-DA8D-45E3-9010-E5EBC42FD8F7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13E37F2D-A645-4254-BB5C-5FA71EF6D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Action-Pack bereit</a:t>
            </a:r>
          </a:p>
        </p:txBody>
      </p:sp>
      <p:sp>
        <p:nvSpPr>
          <p:cNvPr id="31" name="">
            <a:extLst>
              <a:ext uri="{FF2B5EF4-FFF2-40B4-BE49-F238E27FC236}">
                <a16:creationId id="{06E84C24-43FA-4B48-A3E0-27407D28B7DD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3705347-8A9E-42C4-8963-E3032756524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1047C7-E85A-4520-A378-45F90552B16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34778718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997B9F9-C869-492A-9F76-5ADA321028C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9863D12-6963-4C95-B419-5699A1328D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C60DCA-97E0-4958-A9F2-E0F09D7298D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WORKFLOW-MODELL</a:t>
            </a:r>
          </a:p>
        </p:txBody>
      </p:sp>
      <p:sp>
        <p:nvSpPr>
          <p:cNvPr id="4" name="">
            <a:extLst>
              <a:ext uri="{FF2B5EF4-FFF2-40B4-BE49-F238E27FC236}">
                <a16:creationId id="{21CCC3C3-0705-48D9-9AF3-16DA2E4ADC6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sauberer Betriebskreislauf trennt die Automatisierung von Arbeiten, die einer Beurteilung bedürfen.</a:t>
            </a:r>
          </a:p>
        </p:txBody>
      </p:sp>
      <p:sp>
        <p:nvSpPr>
          <p:cNvPr id="5" name="">
            <a:extLst>
              <a:ext uri="{FF2B5EF4-FFF2-40B4-BE49-F238E27FC236}">
                <a16:creationId id="{09C71CE1-B9D7-4097-B409-7F4ED84011B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1F7818FD-94D5-426B-A3B0-593F374041FF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2F86B710-8C76-47A7-AC9F-59D41AC9654C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0962ABD-34A6-483D-997D-90DEC4255460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Klassifizieren</a:t>
            </a:r>
          </a:p>
        </p:txBody>
      </p:sp>
      <p:sp>
        <p:nvSpPr>
          <p:cNvPr id="9" name="">
            <a:extLst>
              <a:ext uri="{FF2B5EF4-FFF2-40B4-BE49-F238E27FC236}">
                <a16:creationId id="{AE8CDC9B-1CE0-4750-95B3-080F799D8AF4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Die Arbeit wird kategorisiert nach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Absicht, Kunde, Prozess,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Risiko und SLA.</a:t>
            </a:r>
          </a:p>
        </p:txBody>
      </p:sp>
      <p:sp>
        <p:nvSpPr>
          <p:cNvPr id="10" name="">
            <a:extLst>
              <a:ext uri="{FF2B5EF4-FFF2-40B4-BE49-F238E27FC236}">
                <a16:creationId id="{992D497D-7A86-4FBD-B228-DD80BAEFE594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F2A797A-8C99-47BD-ACF3-96237EE68EE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124A447-3793-416C-A798-03EC092754D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24EA23C7-4225-4D05-8671-7A45E372449E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E12CEA4-F100-4BA5-AD29-333245D98472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37C10E2B-11D6-4912-B6EC-09713B40F4B3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Priorisieren</a:t>
            </a:r>
          </a:p>
        </p:txBody>
      </p:sp>
      <p:sp>
        <p:nvSpPr>
          <p:cNvPr id="16" name="">
            <a:extLst>
              <a:ext uri="{FF2B5EF4-FFF2-40B4-BE49-F238E27FC236}">
                <a16:creationId id="{336DF406-91CF-49EA-9DF4-2013D5D62FDB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Dringlichkeit, Auswirkung, Kapazität,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und Fälligkeitstermine bestimmen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Schweregrad.</a:t>
            </a:r>
          </a:p>
        </p:txBody>
      </p:sp>
      <p:sp>
        <p:nvSpPr>
          <p:cNvPr id="17" name="">
            <a:extLst>
              <a:ext uri="{FF2B5EF4-FFF2-40B4-BE49-F238E27FC236}">
                <a16:creationId id="{537E84D4-1AD4-484C-979D-4CBBF0D2C48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B56AE65-B7DF-4C4D-A93B-92C0406E5D13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579314C-BBC8-4309-9789-A8FF0E28B47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342EF883-5AF1-44D5-B231-777FF0FCEF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3FE7F41-9BAE-432B-813E-A1C5383D7AA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791A7DE-A08A-47F7-8FE1-A68DC6B7E4E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3" name="">
            <a:extLst>
              <a:ext uri="{FF2B5EF4-FFF2-40B4-BE49-F238E27FC236}">
                <a16:creationId id="{B758CB50-FFD2-4C06-B6CB-C01388B75FCF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Der beste Besitzer, die beste Warteschlange oder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Automatisierungspfad ist ausgewählt.</a:t>
            </a:r>
          </a:p>
        </p:txBody>
      </p:sp>
      <p:sp>
        <p:nvSpPr>
          <p:cNvPr id="24" name="">
            <a:extLst>
              <a:ext uri="{FF2B5EF4-FFF2-40B4-BE49-F238E27FC236}">
                <a16:creationId id="{79CA3220-D59F-4B18-8800-015FB7D6AE7E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ECA59EF-2F3F-475F-B329-3A1F19FFA702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44CFB4E-6C97-4E18-B55B-717E134A30E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2286B37F-EA0D-4E07-A475-49D6403BC0A3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68576D8C-19A0-41FB-95FC-AEBF3E511FBC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1A874293-438D-4682-91E2-C02A7CDB3B3A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Eskalieren</a:t>
            </a:r>
          </a:p>
        </p:txBody>
      </p:sp>
      <p:sp>
        <p:nvSpPr>
          <p:cNvPr id="30" name="">
            <a:extLst>
              <a:ext uri="{FF2B5EF4-FFF2-40B4-BE49-F238E27FC236}">
                <a16:creationId id="{112898A1-3177-47A8-8C81-605592C41C74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Gefährdete Arbeiten werden verpackt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mit Kontext für unmittelbar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Aktion.</a:t>
            </a:r>
          </a:p>
        </p:txBody>
      </p:sp>
      <p:sp>
        <p:nvSpPr>
          <p:cNvPr id="31" name="">
            <a:extLst>
              <a:ext uri="{FF2B5EF4-FFF2-40B4-BE49-F238E27FC236}">
                <a16:creationId id="{230C87BC-978F-4766-ADDB-BFEEB8F9D6D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Die Ausgabe ist ein operatives Aktionspaket mit Eigentümer, Beweisen und dem nächsten Schritt.</a:t>
            </a:r>
          </a:p>
        </p:txBody>
      </p:sp>
      <p:sp>
        <p:nvSpPr>
          <p:cNvPr id="32" name="">
            <a:extLst>
              <a:ext uri="{FF2B5EF4-FFF2-40B4-BE49-F238E27FC236}">
                <a16:creationId id="{8FCA97EA-1C85-4DF3-8B6D-4997ACB1F63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8B652E4D-1B9E-4CB1-8180-3476B25B9E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3F6DAD95-AAA1-4EB4-B3F7-ED9FCE2849D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7632601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CC157C0-0A9D-4277-92A4-C9CB864099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60B0947B-46BA-47A5-8DFA-C143DA66C07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16C586E-4B28-46A7-B60F-8C71FC832AB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BEWEISKARTE</a:t>
            </a:r>
          </a:p>
        </p:txBody>
      </p:sp>
      <p:sp>
        <p:nvSpPr>
          <p:cNvPr id="4" name="">
            <a:extLst>
              <a:ext uri="{FF2B5EF4-FFF2-40B4-BE49-F238E27FC236}">
                <a16:creationId id="{3842C5AB-7C43-4420-8AD9-E1D971E5F39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Agenten überwachen die Betriebsnachweise hinter jeder Übergabe.</a:t>
            </a:r>
          </a:p>
        </p:txBody>
      </p:sp>
      <p:sp>
        <p:nvSpPr>
          <p:cNvPr id="5" name="">
            <a:extLst>
              <a:ext uri="{FF2B5EF4-FFF2-40B4-BE49-F238E27FC236}">
                <a16:creationId id="{C757BA55-2605-4C6D-8712-BB3C834D55D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C0C4E642-6548-4F3D-907D-1CF08A066324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Beweise überwacht</a:t>
            </a:r>
          </a:p>
        </p:txBody>
      </p:sp>
      <p:sp>
        <p:nvSpPr>
          <p:cNvPr id="7" name="">
            <a:extLst>
              <a:ext uri="{FF2B5EF4-FFF2-40B4-BE49-F238E27FC236}">
                <a16:creationId id="{C6F1BAC6-02FD-436A-9D7B-1618C6594F5B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Entscheidungsfrage</a:t>
            </a:r>
          </a:p>
        </p:txBody>
      </p:sp>
      <p:sp>
        <p:nvSpPr>
          <p:cNvPr id="8" name="">
            <a:extLst>
              <a:ext uri="{FF2B5EF4-FFF2-40B4-BE49-F238E27FC236}">
                <a16:creationId id="{AA9F021D-EB1D-4C25-85C5-D95D95F3CD6F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AD417D-C84F-4C02-897F-9F17B11E25D9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Anfrage</a:t>
            </a:r>
          </a:p>
        </p:txBody>
      </p:sp>
      <p:sp>
        <p:nvSpPr>
          <p:cNvPr id="10" name="">
            <a:extLst>
              <a:ext uri="{FF2B5EF4-FFF2-40B4-BE49-F238E27FC236}">
                <a16:creationId id="{A6969299-67DD-4521-A343-043DF0727E3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Absicht, Kanal, Entität, Quelle</a:t>
            </a:r>
          </a:p>
        </p:txBody>
      </p:sp>
      <p:sp>
        <p:nvSpPr>
          <p:cNvPr id="11" name="">
            <a:extLst>
              <a:ext uri="{FF2B5EF4-FFF2-40B4-BE49-F238E27FC236}">
                <a16:creationId id="{2951D80A-926A-41B4-AE99-BC1F035675A1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7DC450AE-1D4C-4608-8982-92176CBA268E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Um welche Art von Arbeit handelt es sich?</a:t>
            </a:r>
          </a:p>
        </p:txBody>
      </p:sp>
      <p:sp>
        <p:nvSpPr>
          <p:cNvPr id="13" name="">
            <a:extLst>
              <a:ext uri="{FF2B5EF4-FFF2-40B4-BE49-F238E27FC236}">
                <a16:creationId id="{13F9CBBF-3954-4C52-9906-C80D70ED4160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786286-B365-4AF4-A57A-A33B4273F16B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15" name="">
            <a:extLst>
              <a:ext uri="{FF2B5EF4-FFF2-40B4-BE49-F238E27FC236}">
                <a16:creationId id="{7C4E7482-B143-4A73-A67B-68B4EA544D03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Kunde, Umsatz, SLA, Kontrollrisiko</a:t>
            </a:r>
          </a:p>
        </p:txBody>
      </p:sp>
      <p:sp>
        <p:nvSpPr>
          <p:cNvPr id="16" name="">
            <a:extLst>
              <a:ext uri="{FF2B5EF4-FFF2-40B4-BE49-F238E27FC236}">
                <a16:creationId id="{83BDE1FF-BE72-43A5-86E0-E7C91986495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FD295E9-FEF1-43A9-8D77-259D30753DA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Wie wichtig ist es?</a:t>
            </a:r>
          </a:p>
        </p:txBody>
      </p:sp>
      <p:sp>
        <p:nvSpPr>
          <p:cNvPr id="18" name="">
            <a:extLst>
              <a:ext uri="{FF2B5EF4-FFF2-40B4-BE49-F238E27FC236}">
                <a16:creationId id="{D5B13ECF-D899-4C52-A3B6-EF6F674E489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23EED79-2A09-4D39-8583-FCE43750549E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Kapazität</a:t>
            </a:r>
          </a:p>
        </p:txBody>
      </p:sp>
      <p:sp>
        <p:nvSpPr>
          <p:cNvPr id="20" name="">
            <a:extLst>
              <a:ext uri="{FF2B5EF4-FFF2-40B4-BE49-F238E27FC236}">
                <a16:creationId id="{DCEF08EB-6C82-4A63-9F91-2558E1D9DC5E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Warteschlangenlast, Fähigkeit, Verfügbarkeit, Besitz</a:t>
            </a:r>
          </a:p>
        </p:txBody>
      </p:sp>
      <p:sp>
        <p:nvSpPr>
          <p:cNvPr id="21" name="">
            <a:extLst>
              <a:ext uri="{FF2B5EF4-FFF2-40B4-BE49-F238E27FC236}">
                <a16:creationId id="{692D73BB-9611-4D74-98C4-76849CD1C16A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2006778-3C8C-4CAA-9973-E949A961CA1E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Wer kann damit umgehen?</a:t>
            </a:r>
          </a:p>
        </p:txBody>
      </p:sp>
      <p:sp>
        <p:nvSpPr>
          <p:cNvPr id="23" name="">
            <a:extLst>
              <a:ext uri="{FF2B5EF4-FFF2-40B4-BE49-F238E27FC236}">
                <a16:creationId id="{B4D53BE6-A556-4573-917A-D1741DA2C36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36D9F6C-373D-4668-90E0-F1E421500E3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Eskalation</a:t>
            </a:r>
          </a:p>
        </p:txBody>
      </p:sp>
      <p:sp>
        <p:nvSpPr>
          <p:cNvPr id="25" name="">
            <a:extLst>
              <a:ext uri="{FF2B5EF4-FFF2-40B4-BE49-F238E27FC236}">
                <a16:creationId id="{0C31AD00-B05E-4BF4-969B-C5387D9993A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Frist, Blocker, wiederholtes Scheitern</a:t>
            </a:r>
          </a:p>
        </p:txBody>
      </p:sp>
      <p:sp>
        <p:nvSpPr>
          <p:cNvPr id="26" name="">
            <a:extLst>
              <a:ext uri="{FF2B5EF4-FFF2-40B4-BE49-F238E27FC236}">
                <a16:creationId id="{613A2C65-627A-4443-A457-5F848F2CFCC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E7E1E34F-E2D0-4896-8365-069B8F27DB87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Wann muss es nach oben gehen?</a:t>
            </a:r>
          </a:p>
        </p:txBody>
      </p:sp>
      <p:sp>
        <p:nvSpPr>
          <p:cNvPr id="28" name="">
            <a:extLst>
              <a:ext uri="{FF2B5EF4-FFF2-40B4-BE49-F238E27FC236}">
                <a16:creationId id="{0BAC69B1-D36C-43A7-BE4B-ABB7028A93E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E246ED0-A787-4196-959F-73B17DC0A9EA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Ergebnis</a:t>
            </a:r>
          </a:p>
        </p:txBody>
      </p:sp>
      <p:sp>
        <p:nvSpPr>
          <p:cNvPr id="30" name="">
            <a:extLst>
              <a:ext uri="{FF2B5EF4-FFF2-40B4-BE49-F238E27FC236}">
                <a16:creationId id="{AB9DA65A-C808-44B5-A409-55CE954089E2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Auflösung, Notizen, Nachbereitung, Lernen</a:t>
            </a:r>
          </a:p>
        </p:txBody>
      </p:sp>
      <p:sp>
        <p:nvSpPr>
          <p:cNvPr id="31" name="">
            <a:extLst>
              <a:ext uri="{FF2B5EF4-FFF2-40B4-BE49-F238E27FC236}">
                <a16:creationId id="{2F1C078F-FA42-4D8B-8A84-72A2609C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41AAA815-F751-4CE2-A5A7-88C801BB6F8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Hat die Route funktioniert?</a:t>
            </a:r>
          </a:p>
        </p:txBody>
      </p:sp>
      <p:sp>
        <p:nvSpPr>
          <p:cNvPr id="33" name="">
            <a:extLst>
              <a:ext uri="{FF2B5EF4-FFF2-40B4-BE49-F238E27FC236}">
                <a16:creationId id="{8AFFE31C-815E-4D8C-BDD5-4549614026C5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1F22F527-D8DA-4A15-B8BD-39F5E835F58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Gefilterte Aktionen</a:t>
            </a:r>
          </a:p>
        </p:txBody>
      </p:sp>
      <p:sp>
        <p:nvSpPr>
          <p:cNvPr id="35" name="">
            <a:extLst>
              <a:ext uri="{FF2B5EF4-FFF2-40B4-BE49-F238E27FC236}">
                <a16:creationId id="{902ED31B-52AF-48A8-8B90-FD8496C3F26C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B5A17839-8BAE-49A7-877E-1F64E46949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488387E-C456-483C-8A43-5B645FE0F8F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94727596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38D0D24-B37A-4ABA-8EF1-B177626CC5F7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7FADE4E-695F-47FC-A016-4F72B8BE3D2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523C4FA-4B69-4A89-A89B-0990F01A02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GOVERNANCE-PFAD</a:t>
            </a:r>
          </a:p>
        </p:txBody>
      </p:sp>
      <p:sp>
        <p:nvSpPr>
          <p:cNvPr id="4" name="">
            <a:extLst>
              <a:ext uri="{FF2B5EF4-FFF2-40B4-BE49-F238E27FC236}">
                <a16:creationId id="{526E2091-1FBE-4744-A19D-D630DC3C200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Der Schweregrad bestimmt, ob die Arbeit automatisiert, koordiniert oder eskaliert wird.</a:t>
            </a:r>
          </a:p>
        </p:txBody>
      </p:sp>
      <p:sp>
        <p:nvSpPr>
          <p:cNvPr id="5" name="">
            <a:extLst>
              <a:ext uri="{FF2B5EF4-FFF2-40B4-BE49-F238E27FC236}">
                <a16:creationId id="{B3D997D0-B336-4D3A-8985-B0761B8342BE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6D89745-AF64-447D-8416-68B95467E267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Selbstentschlossenheit</a:t>
            </a:r>
          </a:p>
        </p:txBody>
      </p:sp>
      <p:sp>
        <p:nvSpPr>
          <p:cNvPr id="7" name="">
            <a:extLst>
              <a:ext uri="{FF2B5EF4-FFF2-40B4-BE49-F238E27FC236}">
                <a16:creationId id="{FD067B3E-3FDA-4C72-B8E8-519929EF471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Bekanntes Problem mit sicherer Automatisierung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Pfad</a:t>
            </a:r>
          </a:p>
        </p:txBody>
      </p:sp>
      <p:sp>
        <p:nvSpPr>
          <p:cNvPr id="8" name="">
            <a:extLst>
              <a:ext uri="{FF2B5EF4-FFF2-40B4-BE49-F238E27FC236}">
                <a16:creationId id="{27BB2C05-384F-460A-9D92-F37C6DB32B3D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B4527D-4369-42A8-A45E-D923E92D8CEB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>
              <a:ext uri="{FF2B5EF4-FFF2-40B4-BE49-F238E27FC236}">
                <a16:creationId id="{2632F4A6-8BB2-4633-8A5F-DB48CEB67E8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Agentenaktion</a:t>
            </a:r>
          </a:p>
        </p:txBody>
      </p:sp>
      <p:sp>
        <p:nvSpPr>
          <p:cNvPr id="11" name="">
            <a:extLst>
              <a:ext uri="{FF2B5EF4-FFF2-40B4-BE49-F238E27FC236}">
                <a16:creationId id="{F7B5A477-EDD7-4E05-A8EC-A59BE8E26168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7DA8D32-0C99-46E9-9B0C-B50BA7CBECD3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Zuweisen</a:t>
            </a:r>
          </a:p>
        </p:txBody>
      </p:sp>
      <p:sp>
        <p:nvSpPr>
          <p:cNvPr id="13" name="">
            <a:extLst>
              <a:ext uri="{FF2B5EF4-FFF2-40B4-BE49-F238E27FC236}">
                <a16:creationId id="{28A6298E-C4E6-43D2-BEED-35E6FA8BF51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Kategorie, Besitzer und SLA löschen</a:t>
            </a:r>
          </a:p>
        </p:txBody>
      </p:sp>
      <p:sp>
        <p:nvSpPr>
          <p:cNvPr id="14" name="">
            <a:extLst>
              <a:ext uri="{FF2B5EF4-FFF2-40B4-BE49-F238E27FC236}">
                <a16:creationId id="{170869A2-6471-47B7-8E4D-4C7C7A299445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DC5A8DCD-196A-406D-9AFA-B4CD8667106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>
              <a:ext uri="{FF2B5EF4-FFF2-40B4-BE49-F238E27FC236}">
                <a16:creationId id="{73C4603A-DAA2-4A55-BE3B-949808B77E56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Betriebswarteschlange</a:t>
            </a:r>
          </a:p>
        </p:txBody>
      </p:sp>
      <p:sp>
        <p:nvSpPr>
          <p:cNvPr id="17" name="">
            <a:extLst>
              <a:ext uri="{FF2B5EF4-FFF2-40B4-BE49-F238E27FC236}">
                <a16:creationId id="{F8CCF5BC-3BEB-410E-9EF7-81149240D5F4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16BC0F8-F542-42E1-96BD-0F7F126024C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Eskalieren</a:t>
            </a:r>
          </a:p>
        </p:txBody>
      </p:sp>
      <p:sp>
        <p:nvSpPr>
          <p:cNvPr id="19" name="">
            <a:extLst>
              <a:ext uri="{FF2B5EF4-FFF2-40B4-BE49-F238E27FC236}">
                <a16:creationId id="{DDD354FF-3208-4010-B985-3F52C4AFDF3A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Hohe Auswirkungen, Terminrisiko oder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wiederholter Blocker</a:t>
            </a:r>
          </a:p>
        </p:txBody>
      </p:sp>
      <p:sp>
        <p:nvSpPr>
          <p:cNvPr id="20" name="">
            <a:extLst>
              <a:ext uri="{FF2B5EF4-FFF2-40B4-BE49-F238E27FC236}">
                <a16:creationId id="{3585A959-1834-43FD-B42D-C9378A2805A4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E6F8E4C-B098-4939-A27A-39F7320B6D53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>
              <a:ext uri="{FF2B5EF4-FFF2-40B4-BE49-F238E27FC236}">
                <a16:creationId id="{FFE2E2F7-E9C0-4B03-92E1-1851533571E7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Manager / Governance</a:t>
            </a:r>
          </a:p>
        </p:txBody>
      </p:sp>
      <p:sp>
        <p:nvSpPr>
          <p:cNvPr id="23" name="">
            <a:extLst>
              <a:ext uri="{FF2B5EF4-FFF2-40B4-BE49-F238E27FC236}">
                <a16:creationId id="{8F1385E7-EA37-4803-8A9E-D74B21ABDC0C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Ein klares Routing verhindert, dass betriebliche Arbeit zwischen Systemen, Warteschlangen und Teams verschwindet.</a:t>
            </a:r>
          </a:p>
        </p:txBody>
      </p:sp>
      <p:sp>
        <p:nvSpPr>
          <p:cNvPr id="24" name="">
            <a:extLst>
              <a:ext uri="{FF2B5EF4-FFF2-40B4-BE49-F238E27FC236}">
                <a16:creationId id="{46B537AB-ED9A-4E5B-80C9-DA3C633F550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E7FF717-56C2-4112-8AC2-3AB5C277E3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0C7AF823-2DF3-4DEC-A806-86543DCD6BC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07295604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60ACAE8-D96A-4C66-892A-8F0D5AEC42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9CD9BEA-2429-4886-96C2-017A5B9313A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E6DC9E1-3442-4E88-BD87-467FA153DDF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 PACK</a:t>
            </a:r>
          </a:p>
        </p:txBody>
      </p:sp>
      <p:sp>
        <p:nvSpPr>
          <p:cNvPr id="4" name="">
            <a:extLst>
              <a:ext uri="{FF2B5EF4-FFF2-40B4-BE49-F238E27FC236}">
                <a16:creationId id="{71D40F2A-8A97-4078-8E9E-34439796A3B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Das Betriebspaket bietet Eigentümern den Kontext, der für einen sofortigen Umzug erforderlich ist.</a:t>
            </a:r>
          </a:p>
        </p:txBody>
      </p:sp>
      <p:sp>
        <p:nvSpPr>
          <p:cNvPr id="5" name="">
            <a:extLst>
              <a:ext uri="{FF2B5EF4-FFF2-40B4-BE49-F238E27FC236}">
                <a16:creationId id="{E9AE2B69-076C-44ED-A828-48E49C6A8E8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C2368B-A1D9-42B0-8F32-842A22FA0EB4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Operations-Aktionspaket</a:t>
            </a:r>
          </a:p>
        </p:txBody>
      </p:sp>
      <p:sp>
        <p:nvSpPr>
          <p:cNvPr id="7" name="">
            <a:extLst>
              <a:ext uri="{FF2B5EF4-FFF2-40B4-BE49-F238E27FC236}">
                <a16:creationId id="{A3E489F8-9C90-4FCE-9083-1CDAD63CC320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2EB711A-9CAE-4EF6-A2A9-867CA77128D8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Routing-Brief</a:t>
            </a:r>
          </a:p>
        </p:txBody>
      </p:sp>
      <p:sp>
        <p:nvSpPr>
          <p:cNvPr id="9" name="">
            <a:extLst>
              <a:ext uri="{FF2B5EF4-FFF2-40B4-BE49-F238E27FC236}">
                <a16:creationId id="{3AAB83FB-040B-4228-A87D-CEFCBE6DBA0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Kategorie, Priorität, Besitzer, Warteschlange und Grund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-Code</a:t>
            </a:r>
          </a:p>
        </p:txBody>
      </p:sp>
      <p:sp>
        <p:nvSpPr>
          <p:cNvPr id="10" name="">
            <a:extLst>
              <a:ext uri="{FF2B5EF4-FFF2-40B4-BE49-F238E27FC236}">
                <a16:creationId id="{93E7BE96-1DD3-4DA0-867D-FD6E2965E992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85CE0395-9D42-4F1F-8004-8BD172C9C61F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SLA-Kontext</a:t>
            </a:r>
          </a:p>
        </p:txBody>
      </p:sp>
      <p:sp>
        <p:nvSpPr>
          <p:cNvPr id="12" name="">
            <a:extLst>
              <a:ext uri="{FF2B5EF4-FFF2-40B4-BE49-F238E27FC236}">
                <a16:creationId id="{EF9DD5A1-38FD-4833-8E93-92168EFD46E2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Frist, Risikostufe, Warteschlangenbelastung und Kunde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13" name="">
            <a:extLst>
              <a:ext uri="{FF2B5EF4-FFF2-40B4-BE49-F238E27FC236}">
                <a16:creationId id="{40F109E9-751A-4215-92C7-8F2C5A5AAA66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8ECE1F5-7BCF-44A2-A558-19DE488EB40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Empfohlene Maßnahme</a:t>
            </a:r>
          </a:p>
        </p:txBody>
      </p:sp>
      <p:sp>
        <p:nvSpPr>
          <p:cNvPr id="15" name="">
            <a:extLst>
              <a:ext uri="{FF2B5EF4-FFF2-40B4-BE49-F238E27FC236}">
                <a16:creationId id="{B4FF97F6-528C-4EF4-9548-C070A144BB0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Lösen, zuweisen, umleiten, eskalieren oder anfordern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Kontext</a:t>
            </a:r>
          </a:p>
        </p:txBody>
      </p:sp>
      <p:sp>
        <p:nvSpPr>
          <p:cNvPr id="16" name="">
            <a:extLst>
              <a:ext uri="{FF2B5EF4-FFF2-40B4-BE49-F238E27FC236}">
                <a16:creationId id="{5EE156C0-BFD7-4103-8C27-E700E129740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3A2E1A7-9625-4CCA-8057-2994A155DE09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Lernschleife</a:t>
            </a:r>
          </a:p>
        </p:txBody>
      </p:sp>
      <p:sp>
        <p:nvSpPr>
          <p:cNvPr id="18" name="">
            <a:extLst>
              <a:ext uri="{FF2B5EF4-FFF2-40B4-BE49-F238E27FC236}">
                <a16:creationId id="{1631B8FD-EC6C-40CF-83C5-1FC39234311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Ergebnis, Korrektur, neue Regel und Weiterleitung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Vertrauen</a:t>
            </a:r>
          </a:p>
        </p:txBody>
      </p:sp>
      <p:sp>
        <p:nvSpPr>
          <p:cNvPr id="19" name="">
            <a:extLst>
              <a:ext uri="{FF2B5EF4-FFF2-40B4-BE49-F238E27FC236}">
                <a16:creationId id="{3812DC1A-A7E7-45E4-AD2C-23037CF0158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2F1F01-3CB2-461C-AF29-357D8EE45DBB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Besitzerobjektiv</a:t>
            </a:r>
          </a:p>
        </p:txBody>
      </p:sp>
      <p:sp>
        <p:nvSpPr>
          <p:cNvPr id="21" name="">
            <a:extLst>
              <a:ext uri="{FF2B5EF4-FFF2-40B4-BE49-F238E27FC236}">
                <a16:creationId id="{5CBE3E79-A437-42C5-A5A7-64514FB2309C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A5219B8B-319F-4EF7-A4F4-79C4ECE0E30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Auswirkungen</a:t>
            </a:r>
          </a:p>
        </p:txBody>
      </p:sp>
      <p:sp>
        <p:nvSpPr>
          <p:cNvPr id="23" name="">
            <a:extLst>
              <a:ext uri="{FF2B5EF4-FFF2-40B4-BE49-F238E27FC236}">
                <a16:creationId id="{42EB3B40-12E0-42BC-B373-7C277309CDE6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Bekannt</a:t>
            </a:r>
          </a:p>
        </p:txBody>
      </p:sp>
      <p:sp>
        <p:nvSpPr>
          <p:cNvPr id="24" name="">
            <a:extLst>
              <a:ext uri="{FF2B5EF4-FFF2-40B4-BE49-F238E27FC236}">
                <a16:creationId id="{0F364771-995A-497E-A23E-BD47F44E5CB6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BC6C933-7BEB-485A-B434-99B5A4BC4DFE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Besitzer</a:t>
            </a:r>
          </a:p>
        </p:txBody>
      </p:sp>
      <p:sp>
        <p:nvSpPr>
          <p:cNvPr id="26" name="">
            <a:extLst>
              <a:ext uri="{FF2B5EF4-FFF2-40B4-BE49-F238E27FC236}">
                <a16:creationId id="{2910188E-F901-4D5D-A410-9AAB7D597B0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Benannt</a:t>
            </a:r>
          </a:p>
        </p:txBody>
      </p:sp>
      <p:sp>
        <p:nvSpPr>
          <p:cNvPr id="27" name="">
            <a:extLst>
              <a:ext uri="{FF2B5EF4-FFF2-40B4-BE49-F238E27FC236}">
                <a16:creationId id="{DFCA3B7A-8AD4-4E3E-9CA9-2D3B3BE9C619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677EEA1-C74D-449C-9A7D-14CC898A5BE0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Beweise</a:t>
            </a:r>
          </a:p>
        </p:txBody>
      </p:sp>
      <p:sp>
        <p:nvSpPr>
          <p:cNvPr id="29" name="">
            <a:extLst>
              <a:ext uri="{FF2B5EF4-FFF2-40B4-BE49-F238E27FC236}">
                <a16:creationId id="{C9C04A11-DA34-41BC-A7A3-4EB7E53DD591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Verlinkt</a:t>
            </a:r>
          </a:p>
        </p:txBody>
      </p:sp>
      <p:sp>
        <p:nvSpPr>
          <p:cNvPr id="30" name="">
            <a:extLst>
              <a:ext uri="{FF2B5EF4-FFF2-40B4-BE49-F238E27FC236}">
                <a16:creationId id="{73F6797C-6C4D-47F4-8933-8B266ACC7D4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1314CB75-5383-4F3D-B72C-F75A4BC5075E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Nächster Schritt</a:t>
            </a:r>
          </a:p>
        </p:txBody>
      </p:sp>
      <p:sp>
        <p:nvSpPr>
          <p:cNvPr id="32" name="">
            <a:extLst>
              <a:ext uri="{FF2B5EF4-FFF2-40B4-BE49-F238E27FC236}">
                <a16:creationId id="{BFA41FA0-2EC8-433F-8A8F-2BD04A11008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Fertig</a:t>
            </a:r>
          </a:p>
        </p:txBody>
      </p:sp>
      <p:sp>
        <p:nvSpPr>
          <p:cNvPr id="33" name="">
            <a:extLst>
              <a:ext uri="{FF2B5EF4-FFF2-40B4-BE49-F238E27FC236}">
                <a16:creationId id="{D9967960-F657-4564-98AE-4258E7DC8AE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B0ACE61-C1CF-4652-A1BD-BEF75C6813C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C6F2F54E-6781-4DC7-8537-566996B3CAE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24122808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618570-42E8-4395-8A3F-F0EA612F71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0D14D79-DE5D-46DB-B132-95751C6D15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CDE2D4C-CAA8-454C-97C3-CD250304EE3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SKALIERUNGSPFAD</a:t>
            </a:r>
          </a:p>
        </p:txBody>
      </p:sp>
      <p:sp>
        <p:nvSpPr>
          <p:cNvPr id="4" name="">
            <a:extLst>
              <a:ext uri="{FF2B5EF4-FFF2-40B4-BE49-F238E27FC236}">
                <a16:creationId id="{98FD48AB-9C9F-48EB-A71C-CF0924E24908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Skalierung von einer Betriebsschleife zur kontinuierlichen Betriebssteuerung.</a:t>
            </a:r>
          </a:p>
        </p:txBody>
      </p:sp>
      <p:sp>
        <p:nvSpPr>
          <p:cNvPr id="5" name="">
            <a:extLst>
              <a:ext uri="{FF2B5EF4-FFF2-40B4-BE49-F238E27FC236}">
                <a16:creationId id="{96BDC5A2-9876-4A4C-9E14-178449C7725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9DA28B-88B8-471F-8D92-5A1A801B1A84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35A802F-72DE-4AAA-AC19-EFC45A68382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8EB32759-A926-4565-8183-EBBB49C3868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Verbinden</a:t>
            </a:r>
          </a:p>
        </p:txBody>
      </p:sp>
      <p:sp>
        <p:nvSpPr>
          <p:cNvPr id="9" name="">
            <a:extLst>
              <a:ext uri="{FF2B5EF4-FFF2-40B4-BE49-F238E27FC236}">
                <a16:creationId id="{D5E78B1B-AD8F-4B1E-8FF2-6F5A7580982C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Ansaugkanäle, Warteschlangen,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Belegschaft, SLAs und CRM</a:t>
            </a:r>
          </a:p>
        </p:txBody>
      </p:sp>
      <p:sp>
        <p:nvSpPr>
          <p:cNvPr id="10" name="">
            <a:extLst>
              <a:ext uri="{FF2B5EF4-FFF2-40B4-BE49-F238E27FC236}">
                <a16:creationId id="{C2967E56-D7C3-407A-8C4A-E51B05815F2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7054FD-711C-4139-86E7-6F7BD0020532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E95111E-299B-432F-9E58-757BA22A46D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5BF583F-FB9B-473B-B32E-10948590B9DA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273FC4E7-F5BA-4A64-9470-FBB1EBBFB82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Punktzahl</a:t>
            </a:r>
          </a:p>
        </p:txBody>
      </p:sp>
      <p:sp>
        <p:nvSpPr>
          <p:cNvPr id="15" name="">
            <a:extLst>
              <a:ext uri="{FF2B5EF4-FFF2-40B4-BE49-F238E27FC236}">
                <a16:creationId id="{35874C4D-7ED1-42C8-93AB-DEA362F40494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Absicht, Auswirkung, Dringlichkeit,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Geschicklichkeit und Kapazitätslogik</a:t>
            </a:r>
          </a:p>
        </p:txBody>
      </p:sp>
      <p:sp>
        <p:nvSpPr>
          <p:cNvPr id="16" name="">
            <a:extLst>
              <a:ext uri="{FF2B5EF4-FFF2-40B4-BE49-F238E27FC236}">
                <a16:creationId id="{CC42AF4D-B778-497C-864A-A142A7D8335A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8493C0D-D079-4671-9320-82D0490ACD1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7253F1-DD13-4504-A95C-199B4A9105F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4AC80DFE-12B1-4003-9095-9C906E1DE05F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E5D2CD18-5BD3-4B7B-99D6-476DA5AB776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Route</a:t>
            </a:r>
          </a:p>
        </p:txBody>
      </p:sp>
      <p:sp>
        <p:nvSpPr>
          <p:cNvPr id="21" name="">
            <a:extLst>
              <a:ext uri="{FF2B5EF4-FFF2-40B4-BE49-F238E27FC236}">
                <a16:creationId id="{9C480097-161C-4BA1-AF64-B2C7D510B30E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Automatisierung, Eigentümer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Zuweisung und Eskalation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Pfade</a:t>
            </a:r>
          </a:p>
        </p:txBody>
      </p:sp>
      <p:sp>
        <p:nvSpPr>
          <p:cNvPr id="22" name="">
            <a:extLst>
              <a:ext uri="{FF2B5EF4-FFF2-40B4-BE49-F238E27FC236}">
                <a16:creationId id="{48E33C30-223A-4F3A-BC26-547F3C326894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E467D995-2340-48AC-BE0F-B447D6C5F6F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9374C3C-3717-437F-BF81-EC548526976B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B00FAC0-39AF-4467-8C87-D23EDC5DC4A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57E30CC-AE21-4458-BA96-F1A853791290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Verbessern</a:t>
            </a:r>
          </a:p>
        </p:txBody>
      </p:sp>
      <p:sp>
        <p:nvSpPr>
          <p:cNvPr id="27" name="">
            <a:extLst>
              <a:ext uri="{FF2B5EF4-FFF2-40B4-BE49-F238E27FC236}">
                <a16:creationId id="{254F20DE-77A0-4951-802E-8FE74C5DC4C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Ergebnis-Feedback, Weiterleitung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Genauigkeit und SLA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Leistung</a:t>
            </a:r>
          </a:p>
        </p:txBody>
      </p:sp>
      <p:sp>
        <p:nvSpPr>
          <p:cNvPr id="28" name="">
            <a:extLst>
              <a:ext uri="{FF2B5EF4-FFF2-40B4-BE49-F238E27FC236}">
                <a16:creationId id="{A3CF88EE-8234-4510-AE70-2C15975CE676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CD1CEA-1B18-4A59-A81D-C131F5232C6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Ergebnis: schnelleres Routing, weniger blockierte Anfragen und besserer SLA-Schutz</a:t>
            </a:r>
          </a:p>
        </p:txBody>
      </p:sp>
      <p:sp>
        <p:nvSpPr>
          <p:cNvPr id="30" name="">
            <a:extLst>
              <a:ext uri="{FF2B5EF4-FFF2-40B4-BE49-F238E27FC236}">
                <a16:creationId id="{EA95423B-3E2B-47E8-9B20-FDCE45BEA8A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0C470B9D-668B-4DEA-A9F0-5390C897AED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Betriebsautomatisierung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4F5D030-B6AA-4DF6-A55F-2E31AFB7A4D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94437637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2026-05-08T17:50:45.2670000Z</dcterms:created>
  <dcterms:modified xsi:type="dcterms:W3CDTF">2026-05-08T17:50:45.2670000Z</dcterms:modified>
</coreProperties>
</file>