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44d79a56ba7a4592" /><Relationship Type="http://schemas.openxmlformats.org/officeDocument/2006/relationships/extended-properties" Target="/docProps/app.xml" Id="R294d2368d4de4727" /><Relationship Type="http://schemas.openxmlformats.org/officeDocument/2006/relationships/officeDocument" Target="/ppt/presentation.xml" Id="Rbcd7b6acaa7a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eb68bf6a84154"/>
  </p:sldMasterIdLst>
  <p:notesMasterIdLst>
    <p:notesMasterId xmlns:r="http://schemas.openxmlformats.org/officeDocument/2006/relationships" r:id="R42a599ca43f247e8"/>
  </p:notesMasterIdLst>
  <p:sldIdLst>
    <p:sldId xmlns:r="http://schemas.openxmlformats.org/officeDocument/2006/relationships" id="256" r:id="Ra2ca6238d4cc4088"/>
    <p:sldId xmlns:r="http://schemas.openxmlformats.org/officeDocument/2006/relationships" id="257" r:id="Re982cd037b2b41c5"/>
    <p:sldId xmlns:r="http://schemas.openxmlformats.org/officeDocument/2006/relationships" id="258" r:id="R5aea1c51cb5044d3"/>
    <p:sldId xmlns:r="http://schemas.openxmlformats.org/officeDocument/2006/relationships" id="259" r:id="Rba541a3c70e14054"/>
    <p:sldId xmlns:r="http://schemas.openxmlformats.org/officeDocument/2006/relationships" id="260" r:id="R173f946fc3084c5e"/>
    <p:sldId xmlns:r="http://schemas.openxmlformats.org/officeDocument/2006/relationships" id="261" r:id="R3b47508d952d49a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eb68bf6a84154" /><Relationship Type="http://schemas.openxmlformats.org/officeDocument/2006/relationships/theme" Target="/ppt/theme/theme1.xml" Id="R78e25bef1d294c30" /><Relationship Type="http://schemas.openxmlformats.org/officeDocument/2006/relationships/notesMaster" Target="/ppt/notesMasters/notesMaster1.xml" Id="R42a599ca43f247e8" /><Relationship Type="http://schemas.openxmlformats.org/officeDocument/2006/relationships/presProps" Target="/ppt/presProps.xml" Id="R38da15cd4ab24f76" /><Relationship Type="http://schemas.openxmlformats.org/officeDocument/2006/relationships/viewProps" Target="/ppt/viewProps.xml" Id="Ra74977b2446a4527" /><Relationship Type="http://schemas.openxmlformats.org/officeDocument/2006/relationships/tableStyles" Target="/ppt/tableStyles.xml" Id="R2cda4abaec58437c" /><Relationship Type="http://schemas.openxmlformats.org/officeDocument/2006/relationships/slide" Target="/ppt/slides/slide1.xml" Id="Ra2ca6238d4cc4088" /><Relationship Type="http://schemas.openxmlformats.org/officeDocument/2006/relationships/slide" Target="/ppt/slides/slide2.xml" Id="Re982cd037b2b41c5" /><Relationship Type="http://schemas.openxmlformats.org/officeDocument/2006/relationships/slide" Target="/ppt/slides/slide3.xml" Id="R5aea1c51cb5044d3" /><Relationship Type="http://schemas.openxmlformats.org/officeDocument/2006/relationships/slide" Target="/ppt/slides/slide4.xml" Id="Rba541a3c70e14054" /><Relationship Type="http://schemas.openxmlformats.org/officeDocument/2006/relationships/slide" Target="/ppt/slides/slide5.xml" Id="R173f946fc3084c5e" /><Relationship Type="http://schemas.openxmlformats.org/officeDocument/2006/relationships/slide" Target="/ppt/slides/slide6.xml" Id="R3b47508d952d49a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2082eebd7e64fd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d5d4f2f1bf04e7d" /><Relationship Type="http://schemas.openxmlformats.org/officeDocument/2006/relationships/notesMaster" Target="/ppt/notesMasters/notesMaster1.xml" Id="R94cb00e90fb14cc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f6ac3e4ab714090" /><Relationship Type="http://schemas.openxmlformats.org/officeDocument/2006/relationships/notesMaster" Target="/ppt/notesMasters/notesMaster1.xml" Id="Rde1e7dd5d0484078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5dd5216bd334712" /><Relationship Type="http://schemas.openxmlformats.org/officeDocument/2006/relationships/notesMaster" Target="/ppt/notesMasters/notesMaster1.xml" Id="Rd805a72dec354a9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cc49d73ed5f4771" /><Relationship Type="http://schemas.openxmlformats.org/officeDocument/2006/relationships/notesMaster" Target="/ppt/notesMasters/notesMaster1.xml" Id="Re53f34f47f694d8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f12f1a22422484f" /><Relationship Type="http://schemas.openxmlformats.org/officeDocument/2006/relationships/notesMaster" Target="/ppt/notesMasters/notesMaster1.xml" Id="R5994bc9cdc43476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62cde0b217e45c9" /><Relationship Type="http://schemas.openxmlformats.org/officeDocument/2006/relationships/notesMaster" Target="/ppt/notesMasters/notesMaster1.xml" Id="Rd829fc1d2bfe44a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289afa6394ed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bb832eb2ec6499b" /><Relationship Type="http://schemas.openxmlformats.org/officeDocument/2006/relationships/slideLayout" Target="/ppt/slideLayouts/slideLayout2.xml" Id="Rd1f409d55765462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409d55765462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ad11ee871d24953" /><Relationship Type="http://schemas.openxmlformats.org/officeDocument/2006/relationships/notesSlide" Target="/ppt/notesSlides/notesSlide1.xml" Id="Rdb188e6bb75a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4a973e3d2148e1" /><Relationship Type="http://schemas.openxmlformats.org/officeDocument/2006/relationships/notesSlide" Target="/ppt/notesSlides/notesSlide2.xml" Id="R921b9dac85df4b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0c2a6e6eef84688" /><Relationship Type="http://schemas.openxmlformats.org/officeDocument/2006/relationships/notesSlide" Target="/ppt/notesSlides/notesSlide3.xml" Id="R177ac4d8e56a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05dacd0ce347df" /><Relationship Type="http://schemas.openxmlformats.org/officeDocument/2006/relationships/notesSlide" Target="/ppt/notesSlides/notesSlide4.xml" Id="Rcb7abf6b7fab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03e720ccfcd4f34" /><Relationship Type="http://schemas.openxmlformats.org/officeDocument/2006/relationships/notesSlide" Target="/ppt/notesSlides/notesSlide5.xml" Id="Re3184f03b3b1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60ea47fa7704910" /><Relationship Type="http://schemas.openxmlformats.org/officeDocument/2006/relationships/notesSlide" Target="/ppt/notesSlides/notesSlide6.xml" Id="R78b3fe410fe74f8b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7E0E4566-C49B-4390-812A-A7281831397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2349DD66-0E65-42F8-8057-EE60D707C2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A5EC290-33B3-408C-B4F2-E4A3C74B559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 O N I T O R I N G A U T O M A T I O N</a:t>
            </a:r>
          </a:p>
        </p:txBody>
      </p:sp>
      <p:sp>
        <p:nvSpPr>
          <p:cNvPr id="4" name="">
            <a:extLst>
              <a:ext uri="{FF2B5EF4-FFF2-40B4-BE49-F238E27FC236}">
                <ns2:creationId id="{634E572F-75FC-4A43-A1A5-C43EAE952E84}"/>
              </a:ext>
            </a:extLst>
          </p:cNvPr>
          <p:cNvSpPr>
            <a:spLocks noGrp="1"/>
          </p:cNvSpPr>
          <p:nvPr/>
        </p:nvSpPr>
        <p:spPr>
          <a:xfrm>
            <a:off x="590550" y="1123950"/>
            <a:ext cx="68580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3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3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παρακολούθηση μετατρέπει τα σήματα του έργου σε δράση έτοιμη για τη διακυβέρνηση.</a:t>
            </a:r>
          </a:p>
        </p:txBody>
      </p:sp>
      <p:sp>
        <p:nvSpPr>
          <p:cNvPr id="5" name="">
            <a:extLst>
              <a:ext uri="{FF2B5EF4-FFF2-40B4-BE49-F238E27FC236}">
                <ns2:creationId id="{5E08B2EF-069C-4A2A-B4F3-92AB41826740}"/>
              </a:ext>
            </a:extLst>
          </p:cNvPr>
          <p:cNvSpPr>
            <a:spLocks noGrp="1"/>
          </p:cNvSpPr>
          <p:nvPr/>
        </p:nvSpPr>
        <p:spPr>
          <a:xfrm>
            <a:off x="609600" y="2571750"/>
            <a:ext cx="590550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Ένα ελαφρύ επίπεδο αντιπροσώπων παρακολουθεί ορόσημα, κινδύνους, εξαρτήσεις, κινήσεις προϋπολογισμού και αποδεικτικά στοιχεία κατάστασης, ώστε οι ηγέτες να βλέπουν τα ζητήματα που έχουν σημασία πριν από τις συναντήσεις αξιολόγησης.</a:t>
            </a:r>
          </a:p>
        </p:txBody>
      </p:sp>
      <p:sp>
        <p:nvSpPr>
          <p:cNvPr id="6" name="">
            <a:extLst>
              <a:ext uri="{FF2B5EF4-FFF2-40B4-BE49-F238E27FC236}">
                <ns2:creationId id="{F3DE7E24-B1C4-4F6C-96DD-DC0BA53470E1}"/>
              </a:ext>
            </a:extLst>
          </p:cNvPr>
          <p:cNvSpPr>
            <a:spLocks noGrp="1"/>
          </p:cNvSpPr>
          <p:nvPr/>
        </p:nvSpPr>
        <p:spPr>
          <a:xfrm>
            <a:off x="609600" y="392430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39FE4D73-E2C0-400A-9BF6-C1650CE63805}"/>
              </a:ext>
            </a:extLst>
          </p:cNvPr>
          <p:cNvSpPr>
            <a:spLocks noGrp="1"/>
          </p:cNvSpPr>
          <p:nvPr/>
        </p:nvSpPr>
        <p:spPr>
          <a:xfrm>
            <a:off x="60960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9D7221F-7356-46F3-A644-927484621735}"/>
              </a:ext>
            </a:extLst>
          </p:cNvPr>
          <p:cNvSpPr>
            <a:spLocks noGrp="1"/>
          </p:cNvSpPr>
          <p:nvPr/>
        </p:nvSpPr>
        <p:spPr>
          <a:xfrm>
            <a:off x="60960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Λήψη σήματος</a:t>
            </a:r>
          </a:p>
        </p:txBody>
      </p:sp>
      <p:sp>
        <p:nvSpPr>
          <p:cNvPr id="9" name="">
            <a:extLst>
              <a:ext uri="{FF2B5EF4-FFF2-40B4-BE49-F238E27FC236}">
                <ns2:creationId id="{5C265531-C281-40A4-8261-0123D461282A}"/>
              </a:ext>
            </a:extLst>
          </p:cNvPr>
          <p:cNvSpPr>
            <a:spLocks noGrp="1"/>
          </p:cNvSpPr>
          <p:nvPr/>
        </p:nvSpPr>
        <p:spPr>
          <a:xfrm>
            <a:off x="2562225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0" name="">
            <a:extLst>
              <a:ext uri="{FF2B5EF4-FFF2-40B4-BE49-F238E27FC236}">
                <ns2:creationId id="{CA2D80A2-6A73-4F63-988B-77BEF12719AF}"/>
              </a:ext>
            </a:extLst>
          </p:cNvPr>
          <p:cNvSpPr>
            <a:spLocks noGrp="1"/>
          </p:cNvSpPr>
          <p:nvPr/>
        </p:nvSpPr>
        <p:spPr>
          <a:xfrm>
            <a:off x="2562225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Ανίχνευση εξαιρέσεων</a:t>
            </a:r>
          </a:p>
        </p:txBody>
      </p:sp>
      <p:sp>
        <p:nvSpPr>
          <p:cNvPr id="11" name="">
            <a:extLst>
              <a:ext uri="{FF2B5EF4-FFF2-40B4-BE49-F238E27FC236}">
                <ns2:creationId id="{278B30D7-4A6D-4C48-AD4A-8BBB176EB7CA}"/>
              </a:ext>
            </a:extLst>
          </p:cNvPr>
          <p:cNvSpPr>
            <a:spLocks noGrp="1"/>
          </p:cNvSpPr>
          <p:nvPr/>
        </p:nvSpPr>
        <p:spPr>
          <a:xfrm>
            <a:off x="451485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2" name="">
            <a:extLst>
              <a:ext uri="{FF2B5EF4-FFF2-40B4-BE49-F238E27FC236}">
                <ns2:creationId id="{93A2736F-4F0A-4AA6-875D-1C11B16E7CDF}"/>
              </a:ext>
            </a:extLst>
          </p:cNvPr>
          <p:cNvSpPr>
            <a:spLocks noGrp="1"/>
          </p:cNvSpPr>
          <p:nvPr/>
        </p:nvSpPr>
        <p:spPr>
          <a:xfrm>
            <a:off x="451485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Επανεξέταση ετοιμότητας</a:t>
            </a:r>
          </a:p>
        </p:txBody>
      </p:sp>
      <p:sp>
        <p:nvSpPr>
          <p:cNvPr id="13" name="">
            <a:extLst>
              <a:ext uri="{FF2B5EF4-FFF2-40B4-BE49-F238E27FC236}">
                <ns2:creationId id="{8C96248C-2580-4D59-98B4-19054DC4483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4958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16BDC8FE-819F-4B47-84A5-4DBF4CA0C2E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Παρακολούθηση πιλοτηρίου</a:t>
            </a:r>
          </a:p>
        </p:txBody>
      </p:sp>
      <p:sp>
        <p:nvSpPr>
          <p:cNvPr id="15" name="">
            <a:extLst>
              <a:ext uri="{FF2B5EF4-FFF2-40B4-BE49-F238E27FC236}">
                <ns2:creationId id="{65A6B254-5A52-4711-AB99-BC434F0ED8ED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4322DD57-E2A3-445E-89B1-6CC41821951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Ορόσημα</a:t>
            </a:r>
          </a:p>
        </p:txBody>
      </p:sp>
      <p:sp>
        <p:nvSpPr>
          <p:cNvPr id="17" name="">
            <a:extLst>
              <a:ext uri="{FF2B5EF4-FFF2-40B4-BE49-F238E27FC236}">
                <ns2:creationId id="{8FE9EAE0-59B8-46E0-8390-C5F887B75833}"/>
              </a:ext>
            </a:extLst>
          </p:cNvPr>
          <p:cNvSpPr>
            <a:spLocks noGrp="1"/>
          </p:cNvSpPr>
          <p:nvPr/>
        </p:nvSpPr>
        <p:spPr>
          <a:xfrm>
            <a:off x="933450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Σε τροχιά</a:t>
            </a:r>
          </a:p>
        </p:txBody>
      </p:sp>
      <p:sp>
        <p:nvSpPr>
          <p:cNvPr id="18" name="">
            <a:extLst>
              <a:ext uri="{FF2B5EF4-FFF2-40B4-BE49-F238E27FC236}">
                <ns2:creationId id="{57940C6F-3BB7-4248-A897-EEF5AD8510E5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2CBF8E69-455F-4637-A631-4D94AA26D842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Εξάρτηση</a:t>
            </a:r>
          </a:p>
        </p:txBody>
      </p:sp>
      <p:sp>
        <p:nvSpPr>
          <p:cNvPr id="20" name="">
            <a:extLst>
              <a:ext uri="{FF2B5EF4-FFF2-40B4-BE49-F238E27FC236}">
                <ns2:creationId id="{2128B59F-8B26-49E6-BBE7-277230F8AB29}"/>
              </a:ext>
            </a:extLst>
          </p:cNvPr>
          <p:cNvSpPr>
            <a:spLocks noGrp="1"/>
          </p:cNvSpPr>
          <p:nvPr/>
        </p:nvSpPr>
        <p:spPr>
          <a:xfrm>
            <a:off x="933450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Σε κίνδυνο</a:t>
            </a:r>
          </a:p>
        </p:txBody>
      </p:sp>
      <p:sp>
        <p:nvSpPr>
          <p:cNvPr id="21" name="">
            <a:extLst>
              <a:ext uri="{FF2B5EF4-FFF2-40B4-BE49-F238E27FC236}">
                <ns2:creationId id="{36BE61C3-AEA4-4CF9-926C-7FFD24F3DCC5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28C5EC21-3EB2-4DE6-B016-A70D138764C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Προϋπολογισμός</a:t>
            </a:r>
          </a:p>
        </p:txBody>
      </p:sp>
      <p:sp>
        <p:nvSpPr>
          <p:cNvPr id="23" name="">
            <a:extLst>
              <a:ext uri="{FF2B5EF4-FFF2-40B4-BE49-F238E27FC236}">
                <ns2:creationId id="{C7D3BFAA-BF2D-4234-A906-82285EDEE074}"/>
              </a:ext>
            </a:extLst>
          </p:cNvPr>
          <p:cNvSpPr>
            <a:spLocks noGrp="1"/>
          </p:cNvSpPr>
          <p:nvPr/>
        </p:nvSpPr>
        <p:spPr>
          <a:xfrm>
            <a:off x="933450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Διακύμανση</a:t>
            </a:r>
          </a:p>
        </p:txBody>
      </p:sp>
      <p:sp>
        <p:nvSpPr>
          <p:cNvPr id="24" name="">
            <a:extLst>
              <a:ext uri="{FF2B5EF4-FFF2-40B4-BE49-F238E27FC236}">
                <ns2:creationId id="{1504235F-CB9F-499A-A2BD-BB84962C95A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D5946DA-CE68-4FE8-9911-3BAA2158607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Οφέλη</a:t>
            </a:r>
          </a:p>
        </p:txBody>
      </p:sp>
      <p:sp>
        <p:nvSpPr>
          <p:cNvPr id="26" name="">
            <a:extLst>
              <a:ext uri="{FF2B5EF4-FFF2-40B4-BE49-F238E27FC236}">
                <ns2:creationId id="{5596E124-0CBA-4B45-AD4F-56BD24D73710}"/>
              </a:ext>
            </a:extLst>
          </p:cNvPr>
          <p:cNvSpPr>
            <a:spLocks noGrp="1"/>
          </p:cNvSpPr>
          <p:nvPr/>
        </p:nvSpPr>
        <p:spPr>
          <a:xfrm>
            <a:off x="933450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Χρειάζεται στοιχεία</a:t>
            </a:r>
          </a:p>
        </p:txBody>
      </p:sp>
      <p:sp>
        <p:nvSpPr>
          <p:cNvPr id="27" name="">
            <a:extLst>
              <a:ext uri="{FF2B5EF4-FFF2-40B4-BE49-F238E27FC236}">
                <ns2:creationId id="{A6C4738B-039B-4560-AE08-5C18C682990E}"/>
              </a:ext>
            </a:extLst>
          </p:cNvPr>
          <p:cNvSpPr>
            <a:spLocks noGrp="1"/>
          </p:cNvSpPr>
          <p:nvPr/>
        </p:nvSpPr>
        <p:spPr>
          <a:xfrm>
            <a:off x="8191500" y="4838700"/>
            <a:ext cx="20193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04C6B108-752A-47FA-89B5-9B8799E043A8}"/>
              </a:ext>
            </a:extLst>
          </p:cNvPr>
          <p:cNvSpPr>
            <a:spLocks noGrp="1"/>
          </p:cNvSpPr>
          <p:nvPr/>
        </p:nvSpPr>
        <p:spPr>
          <a:xfrm>
            <a:off x="8305800" y="4914900"/>
            <a:ext cx="17907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Κλιμακώστε με στοιχεία</a:t>
            </a:r>
          </a:p>
        </p:txBody>
      </p:sp>
      <p:sp>
        <p:nvSpPr>
          <p:cNvPr id="29" name="">
            <a:extLst>
              <a:ext uri="{FF2B5EF4-FFF2-40B4-BE49-F238E27FC236}">
                <ns2:creationId id="{F5671A7F-1FB5-4C54-981E-481CA620BA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388D81B8-4644-48E1-B0A5-A7F6BCA95C4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Αυτοματοποίηση παρακολούθησης | ActiveMotion.ai</a:t>
            </a:r>
          </a:p>
        </p:txBody>
      </p:sp>
      <p:sp>
        <p:nvSpPr>
          <p:cNvPr id="31" name="">
            <a:extLst>
              <a:ext uri="{FF2B5EF4-FFF2-40B4-BE49-F238E27FC236}">
                <ns2:creationId id="{9D2036B4-EA57-4BCF-857A-8C04715B71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0935290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9357100-0CCC-444A-9F37-71441F165B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A9DAAEE-B043-4F03-95C0-E0B69AB41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46E04DA7-1140-4EB5-974A-50F2CBF62FE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 P E R A T I N G M O D E L</a:t>
            </a:r>
          </a:p>
        </p:txBody>
      </p:sp>
      <p:sp>
        <p:nvSpPr>
          <p:cNvPr id="4" name="">
            <a:extLst>
              <a:ext uri="{FF2B5EF4-FFF2-40B4-BE49-F238E27FC236}">
                <ns2:creationId id="{5F82519C-AD0F-48A1-B98F-F16ADF2D1F8C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28675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Ο βρόχος παρακολούθησης διαχωρίζει το θόρυβο από τις αποφάσεις που χρειάζονται προσοχή.</a:t>
            </a:r>
          </a:p>
        </p:txBody>
      </p:sp>
      <p:sp>
        <p:nvSpPr>
          <p:cNvPr id="5" name="">
            <a:extLst>
              <a:ext uri="{FF2B5EF4-FFF2-40B4-BE49-F238E27FC236}">
                <ns2:creationId id="{13F55C31-D121-4F7E-944F-B01872722E28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99B0A4A7-C1F5-4C85-A594-0666A017967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403E5F23-E444-40CF-9F16-DDAE8456FE67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A5880963-C160-4EDC-8574-B863E053B2D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Λήψη</a:t>
            </a:r>
          </a:p>
        </p:txBody>
      </p:sp>
      <p:sp>
        <p:nvSpPr>
          <p:cNvPr id="9" name="">
            <a:extLst>
              <a:ext uri="{FF2B5EF4-FFF2-40B4-BE49-F238E27FC236}">
                <ns2:creationId id="{5CB80783-7F66-4CBB-925F-D024A97E7DF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Τραβήξτε ζωντανά σήματα από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σχέδια, εισιτήρια, αρχεία καταγραφής RAID,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οικονομικά και ενημερώσεις κατάστασης.</a:t>
            </a:r>
          </a:p>
        </p:txBody>
      </p:sp>
      <p:sp>
        <p:nvSpPr>
          <p:cNvPr id="10" name="">
            <a:extLst>
              <a:ext uri="{FF2B5EF4-FFF2-40B4-BE49-F238E27FC236}">
                <ns2:creationId id="{AC62B50E-AFF1-408F-B81D-C13E11CCE5B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3963F503-F3C8-48CA-978E-7844DE35CD9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C718398-8BF5-406D-A13B-3C06BB27116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95B98252-DCBF-4D59-9210-C1E27054EC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1044EDD-91E1-43D8-8618-617A1BF1F400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ns2:creationId id="{0F2F8FD2-E21D-44AE-9461-3D94034C5AC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Ανίχνευση</a:t>
            </a:r>
          </a:p>
        </p:txBody>
      </p:sp>
      <p:sp>
        <p:nvSpPr>
          <p:cNvPr id="16" name="">
            <a:extLst>
              <a:ext uri="{FF2B5EF4-FFF2-40B4-BE49-F238E27FC236}">
                <ns2:creationId id="{2E7B05A7-919D-48D2-B6C6-88EE85D29AE3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Συγκρίνετε τα τρέχοντα στοιχεία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έναντι ορίων, ημερομηνιών,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ιδιοκτήτες και κανόνες ελέγχου.</a:t>
            </a:r>
          </a:p>
        </p:txBody>
      </p:sp>
      <p:sp>
        <p:nvSpPr>
          <p:cNvPr id="17" name="">
            <a:extLst>
              <a:ext uri="{FF2B5EF4-FFF2-40B4-BE49-F238E27FC236}">
                <ns2:creationId id="{C1B3CF98-35A0-41D6-B5EC-E984BCC2E5BC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6749DB8B-7F11-4690-9E53-C73FFA864F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ED12E690-8A5B-45CF-9FAA-435903651DE6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EFBF4219-CCC2-4103-B607-FCA0D93935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9077891D-55CD-49F1-BDD8-696501E988F2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ns2:creationId id="{72DDB597-BCF9-4D8A-A304-E2770363711B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Διαλογή</a:t>
            </a:r>
          </a:p>
        </p:txBody>
      </p:sp>
      <p:sp>
        <p:nvSpPr>
          <p:cNvPr id="23" name="">
            <a:extLst>
              <a:ext uri="{FF2B5EF4-FFF2-40B4-BE49-F238E27FC236}">
                <ns2:creationId id="{C2C7E4A7-D6D5-4FEF-8D14-171DDE765672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Ομαδικές εξαιρέσεις κατά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σοβαρότητα, υπόλογος ιδιοκτήτης,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και τη διαδρομή διακυβέρνησης.</a:t>
            </a:r>
          </a:p>
        </p:txBody>
      </p:sp>
      <p:sp>
        <p:nvSpPr>
          <p:cNvPr id="24" name="">
            <a:extLst>
              <a:ext uri="{FF2B5EF4-FFF2-40B4-BE49-F238E27FC236}">
                <ns2:creationId id="{A6D1C2FB-A7D9-4A2F-9C46-51576253689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FFB5CBFF-CDE6-4835-A228-DA5C5ED093C3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AC1C41CD-E26B-4061-AB54-B2248E0D1E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67B1565-24F9-455B-A26A-21037BD6DC0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18DB8EFF-6A90-4477-BC7F-788FAA515A3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ns2:creationId id="{65B06D4B-E937-4B46-B7BD-84CE136DBF33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Προετοιμαστείτε</a:t>
            </a:r>
          </a:p>
        </p:txBody>
      </p:sp>
      <p:sp>
        <p:nvSpPr>
          <p:cNvPr id="30" name="">
            <a:extLst>
              <a:ext uri="{FF2B5EF4-FFF2-40B4-BE49-F238E27FC236}">
                <ns2:creationId id="{03523A08-AC10-421E-94B6-0EBD5221868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Συσκευάστε την απόφαση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πλαίσιο, σύσταση και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διαδρομή ελέγχου για επανεξέταση.</a:t>
            </a:r>
          </a:p>
        </p:txBody>
      </p:sp>
      <p:sp>
        <p:nvSpPr>
          <p:cNvPr id="31" name="">
            <a:extLst>
              <a:ext uri="{FF2B5EF4-FFF2-40B4-BE49-F238E27FC236}">
                <ns2:creationId id="{7A413C17-8501-498D-A6B8-A59EBBE1936B}"/>
              </a:ext>
            </a:extLst>
          </p:cNvPr>
          <p:cNvSpPr>
            <a:spLocks noGrp="1"/>
          </p:cNvSpPr>
          <p:nvPr/>
        </p:nvSpPr>
        <p:spPr>
          <a:xfrm>
            <a:off x="1619250" y="4991100"/>
            <a:ext cx="895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έξοδος δεν είναι άλλο ταμπλό? είναι ένα φιλτραρισμένο σύνολο θεμάτων έτοιμα για δράση.</a:t>
            </a:r>
          </a:p>
        </p:txBody>
      </p:sp>
      <p:sp>
        <p:nvSpPr>
          <p:cNvPr id="32" name="">
            <a:extLst>
              <a:ext uri="{FF2B5EF4-FFF2-40B4-BE49-F238E27FC236}">
                <ns2:creationId id="{0925F042-A849-42CF-A931-447A95CAC1E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425C81CE-E602-47BF-8CBF-D31B8EB201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Αυτοματοποίηση παρακολούθησης | ActiveMotion.ai</a:t>
            </a:r>
          </a:p>
        </p:txBody>
      </p:sp>
      <p:sp>
        <p:nvSpPr>
          <p:cNvPr id="34" name="">
            <a:extLst>
              <a:ext uri="{FF2B5EF4-FFF2-40B4-BE49-F238E27FC236}">
                <ns2:creationId id="{205FD04F-D9F3-400B-952F-2776D615EF0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962544057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DD36F43-E729-486B-952D-FAC74B81B32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DD9FF9D-26A7-4B76-B46A-18CE508E4DE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F7CBF89-19F1-4E60-8E22-84F47C2FFA1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I G N A L M A P</a:t>
            </a:r>
          </a:p>
        </p:txBody>
      </p:sp>
      <p:sp>
        <p:nvSpPr>
          <p:cNvPr id="4" name="">
            <a:extLst>
              <a:ext uri="{FF2B5EF4-FFF2-40B4-BE49-F238E27FC236}">
                <ns2:creationId id="{A9C3B563-CE84-43A6-A101-6EFDCD27D33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Οι πράκτορες παρακολουθούν τα στοιχεία πίσω από το status, όχι μόνο το χρώμα του status.</a:t>
            </a:r>
          </a:p>
        </p:txBody>
      </p:sp>
      <p:sp>
        <p:nvSpPr>
          <p:cNvPr id="5" name="">
            <a:extLst>
              <a:ext uri="{FF2B5EF4-FFF2-40B4-BE49-F238E27FC236}">
                <ns2:creationId id="{B556EA1A-6A0C-494D-A5D6-B89B258632AF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σήμα</a:t>
            </a:r>
          </a:p>
        </p:txBody>
      </p:sp>
      <p:sp>
        <p:nvSpPr>
          <p:cNvPr id="6" name="">
            <a:extLst>
              <a:ext uri="{FF2B5EF4-FFF2-40B4-BE49-F238E27FC236}">
                <ns2:creationId id="{1C94F4BF-B55B-42F3-BE3C-AA91014F31CA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Τα αποδεικτικά στοιχεία παρακολουθούνται</a:t>
            </a:r>
          </a:p>
        </p:txBody>
      </p:sp>
      <p:sp>
        <p:nvSpPr>
          <p:cNvPr id="7" name="">
            <a:extLst>
              <a:ext uri="{FF2B5EF4-FFF2-40B4-BE49-F238E27FC236}">
                <ns2:creationId id="{12629DC8-C19E-4C5E-B94F-301CDA01CA9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Ερώτηση απόφασης</a:t>
            </a:r>
          </a:p>
        </p:txBody>
      </p:sp>
      <p:sp>
        <p:nvSpPr>
          <p:cNvPr id="8" name="">
            <a:extLst>
              <a:ext uri="{FF2B5EF4-FFF2-40B4-BE49-F238E27FC236}">
                <ns2:creationId id="{3278043E-751D-4FFB-871F-02EF49F802D0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3DA92B71-2B85-44FD-90F1-547BAC67ED7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Πρόγραμμα</a:t>
            </a:r>
          </a:p>
        </p:txBody>
      </p:sp>
      <p:sp>
        <p:nvSpPr>
          <p:cNvPr id="10" name="">
            <a:extLst>
              <a:ext uri="{FF2B5EF4-FFF2-40B4-BE49-F238E27FC236}">
                <ns2:creationId id="{CB271B94-E58F-4B4F-88C0-B7D0976E10C9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μετατόπιση ορόσημο, καθυστερημένες εργασίες, πύλες φάσης</a:t>
            </a:r>
          </a:p>
        </p:txBody>
      </p:sp>
      <p:sp>
        <p:nvSpPr>
          <p:cNvPr id="11" name="">
            <a:extLst>
              <a:ext uri="{FF2B5EF4-FFF2-40B4-BE49-F238E27FC236}">
                <ns2:creationId id="{BB667F45-F33F-4083-A0F6-E5D8F0E1BBA7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98060D99-1958-49BF-8C63-B4FBA7B1249A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Μπορεί να κρατήσει ακόμα η ημερομηνία;</a:t>
            </a:r>
          </a:p>
        </p:txBody>
      </p:sp>
      <p:sp>
        <p:nvSpPr>
          <p:cNvPr id="13" name="">
            <a:extLst>
              <a:ext uri="{FF2B5EF4-FFF2-40B4-BE49-F238E27FC236}">
                <ns2:creationId id="{704CF328-056F-4A12-A335-07457DD687C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237284B3-4242-4165-8223-83E96C73DA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Εξάρτηση</a:t>
            </a:r>
          </a:p>
        </p:txBody>
      </p:sp>
      <p:sp>
        <p:nvSpPr>
          <p:cNvPr id="15" name="">
            <a:extLst>
              <a:ext uri="{FF2B5EF4-FFF2-40B4-BE49-F238E27FC236}">
                <ns2:creationId id="{E77735E2-F42E-4C9D-9778-101B53312D4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μπλοκαρισμένες μεταβιβάσεις, καθυστέρηση πωλητή, λείπει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εισροές</a:t>
            </a:r>
          </a:p>
        </p:txBody>
      </p:sp>
      <p:sp>
        <p:nvSpPr>
          <p:cNvPr id="16" name="">
            <a:extLst>
              <a:ext uri="{FF2B5EF4-FFF2-40B4-BE49-F238E27FC236}">
                <ns2:creationId id="{87C6811E-2B20-45CC-85F8-D2F9EA58993B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93A60E06-8E10-4A46-B202-FCFD7B30951F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Ποιος πρέπει να δράσει τώρα;</a:t>
            </a:r>
          </a:p>
        </p:txBody>
      </p:sp>
      <p:sp>
        <p:nvSpPr>
          <p:cNvPr id="18" name="">
            <a:extLst>
              <a:ext uri="{FF2B5EF4-FFF2-40B4-BE49-F238E27FC236}">
                <ns2:creationId id="{8E695BE2-01A0-46EE-AFE9-4BE0B835AF1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FD378C31-3CF1-4AA0-90F9-4D288A61A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Οικονομικά</a:t>
            </a:r>
          </a:p>
        </p:txBody>
      </p:sp>
      <p:sp>
        <p:nvSpPr>
          <p:cNvPr id="20" name="">
            <a:extLst>
              <a:ext uri="{FF2B5EF4-FFF2-40B4-BE49-F238E27FC236}">
                <ns2:creationId id="{EA8FF5D9-8930-48D3-8119-3B605E5F9E0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καύση προϋπολογισμού, απόκλιση πρόβλεψης, κενά έγκρισης</a:t>
            </a:r>
          </a:p>
        </p:txBody>
      </p:sp>
      <p:sp>
        <p:nvSpPr>
          <p:cNvPr id="21" name="">
            <a:extLst>
              <a:ext uri="{FF2B5EF4-FFF2-40B4-BE49-F238E27FC236}">
                <ns2:creationId id="{36A990FE-F1FD-48F8-BD44-623087FE2362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C492A91-9B09-4886-B47A-EC3D4F7BA92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Είναι ακόμη ευθυγραμμισμένη η χρηματοδότηση;</a:t>
            </a:r>
          </a:p>
        </p:txBody>
      </p:sp>
      <p:sp>
        <p:nvSpPr>
          <p:cNvPr id="23" name="">
            <a:extLst>
              <a:ext uri="{FF2B5EF4-FFF2-40B4-BE49-F238E27FC236}">
                <ns2:creationId id="{04E672CB-04D6-402F-995D-6586464273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CB63839-4939-4E67-B335-ABB498AD6AE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Κίνδυνος</a:t>
            </a:r>
          </a:p>
        </p:txBody>
      </p:sp>
      <p:sp>
        <p:nvSpPr>
          <p:cNvPr id="25" name="">
            <a:extLst>
              <a:ext uri="{FF2B5EF4-FFF2-40B4-BE49-F238E27FC236}">
                <ns2:creationId id="{056BA1FD-D2A6-4597-863A-DB9DA022A303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Κίνηση RAID, ανεπίλυτοι έλεγχοι, επαναλαμβανόμενες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αναστολείς</a:t>
            </a:r>
          </a:p>
        </p:txBody>
      </p:sp>
      <p:sp>
        <p:nvSpPr>
          <p:cNvPr id="26" name="">
            <a:extLst>
              <a:ext uri="{FF2B5EF4-FFF2-40B4-BE49-F238E27FC236}">
                <ns2:creationId id="{97FCE4E2-4BEF-4232-98E0-05E328318947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607558D-9195-408E-B126-137992F96449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Τι χρειάζεται κλιμάκωση;</a:t>
            </a:r>
          </a:p>
        </p:txBody>
      </p:sp>
      <p:sp>
        <p:nvSpPr>
          <p:cNvPr id="28" name="">
            <a:extLst>
              <a:ext uri="{FF2B5EF4-FFF2-40B4-BE49-F238E27FC236}">
                <ns2:creationId id="{5EABEF00-DB6C-4B67-9CCA-91261EAAB81F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642569B1-2C05-433A-88B5-F8B1FE965B96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Οφέλη</a:t>
            </a:r>
          </a:p>
        </p:txBody>
      </p:sp>
      <p:sp>
        <p:nvSpPr>
          <p:cNvPr id="30" name="">
            <a:extLst>
              <a:ext uri="{FF2B5EF4-FFF2-40B4-BE49-F238E27FC236}">
                <ns2:creationId id="{524AAC12-A2D3-4E03-8B79-86D4C17A00C6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KPI αποδεικτικά στοιχεία, σήμα υιοθέτησης, διαρροή αξίας</a:t>
            </a:r>
          </a:p>
        </p:txBody>
      </p:sp>
      <p:sp>
        <p:nvSpPr>
          <p:cNvPr id="31" name="">
            <a:extLst>
              <a:ext uri="{FF2B5EF4-FFF2-40B4-BE49-F238E27FC236}">
                <ns2:creationId id="{69108567-72FD-4168-A466-AFA60B4ABE1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013AB8AC-E7EE-4E8C-BD7A-CA2553AC4B0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Είναι ακόμα αξιόπιστο το αποτέλεσμα;</a:t>
            </a:r>
          </a:p>
        </p:txBody>
      </p:sp>
      <p:sp>
        <p:nvSpPr>
          <p:cNvPr id="33" name="">
            <a:extLst>
              <a:ext uri="{FF2B5EF4-FFF2-40B4-BE49-F238E27FC236}">
                <ns2:creationId id="{E16D8338-9079-4FBC-B50F-BB338315D8E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076F9EEE-9BE9-451E-9E6C-1F3B191F6B86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Φιλτραρισμένες εξαιρέσεις</a:t>
            </a:r>
          </a:p>
        </p:txBody>
      </p:sp>
      <p:sp>
        <p:nvSpPr>
          <p:cNvPr id="35" name="">
            <a:extLst>
              <a:ext uri="{FF2B5EF4-FFF2-40B4-BE49-F238E27FC236}">
                <ns2:creationId id="{E80EB602-A9A4-4EAC-8B55-73AB9562F07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ns2:creationId id="{3D79AA10-DD4B-481C-BBB3-54DD251766D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Αυτοματοποίηση παρακολούθησης | ActiveMotion.ai</a:t>
            </a:r>
          </a:p>
        </p:txBody>
      </p:sp>
      <p:sp>
        <p:nvSpPr>
          <p:cNvPr id="37" name="">
            <a:extLst>
              <a:ext uri="{FF2B5EF4-FFF2-40B4-BE49-F238E27FC236}">
                <ns2:creationId id="{84FE5307-6F89-468D-AC1B-904F5F28086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42139308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7FF68C7-3223-4744-AC82-18E48D14828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D58AB5C-1754-4956-AEBE-30EE71C0583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0B71A696-40BA-454B-9971-F959FBA932C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C E P T I O N L O G I C</a:t>
            </a:r>
          </a:p>
        </p:txBody>
      </p:sp>
      <p:sp>
        <p:nvSpPr>
          <p:cNvPr id="4" name="">
            <a:extLst>
              <a:ext uri="{FF2B5EF4-FFF2-40B4-BE49-F238E27FC236}">
                <ns2:creationId id="{F4B3F879-4674-4317-B2A2-65388AD737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σοβαρότητα βαθμολογείται, ώστε κάθε ζήτημα να ακολουθεί τη σωστή διαδρομή διακυβέρνησης.</a:t>
            </a:r>
          </a:p>
        </p:txBody>
      </p:sp>
      <p:sp>
        <p:nvSpPr>
          <p:cNvPr id="5" name="">
            <a:extLst>
              <a:ext uri="{FF2B5EF4-FFF2-40B4-BE49-F238E27FC236}">
                <ns2:creationId id="{9DD61038-0FA1-49E8-840B-0A570EE3D551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37555600-7656-46B1-98D4-746CF522BD0C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Παρακολουθήστε</a:t>
            </a:r>
          </a:p>
        </p:txBody>
      </p:sp>
      <p:sp>
        <p:nvSpPr>
          <p:cNvPr id="7" name="">
            <a:extLst>
              <a:ext uri="{FF2B5EF4-FFF2-40B4-BE49-F238E27FC236}">
                <ns2:creationId id="{040AF9F9-345E-472E-B66F-F77EBE1001A1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Μικρή διαφορά, καμία απόφαση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χρειάζεται</a:t>
            </a:r>
          </a:p>
        </p:txBody>
      </p:sp>
      <p:sp>
        <p:nvSpPr>
          <p:cNvPr id="8" name="">
            <a:extLst>
              <a:ext uri="{FF2B5EF4-FFF2-40B4-BE49-F238E27FC236}">
                <ns2:creationId id="{228F7F0A-369A-4676-827C-CFE9237A1599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5D46FC6B-1B57-4CF0-85AF-728905E1538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Οδός διακυβέρνησης</a:t>
            </a:r>
          </a:p>
        </p:txBody>
      </p:sp>
      <p:sp>
        <p:nvSpPr>
          <p:cNvPr id="10" name="">
            <a:extLst>
              <a:ext uri="{FF2B5EF4-FFF2-40B4-BE49-F238E27FC236}">
                <ns2:creationId id="{F7E4918D-358E-44E2-8607-15E76A916651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Ενημέρωση κατόχου</a:t>
            </a:r>
          </a:p>
        </p:txBody>
      </p:sp>
      <p:sp>
        <p:nvSpPr>
          <p:cNvPr id="11" name="">
            <a:extLst>
              <a:ext uri="{FF2B5EF4-FFF2-40B4-BE49-F238E27FC236}">
                <ns2:creationId id="{89B48B30-FAFB-4D51-ACD1-6A4D4E1942B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04CBBDC-8D6F-418A-AFB3-DE6F917F79F4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Διαχείριση</a:t>
            </a:r>
          </a:p>
        </p:txBody>
      </p:sp>
      <p:sp>
        <p:nvSpPr>
          <p:cNvPr id="13" name="">
            <a:extLst>
              <a:ext uri="{FF2B5EF4-FFF2-40B4-BE49-F238E27FC236}">
                <ns2:creationId id="{DE373A69-EDBE-4788-B176-9A20BFF7B37D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Μετατόπιση υλικού ή μπλοκαρισμένο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εξάρτηση</a:t>
            </a:r>
          </a:p>
        </p:txBody>
      </p:sp>
      <p:sp>
        <p:nvSpPr>
          <p:cNvPr id="14" name="">
            <a:extLst>
              <a:ext uri="{FF2B5EF4-FFF2-40B4-BE49-F238E27FC236}">
                <ns2:creationId id="{588B7D64-F291-4B18-B9A7-F6B8CC2C7336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06A4F68D-C91E-43CB-B308-51F128C3449E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Οδός διακυβέρνησης</a:t>
            </a:r>
          </a:p>
        </p:txBody>
      </p:sp>
      <p:sp>
        <p:nvSpPr>
          <p:cNvPr id="16" name="">
            <a:extLst>
              <a:ext uri="{FF2B5EF4-FFF2-40B4-BE49-F238E27FC236}">
                <ns2:creationId id="{918DFBE9-F331-4CE1-8D0F-B1891AC785B7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Ανασκόπηση οδηγού προγράμματος</a:t>
            </a:r>
          </a:p>
        </p:txBody>
      </p:sp>
      <p:sp>
        <p:nvSpPr>
          <p:cNvPr id="17" name="">
            <a:extLst>
              <a:ext uri="{FF2B5EF4-FFF2-40B4-BE49-F238E27FC236}">
                <ns2:creationId id="{864BDDE4-F507-4C22-883F-0C09DD4B58EC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1B79A951-2156-4D8D-8352-EF397F9EC8C7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Κλιμακώστε</a:t>
            </a:r>
          </a:p>
        </p:txBody>
      </p:sp>
      <p:sp>
        <p:nvSpPr>
          <p:cNvPr id="19" name="">
            <a:extLst>
              <a:ext uri="{FF2B5EF4-FFF2-40B4-BE49-F238E27FC236}">
                <ns2:creationId id="{40E6DE21-D88F-4716-9DB3-0C00B72132CE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Πεδίο εφαρμογής, προϋπολογισμός, όφελος ή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τον έλεγχο του κινδύνου</a:t>
            </a:r>
          </a:p>
        </p:txBody>
      </p:sp>
      <p:sp>
        <p:nvSpPr>
          <p:cNvPr id="20" name="">
            <a:extLst>
              <a:ext uri="{FF2B5EF4-FFF2-40B4-BE49-F238E27FC236}">
                <ns2:creationId id="{9C05FB7D-CD8B-4A79-AA65-F72104E364B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18F570D-8FC3-4287-A92E-4C5250A2D08E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Οδός διακυβέρνησης</a:t>
            </a:r>
          </a:p>
        </p:txBody>
      </p:sp>
      <p:sp>
        <p:nvSpPr>
          <p:cNvPr id="22" name="">
            <a:extLst>
              <a:ext uri="{FF2B5EF4-FFF2-40B4-BE49-F238E27FC236}">
                <ns2:creationId id="{04F37F25-561E-4020-BCA7-E652735AE284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διοικητικό συμβούλιο</a:t>
            </a:r>
          </a:p>
        </p:txBody>
      </p:sp>
      <p:sp>
        <p:nvSpPr>
          <p:cNvPr id="23" name="">
            <a:extLst>
              <a:ext uri="{FF2B5EF4-FFF2-40B4-BE49-F238E27FC236}">
                <ns2:creationId id="{A97C617A-1449-4F45-B7CB-1106EA1148B6}"/>
              </a:ext>
            </a:extLst>
          </p:cNvPr>
          <p:cNvSpPr>
            <a:spLocks noGrp="1"/>
          </p:cNvSpPr>
          <p:nvPr/>
        </p:nvSpPr>
        <p:spPr>
          <a:xfrm>
            <a:off x="150495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Μια διαφανής βαθμολογία διατηρεί την κλιμάκωση σταθερή και κάνει τις συνομιλίες ανταλλαγής πιο γρήγορες.</a:t>
            </a:r>
          </a:p>
        </p:txBody>
      </p:sp>
      <p:sp>
        <p:nvSpPr>
          <p:cNvPr id="24" name="">
            <a:extLst>
              <a:ext uri="{FF2B5EF4-FFF2-40B4-BE49-F238E27FC236}">
                <ns2:creationId id="{B93A6686-38B9-4F06-8861-A99C26D5E5A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C4518EC-E176-4C40-ADC3-8B3D64D58DC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Αυτοματοποίηση παρακολούθησης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3274F29C-C7F1-43BD-8AE1-451BE761437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5706386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1CE2BE1-F479-4BFA-92FF-4A0BD1BAF3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1EE7C9F-BD4E-417F-ADFB-DD3EB0CF361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8FE443EE-EE67-413F-BAAB-1E25093882B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 E V I E W P A C K</a:t>
            </a:r>
          </a:p>
        </p:txBody>
      </p:sp>
      <p:sp>
        <p:nvSpPr>
          <p:cNvPr id="4" name="">
            <a:extLst>
              <a:ext uri="{FF2B5EF4-FFF2-40B4-BE49-F238E27FC236}">
                <ns2:creationId id="{4410A30E-0770-4DAD-AA87-6F415F3CCFC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667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Το πακέτο αναθεώρησης παρέχει στους λήπτες αποφάσεων το πλαίσιο που χρειάζονται, όχι ένα κυνήγι δεδομένων.</a:t>
            </a:r>
          </a:p>
        </p:txBody>
      </p:sp>
      <p:sp>
        <p:nvSpPr>
          <p:cNvPr id="5" name="">
            <a:extLst>
              <a:ext uri="{FF2B5EF4-FFF2-40B4-BE49-F238E27FC236}">
                <ns2:creationId id="{550AC91C-FD54-443B-9C57-A2E4F0A16E5E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191250" cy="32004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82758E0F-A040-4394-857C-F587220BE0E2}"/>
              </a:ext>
            </a:extLst>
          </p:cNvPr>
          <p:cNvSpPr>
            <a:spLocks noGrp="1"/>
          </p:cNvSpPr>
          <p:nvPr/>
        </p:nvSpPr>
        <p:spPr>
          <a:xfrm>
            <a:off x="1181100" y="2533650"/>
            <a:ext cx="2476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Έντυπο απόφασης</a:t>
            </a:r>
          </a:p>
        </p:txBody>
      </p:sp>
      <p:sp>
        <p:nvSpPr>
          <p:cNvPr id="7" name="">
            <a:extLst>
              <a:ext uri="{FF2B5EF4-FFF2-40B4-BE49-F238E27FC236}">
                <ns2:creationId id="{2914FE1C-29A8-4316-AAF8-C04A8BA138E0}"/>
              </a:ext>
            </a:extLst>
          </p:cNvPr>
          <p:cNvSpPr>
            <a:spLocks noGrp="1"/>
          </p:cNvSpPr>
          <p:nvPr/>
        </p:nvSpPr>
        <p:spPr>
          <a:xfrm>
            <a:off x="1200150" y="3086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3441F0D-CB7A-476F-A46B-A4927778365F}"/>
              </a:ext>
            </a:extLst>
          </p:cNvPr>
          <p:cNvSpPr>
            <a:spLocks noGrp="1"/>
          </p:cNvSpPr>
          <p:nvPr/>
        </p:nvSpPr>
        <p:spPr>
          <a:xfrm>
            <a:off x="1695450" y="30861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Τι άλλαξε</a:t>
            </a:r>
          </a:p>
        </p:txBody>
      </p:sp>
      <p:sp>
        <p:nvSpPr>
          <p:cNvPr id="9" name="">
            <a:extLst>
              <a:ext uri="{FF2B5EF4-FFF2-40B4-BE49-F238E27FC236}">
                <ns2:creationId id="{9FE1FDEB-92D0-4FEB-AA79-4677D3EAD900}"/>
              </a:ext>
            </a:extLst>
          </p:cNvPr>
          <p:cNvSpPr>
            <a:spLocks noGrp="1"/>
          </p:cNvSpPr>
          <p:nvPr/>
        </p:nvSpPr>
        <p:spPr>
          <a:xfrm>
            <a:off x="3390900" y="30861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Διακύμανση, αποκλεισμός, ενεργοποίηση και ημερομηνία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εντοπιστεί</a:t>
            </a:r>
          </a:p>
        </p:txBody>
      </p:sp>
      <p:sp>
        <p:nvSpPr>
          <p:cNvPr id="10" name="">
            <a:extLst>
              <a:ext uri="{FF2B5EF4-FFF2-40B4-BE49-F238E27FC236}">
                <ns2:creationId id="{5CF46AC5-D550-42D8-9305-3E4C1E034E93}"/>
              </a:ext>
            </a:extLst>
          </p:cNvPr>
          <p:cNvSpPr>
            <a:spLocks noGrp="1"/>
          </p:cNvSpPr>
          <p:nvPr/>
        </p:nvSpPr>
        <p:spPr>
          <a:xfrm>
            <a:off x="1200150" y="35814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A0642703-DFA4-47E4-8A63-59B34283C788}"/>
              </a:ext>
            </a:extLst>
          </p:cNvPr>
          <p:cNvSpPr>
            <a:spLocks noGrp="1"/>
          </p:cNvSpPr>
          <p:nvPr/>
        </p:nvSpPr>
        <p:spPr>
          <a:xfrm>
            <a:off x="1695450" y="35814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Γιατί έχει σημασία</a:t>
            </a:r>
          </a:p>
        </p:txBody>
      </p:sp>
      <p:sp>
        <p:nvSpPr>
          <p:cNvPr id="12" name="">
            <a:extLst>
              <a:ext uri="{FF2B5EF4-FFF2-40B4-BE49-F238E27FC236}">
                <ns2:creationId id="{877249D5-5B92-4EFA-8CE8-E8DBD80C7A50}"/>
              </a:ext>
            </a:extLst>
          </p:cNvPr>
          <p:cNvSpPr>
            <a:spLocks noGrp="1"/>
          </p:cNvSpPr>
          <p:nvPr/>
        </p:nvSpPr>
        <p:spPr>
          <a:xfrm>
            <a:off x="3390900" y="35814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Επιχειρηματικός στόχος, εξάρτηση, κόστος ή όφελος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αντίκτυπο</a:t>
            </a:r>
          </a:p>
        </p:txBody>
      </p:sp>
      <p:sp>
        <p:nvSpPr>
          <p:cNvPr id="13" name="">
            <a:extLst>
              <a:ext uri="{FF2B5EF4-FFF2-40B4-BE49-F238E27FC236}">
                <ns2:creationId id="{DB29239F-971C-4A52-8864-87DED49C5918}"/>
              </a:ext>
            </a:extLst>
          </p:cNvPr>
          <p:cNvSpPr>
            <a:spLocks noGrp="1"/>
          </p:cNvSpPr>
          <p:nvPr/>
        </p:nvSpPr>
        <p:spPr>
          <a:xfrm>
            <a:off x="1200150" y="40767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1B126B8A-D22E-497E-89E7-DC73730F488F}"/>
              </a:ext>
            </a:extLst>
          </p:cNvPr>
          <p:cNvSpPr>
            <a:spLocks noGrp="1"/>
          </p:cNvSpPr>
          <p:nvPr/>
        </p:nvSpPr>
        <p:spPr>
          <a:xfrm>
            <a:off x="1695450" y="40767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Προτεινόμενη διαδρομή</a:t>
            </a:r>
          </a:p>
        </p:txBody>
      </p:sp>
      <p:sp>
        <p:nvSpPr>
          <p:cNvPr id="15" name="">
            <a:extLst>
              <a:ext uri="{FF2B5EF4-FFF2-40B4-BE49-F238E27FC236}">
                <ns2:creationId id="{2E2E0471-3DE9-4CDE-A1EA-01CEC53A6DBA}"/>
              </a:ext>
            </a:extLst>
          </p:cNvPr>
          <p:cNvSpPr>
            <a:spLocks noGrp="1"/>
          </p:cNvSpPr>
          <p:nvPr/>
        </p:nvSpPr>
        <p:spPr>
          <a:xfrm>
            <a:off x="3390900" y="40767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Δράση ιδιοκτήτη, διαδρομή διακυβέρνησης και στόχος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απόφαση</a:t>
            </a:r>
          </a:p>
        </p:txBody>
      </p:sp>
      <p:sp>
        <p:nvSpPr>
          <p:cNvPr id="16" name="">
            <a:extLst>
              <a:ext uri="{FF2B5EF4-FFF2-40B4-BE49-F238E27FC236}">
                <ns2:creationId id="{05EE7577-2F74-4233-81CF-0E9221E1A1C3}"/>
              </a:ext>
            </a:extLst>
          </p:cNvPr>
          <p:cNvSpPr>
            <a:spLocks noGrp="1"/>
          </p:cNvSpPr>
          <p:nvPr/>
        </p:nvSpPr>
        <p:spPr>
          <a:xfrm>
            <a:off x="1200150" y="45720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6E3BCDD8-7541-4455-89E8-4BED377347F9}"/>
              </a:ext>
            </a:extLst>
          </p:cNvPr>
          <p:cNvSpPr>
            <a:spLocks noGrp="1"/>
          </p:cNvSpPr>
          <p:nvPr/>
        </p:nvSpPr>
        <p:spPr>
          <a:xfrm>
            <a:off x="1695450" y="45720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ίχνος αποδεικτικών στοιχείων</a:t>
            </a:r>
          </a:p>
        </p:txBody>
      </p:sp>
      <p:sp>
        <p:nvSpPr>
          <p:cNvPr id="18" name="">
            <a:extLst>
              <a:ext uri="{FF2B5EF4-FFF2-40B4-BE49-F238E27FC236}">
                <ns2:creationId id="{4D2E27C0-47E2-4D17-BEE4-58BBEA5A9A00}"/>
              </a:ext>
            </a:extLst>
          </p:cNvPr>
          <p:cNvSpPr>
            <a:spLocks noGrp="1"/>
          </p:cNvSpPr>
          <p:nvPr/>
        </p:nvSpPr>
        <p:spPr>
          <a:xfrm>
            <a:off x="3390900" y="45720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Σύνδεσμοι πίσω σε αρχεία πηγής και πιο πρόσφατα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σημειώσεις κατάστασης</a:t>
            </a:r>
          </a:p>
        </p:txBody>
      </p:sp>
      <p:sp>
        <p:nvSpPr>
          <p:cNvPr id="19" name="">
            <a:extLst>
              <a:ext uri="{FF2B5EF4-FFF2-40B4-BE49-F238E27FC236}">
                <ns2:creationId id="{9C6938FE-A8DE-436E-900D-88A5935D4EE2}"/>
              </a:ext>
            </a:extLst>
          </p:cNvPr>
          <p:cNvSpPr>
            <a:spLocks noGrp="1"/>
          </p:cNvSpPr>
          <p:nvPr/>
        </p:nvSpPr>
        <p:spPr>
          <a:xfrm>
            <a:off x="7562850" y="2247900"/>
            <a:ext cx="2895600" cy="32004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7E1A7440-BE22-46F0-A158-796C4DA927F8}"/>
              </a:ext>
            </a:extLst>
          </p:cNvPr>
          <p:cNvSpPr>
            <a:spLocks noGrp="1"/>
          </p:cNvSpPr>
          <p:nvPr/>
        </p:nvSpPr>
        <p:spPr>
          <a:xfrm>
            <a:off x="7867650" y="2571750"/>
            <a:ext cx="17145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Executive φακός</a:t>
            </a:r>
          </a:p>
        </p:txBody>
      </p:sp>
      <p:sp>
        <p:nvSpPr>
          <p:cNvPr id="21" name="">
            <a:extLst>
              <a:ext uri="{FF2B5EF4-FFF2-40B4-BE49-F238E27FC236}">
                <ns2:creationId id="{9D15E9D8-A6F8-4211-8F4D-3E085E3E62A1}"/>
              </a:ext>
            </a:extLst>
          </p:cNvPr>
          <p:cNvSpPr>
            <a:spLocks noGrp="1"/>
          </p:cNvSpPr>
          <p:nvPr/>
        </p:nvSpPr>
        <p:spPr>
          <a:xfrm>
            <a:off x="7867650" y="30099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6FEA785E-C81D-4DAF-AB37-5671EB08D0D8}"/>
              </a:ext>
            </a:extLst>
          </p:cNvPr>
          <p:cNvSpPr>
            <a:spLocks noGrp="1"/>
          </p:cNvSpPr>
          <p:nvPr/>
        </p:nvSpPr>
        <p:spPr>
          <a:xfrm>
            <a:off x="786765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Αντίκτυπος</a:t>
            </a:r>
          </a:p>
        </p:txBody>
      </p:sp>
      <p:sp>
        <p:nvSpPr>
          <p:cNvPr id="23" name="">
            <a:extLst>
              <a:ext uri="{FF2B5EF4-FFF2-40B4-BE49-F238E27FC236}">
                <ns2:creationId id="{2DB80A22-B9C5-407C-B41C-073F7BEE3308}"/>
              </a:ext>
            </a:extLst>
          </p:cNvPr>
          <p:cNvSpPr>
            <a:spLocks noGrp="1"/>
          </p:cNvSpPr>
          <p:nvPr/>
        </p:nvSpPr>
        <p:spPr>
          <a:xfrm>
            <a:off x="9010650" y="31051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Ψηλά</a:t>
            </a:r>
          </a:p>
        </p:txBody>
      </p:sp>
      <p:sp>
        <p:nvSpPr>
          <p:cNvPr id="24" name="">
            <a:extLst>
              <a:ext uri="{FF2B5EF4-FFF2-40B4-BE49-F238E27FC236}">
                <ns2:creationId id="{AA6F7644-3B9F-4113-9565-5B02BC1475CE}"/>
              </a:ext>
            </a:extLst>
          </p:cNvPr>
          <p:cNvSpPr>
            <a:spLocks noGrp="1"/>
          </p:cNvSpPr>
          <p:nvPr/>
        </p:nvSpPr>
        <p:spPr>
          <a:xfrm>
            <a:off x="7867650" y="34480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ADA555B-EA1F-4B89-8A40-07B445B4B6B5}"/>
              </a:ext>
            </a:extLst>
          </p:cNvPr>
          <p:cNvSpPr>
            <a:spLocks noGrp="1"/>
          </p:cNvSpPr>
          <p:nvPr/>
        </p:nvSpPr>
        <p:spPr>
          <a:xfrm>
            <a:off x="786765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Επείγον</a:t>
            </a:r>
          </a:p>
        </p:txBody>
      </p:sp>
      <p:sp>
        <p:nvSpPr>
          <p:cNvPr id="26" name="">
            <a:extLst>
              <a:ext uri="{FF2B5EF4-FFF2-40B4-BE49-F238E27FC236}">
                <ns2:creationId id="{EDC960D9-6226-41E6-9676-6B30711E83C0}"/>
              </a:ext>
            </a:extLst>
          </p:cNvPr>
          <p:cNvSpPr>
            <a:spLocks noGrp="1"/>
          </p:cNvSpPr>
          <p:nvPr/>
        </p:nvSpPr>
        <p:spPr>
          <a:xfrm>
            <a:off x="9010650" y="35433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Αυτή την εβδομάδα</a:t>
            </a:r>
          </a:p>
        </p:txBody>
      </p:sp>
      <p:sp>
        <p:nvSpPr>
          <p:cNvPr id="27" name="">
            <a:extLst>
              <a:ext uri="{FF2B5EF4-FFF2-40B4-BE49-F238E27FC236}">
                <ns2:creationId id="{7D12AB69-E2BC-419F-9455-D9BF8FC8EFB1}"/>
              </a:ext>
            </a:extLst>
          </p:cNvPr>
          <p:cNvSpPr>
            <a:spLocks noGrp="1"/>
          </p:cNvSpPr>
          <p:nvPr/>
        </p:nvSpPr>
        <p:spPr>
          <a:xfrm>
            <a:off x="7867650" y="38862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820C5640-9BA4-4E64-8E01-A77CFFE0BBE5}"/>
              </a:ext>
            </a:extLst>
          </p:cNvPr>
          <p:cNvSpPr>
            <a:spLocks noGrp="1"/>
          </p:cNvSpPr>
          <p:nvPr/>
        </p:nvSpPr>
        <p:spPr>
          <a:xfrm>
            <a:off x="786765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29" name="">
            <a:extLst>
              <a:ext uri="{FF2B5EF4-FFF2-40B4-BE49-F238E27FC236}">
                <ns2:creationId id="{9E399A54-0B72-4FC4-B28E-86A9C47771A3}"/>
              </a:ext>
            </a:extLst>
          </p:cNvPr>
          <p:cNvSpPr>
            <a:spLocks noGrp="1"/>
          </p:cNvSpPr>
          <p:nvPr/>
        </p:nvSpPr>
        <p:spPr>
          <a:xfrm>
            <a:off x="9010650" y="39814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Ονομάστηκε</a:t>
            </a:r>
          </a:p>
        </p:txBody>
      </p:sp>
      <p:sp>
        <p:nvSpPr>
          <p:cNvPr id="30" name="">
            <a:extLst>
              <a:ext uri="{FF2B5EF4-FFF2-40B4-BE49-F238E27FC236}">
                <ns2:creationId id="{89A47EE6-2B2D-452A-9795-309336E21366}"/>
              </a:ext>
            </a:extLst>
          </p:cNvPr>
          <p:cNvSpPr>
            <a:spLocks noGrp="1"/>
          </p:cNvSpPr>
          <p:nvPr/>
        </p:nvSpPr>
        <p:spPr>
          <a:xfrm>
            <a:off x="7867650" y="43243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EC0ED7CC-F26E-40CB-88EB-51BCBB42A2D8}"/>
              </a:ext>
            </a:extLst>
          </p:cNvPr>
          <p:cNvSpPr>
            <a:spLocks noGrp="1"/>
          </p:cNvSpPr>
          <p:nvPr/>
        </p:nvSpPr>
        <p:spPr>
          <a:xfrm>
            <a:off x="786765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Απόφαση</a:t>
            </a:r>
          </a:p>
        </p:txBody>
      </p:sp>
      <p:sp>
        <p:nvSpPr>
          <p:cNvPr id="32" name="">
            <a:extLst>
              <a:ext uri="{FF2B5EF4-FFF2-40B4-BE49-F238E27FC236}">
                <ns2:creationId id="{AF5712FD-1700-47F5-85CE-F04310F4737C}"/>
              </a:ext>
            </a:extLst>
          </p:cNvPr>
          <p:cNvSpPr>
            <a:spLocks noGrp="1"/>
          </p:cNvSpPr>
          <p:nvPr/>
        </p:nvSpPr>
        <p:spPr>
          <a:xfrm>
            <a:off x="9010650" y="44196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Απαιτείται</a:t>
            </a:r>
          </a:p>
        </p:txBody>
      </p:sp>
      <p:sp>
        <p:nvSpPr>
          <p:cNvPr id="33" name="">
            <a:extLst>
              <a:ext uri="{FF2B5EF4-FFF2-40B4-BE49-F238E27FC236}">
                <ns2:creationId id="{69F7871D-6E57-4906-8934-162E30D571F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5D5E7FC0-AD83-4910-83BE-AD096E1359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Αυτοματοποίηση παρακολούθησης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AFC15C2A-9032-4503-B81E-D051DE2AC82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09809041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C8DA0AAC-2C8B-4FF0-B675-42B66CD9A1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763737F-DD1A-41A5-A4AB-F367E898124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9F4113B6-8746-457D-A27A-F5B10C26678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 M P L E M E N T A T I O N R H Y T H M</a:t>
            </a:r>
          </a:p>
        </p:txBody>
      </p:sp>
      <p:sp>
        <p:nvSpPr>
          <p:cNvPr id="4" name="">
            <a:extLst>
              <a:ext uri="{FF2B5EF4-FFF2-40B4-BE49-F238E27FC236}">
                <ns2:creationId id="{D1E6363E-1124-49A4-8502-445413E4D43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953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Ξεκινήστε με έναν εστιασμένο βρόχο ελέγχου και, στη συνέχεια, επεκτείνετε την παρακολούθηση σε όλο το χαρτοφυλάκιο.</a:t>
            </a:r>
          </a:p>
        </p:txBody>
      </p:sp>
      <p:sp>
        <p:nvSpPr>
          <p:cNvPr id="5" name="">
            <a:extLst>
              <a:ext uri="{FF2B5EF4-FFF2-40B4-BE49-F238E27FC236}">
                <ns2:creationId id="{C148E7AB-5EC8-419D-8F2E-E4A9982EBF2A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2F7C0C59-99EC-41E7-87EF-9F7C895591E4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43D743-4380-49F8-A48C-17C1245907E1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Εβδομάδες 1-2</a:t>
            </a:r>
          </a:p>
        </p:txBody>
      </p:sp>
      <p:sp>
        <p:nvSpPr>
          <p:cNvPr id="8" name="">
            <a:extLst>
              <a:ext uri="{FF2B5EF4-FFF2-40B4-BE49-F238E27FC236}">
                <ns2:creationId id="{253E3A76-A9AD-417D-BB0D-F00A6EA5B4D4}"/>
              </a:ext>
            </a:extLst>
          </p:cNvPr>
          <p:cNvSpPr>
            <a:spLocks noGrp="1"/>
          </p:cNvSpPr>
          <p:nvPr/>
        </p:nvSpPr>
        <p:spPr>
          <a:xfrm>
            <a:off x="10668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Ορίστε τα σήματα</a:t>
            </a:r>
          </a:p>
        </p:txBody>
      </p:sp>
      <p:sp>
        <p:nvSpPr>
          <p:cNvPr id="9" name="">
            <a:extLst>
              <a:ext uri="{FF2B5EF4-FFF2-40B4-BE49-F238E27FC236}">
                <ns2:creationId id="{8BC87FD6-7C06-4A0E-A472-DD6B9AE5F2E5}"/>
              </a:ext>
            </a:extLst>
          </p:cNvPr>
          <p:cNvSpPr>
            <a:spLocks noGrp="1"/>
          </p:cNvSpPr>
          <p:nvPr/>
        </p:nvSpPr>
        <p:spPr>
          <a:xfrm>
            <a:off x="10668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Επιβεβαιώστε τις πηγές,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κατώτατα όρια, ιδιοκτησία και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οδούς διακυβέρνησης.</a:t>
            </a:r>
          </a:p>
        </p:txBody>
      </p:sp>
      <p:sp>
        <p:nvSpPr>
          <p:cNvPr id="10" name="">
            <a:extLst>
              <a:ext uri="{FF2B5EF4-FFF2-40B4-BE49-F238E27FC236}">
                <ns2:creationId id="{4783BDA9-072E-4827-8E7E-7A33A58D4BF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F732F77C-40FE-47A4-8540-873F5D6B851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09F0999-E7AA-41B5-8ACF-303798ED66F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CA5E39CC-7718-4DFF-B3D2-610E2A835680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Εβδομάδες 3-4</a:t>
            </a:r>
          </a:p>
        </p:txBody>
      </p:sp>
      <p:sp>
        <p:nvSpPr>
          <p:cNvPr id="14" name="">
            <a:extLst>
              <a:ext uri="{FF2B5EF4-FFF2-40B4-BE49-F238E27FC236}">
                <ns2:creationId id="{9F03C73A-A9DD-446B-8AC8-8DC185D5DDBE}"/>
              </a:ext>
            </a:extLst>
          </p:cNvPr>
          <p:cNvSpPr>
            <a:spLocks noGrp="1"/>
          </p:cNvSpPr>
          <p:nvPr/>
        </p:nvSpPr>
        <p:spPr>
          <a:xfrm>
            <a:off x="37147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Εξαιρέσεις πιλότων</a:t>
            </a:r>
          </a:p>
        </p:txBody>
      </p:sp>
      <p:sp>
        <p:nvSpPr>
          <p:cNvPr id="15" name="">
            <a:extLst>
              <a:ext uri="{FF2B5EF4-FFF2-40B4-BE49-F238E27FC236}">
                <ns2:creationId id="{B920428D-5A86-4ECD-A7F7-EBD234B890B3}"/>
              </a:ext>
            </a:extLst>
          </p:cNvPr>
          <p:cNvSpPr>
            <a:spLocks noGrp="1"/>
          </p:cNvSpPr>
          <p:nvPr/>
        </p:nvSpPr>
        <p:spPr>
          <a:xfrm>
            <a:off x="37147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Εκτελέστε την ανίχνευση προβλημάτων σε α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αντιπροσωπευτικό πρόγραμμα και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συντονισμένη σοβαρότητα.</a:t>
            </a:r>
          </a:p>
        </p:txBody>
      </p:sp>
      <p:sp>
        <p:nvSpPr>
          <p:cNvPr id="16" name="">
            <a:extLst>
              <a:ext uri="{FF2B5EF4-FFF2-40B4-BE49-F238E27FC236}">
                <ns2:creationId id="{22A2C55D-13B5-4029-978B-003F44FFF3B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A9D3FD-7C90-47ED-BDEA-68DF58307DFD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5163A573-2468-4D48-90A0-FF6D80A7DCDC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5ACDB8E-CBD6-40A3-B78D-E51F7904B84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Εβδομάδες 5-8</a:t>
            </a:r>
          </a:p>
        </p:txBody>
      </p:sp>
      <p:sp>
        <p:nvSpPr>
          <p:cNvPr id="20" name="">
            <a:extLst>
              <a:ext uri="{FF2B5EF4-FFF2-40B4-BE49-F238E27FC236}">
                <ns2:creationId id="{E42A9D91-D31C-41A5-B873-8FFB9BC721C4}"/>
              </a:ext>
            </a:extLst>
          </p:cNvPr>
          <p:cNvSpPr>
            <a:spLocks noGrp="1"/>
          </p:cNvSpPr>
          <p:nvPr/>
        </p:nvSpPr>
        <p:spPr>
          <a:xfrm>
            <a:off x="63627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Αυτοματοποιήστε τα πακέτα</a:t>
            </a:r>
          </a:p>
        </p:txBody>
      </p:sp>
      <p:sp>
        <p:nvSpPr>
          <p:cNvPr id="21" name="">
            <a:extLst>
              <a:ext uri="{FF2B5EF4-FFF2-40B4-BE49-F238E27FC236}">
                <ns2:creationId id="{4787E614-C07E-485B-A44A-2FE22111933C}"/>
              </a:ext>
            </a:extLst>
          </p:cNvPr>
          <p:cNvSpPr>
            <a:spLocks noGrp="1"/>
          </p:cNvSpPr>
          <p:nvPr/>
        </p:nvSpPr>
        <p:spPr>
          <a:xfrm>
            <a:off x="63627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Δημιουργήστε συνοπτικά σχόλια,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συνδέσμους αποδεικτικών στοιχείων και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περιλήψεις κλιμάκωσης.</a:t>
            </a:r>
          </a:p>
        </p:txBody>
      </p:sp>
      <p:sp>
        <p:nvSpPr>
          <p:cNvPr id="22" name="">
            <a:extLst>
              <a:ext uri="{FF2B5EF4-FFF2-40B4-BE49-F238E27FC236}">
                <ns2:creationId id="{DAD0C014-A5D9-4AA1-BF76-03CF9BF6479A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A0F76E55-3A2F-48FD-A9EA-5766332C808D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868D34B8-5E54-4FCF-9C40-7D2A13415C30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CD28937D-D84D-4D6A-A7E0-210C0CF5541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2ο τρίμηνο</a:t>
            </a:r>
          </a:p>
        </p:txBody>
      </p:sp>
      <p:sp>
        <p:nvSpPr>
          <p:cNvPr id="26" name="">
            <a:extLst>
              <a:ext uri="{FF2B5EF4-FFF2-40B4-BE49-F238E27FC236}">
                <ns2:creationId id="{A400E5C3-CB8C-4011-BDE1-D7751108B78F}"/>
              </a:ext>
            </a:extLst>
          </p:cNvPr>
          <p:cNvSpPr>
            <a:spLocks noGrp="1"/>
          </p:cNvSpPr>
          <p:nvPr/>
        </p:nvSpPr>
        <p:spPr>
          <a:xfrm>
            <a:off x="90106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Κλίμακα χαρτοφυλακίου</a:t>
            </a:r>
          </a:p>
        </p:txBody>
      </p:sp>
      <p:sp>
        <p:nvSpPr>
          <p:cNvPr id="27" name="">
            <a:extLst>
              <a:ext uri="{FF2B5EF4-FFF2-40B4-BE49-F238E27FC236}">
                <ns2:creationId id="{2FB3A730-7ED7-4B3E-80A8-94FD9F842F61}"/>
              </a:ext>
            </a:extLst>
          </p:cNvPr>
          <p:cNvSpPr>
            <a:spLocks noGrp="1"/>
          </p:cNvSpPr>
          <p:nvPr/>
        </p:nvSpPr>
        <p:spPr>
          <a:xfrm>
            <a:off x="90106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Αναπτύξτε το χαρτοφυλάκιο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παρακολούθηση, τάση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αναφορά και όφελος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παρακολούθησης.</a:t>
            </a:r>
          </a:p>
        </p:txBody>
      </p:sp>
      <p:sp>
        <p:nvSpPr>
          <p:cNvPr id="28" name="">
            <a:extLst>
              <a:ext uri="{FF2B5EF4-FFF2-40B4-BE49-F238E27FC236}">
                <ns2:creationId id="{33907844-269C-41C1-8374-745AA8D9D06F}"/>
              </a:ext>
            </a:extLst>
          </p:cNvPr>
          <p:cNvSpPr>
            <a:spLocks noGrp="1"/>
          </p:cNvSpPr>
          <p:nvPr/>
        </p:nvSpPr>
        <p:spPr>
          <a:xfrm>
            <a:off x="3086100" y="5353050"/>
            <a:ext cx="60198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0F3C40B1-2265-4E45-B889-5A022938BB37}"/>
              </a:ext>
            </a:extLst>
          </p:cNvPr>
          <p:cNvSpPr>
            <a:spLocks noGrp="1"/>
          </p:cNvSpPr>
          <p:nvPr/>
        </p:nvSpPr>
        <p:spPr>
          <a:xfrm>
            <a:off x="3200400" y="5429250"/>
            <a:ext cx="57912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Αποτέλεσμα: λιγότερες εκπλήξεις, ταχύτερη διακυβέρνηση, μεγαλύτερη εμπιστοσύνη στην παράδοση</a:t>
            </a:r>
          </a:p>
        </p:txBody>
      </p:sp>
      <p:sp>
        <p:nvSpPr>
          <p:cNvPr id="30" name="">
            <a:extLst>
              <a:ext uri="{FF2B5EF4-FFF2-40B4-BE49-F238E27FC236}">
                <ns2:creationId id="{0098E742-1F82-4559-A197-BB202E36038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9E196FF3-ADC2-4C0E-A9A1-0EDE8F7C30A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Αυτοματοποίηση παρακολούθησης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B2E5CA6A-FFA3-49A7-BAB8-57C4077EF77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7046767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2026-05-08T16:57:14.6980000Z</dcterms:created>
  <dcterms:modified xsi:type="dcterms:W3CDTF">2026-05-08T16:57:14.6980000Z</dcterms:modified>
</coreProperties>
</file>