
<file path=[Content_Types].xml><?xml version="1.0" encoding="utf-8"?>
<Types xmlns="http://schemas.openxmlformats.org/package/2006/content-types">
  <Default Extension="xml" ContentType="application/vnd.openxmlformats-package.core-properties+xml"/>
  <Default Extension="rels" ContentType="application/vnd.openxmlformats-package.relationship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notesMasters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</Types>
</file>

<file path=_rels/.rels>&#65279;<?xml version="1.0" encoding="utf-8"?><Relationships xmlns="http://schemas.openxmlformats.org/package/2006/relationships"><Relationship Type="http://schemas.openxmlformats.org/package/2006/relationships/metadata/core-properties" Target="/docProps/core.xml" Id="R44d79a56ba7a4592" /><Relationship Type="http://schemas.openxmlformats.org/officeDocument/2006/relationships/extended-properties" Target="/docProps/app.xml" Id="R294d2368d4de4727" /><Relationship Type="http://schemas.openxmlformats.org/officeDocument/2006/relationships/officeDocument" Target="/ppt/presentation.xml" Id="Rbcd7b6acaa7a413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a7eb68bf6a84154"/>
  </p:sldMasterIdLst>
  <p:notesMasterIdLst>
    <p:notesMasterId xmlns:r="http://schemas.openxmlformats.org/officeDocument/2006/relationships" r:id="R42a599ca43f247e8"/>
  </p:notesMasterIdLst>
  <p:sldIdLst>
    <p:sldId xmlns:r="http://schemas.openxmlformats.org/officeDocument/2006/relationships" id="256" r:id="Ra2ca6238d4cc4088"/>
    <p:sldId xmlns:r="http://schemas.openxmlformats.org/officeDocument/2006/relationships" id="257" r:id="Re982cd037b2b41c5"/>
    <p:sldId xmlns:r="http://schemas.openxmlformats.org/officeDocument/2006/relationships" id="258" r:id="R5aea1c51cb5044d3"/>
    <p:sldId xmlns:r="http://schemas.openxmlformats.org/officeDocument/2006/relationships" id="259" r:id="Rba541a3c70e14054"/>
    <p:sldId xmlns:r="http://schemas.openxmlformats.org/officeDocument/2006/relationships" id="260" r:id="R173f946fc3084c5e"/>
    <p:sldId xmlns:r="http://schemas.openxmlformats.org/officeDocument/2006/relationships" id="261" r:id="R3b47508d952d49a8"/>
  </p:sldIdLst>
  <p:sldSz cx="12192000" cy="6858000"/>
  <p:notesSz cx="6858000" cy="9144000"/>
  <p:defaultTextStyle>
    <a:defPPr xmlns:a="http://schemas.openxmlformats.org/drawingml/2006/main">
      <a:defRPr lang="en-US"/>
    </a:defPPr>
    <a:lvl1pPr xmlns:a="http://schemas.openxmlformats.org/drawingml/2006/main" marL="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1pPr>
    <a:lvl2pPr xmlns:a="http://schemas.openxmlformats.org/drawingml/2006/main" marL="457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2pPr>
    <a:lvl3pPr xmlns:a="http://schemas.openxmlformats.org/drawingml/2006/main" marL="914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3pPr>
    <a:lvl4pPr xmlns:a="http://schemas.openxmlformats.org/drawingml/2006/main" marL="1371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4pPr>
    <a:lvl5pPr xmlns:a="http://schemas.openxmlformats.org/drawingml/2006/main" marL="18288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5pPr>
    <a:lvl6pPr xmlns:a="http://schemas.openxmlformats.org/drawingml/2006/main" marL="22860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6pPr>
    <a:lvl7pPr xmlns:a="http://schemas.openxmlformats.org/drawingml/2006/main" marL="2743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7pPr>
    <a:lvl8pPr xmlns:a="http://schemas.openxmlformats.org/drawingml/2006/main" marL="3200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8pPr>
    <a:lvl9pPr xmlns:a="http://schemas.openxmlformats.org/drawingml/2006/main" marL="3657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p="http://schemas.openxmlformats.org/presentationml/2006/main">
  <p:extLst>
    <p:ext xmlns:p14="http://schemas.microsoft.com/office/powerpoint/2010/main" uri="{E76CE94A-603C-4142-B9EB-6D1370010A27}">
      <p14:discardImageEditData val="0"/>
    </p:ext>
    <p:ext xmlns:p14="http://schemas.microsoft.com/office/powerpoint/2010/main" uri="{D31A062A-798A-4329-ABDD-BBA856620510}">
      <p14:defaultImageDpi val="32767"/>
    </p:ext>
    <p:ext xmlns:p15="http://schemas.microsoft.com/office/powerpoint/2012/main" uri="{FD5EFAAD-0ECE-453E-9831-46B23BE46B34}">
      <p15:chartTrackingRefBased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p="http://schemas.openxmlformats.org/presentationml/2006/main">
  <p:normalViewPr>
    <p:restoredLeft sz="15611"/>
    <p:restoredTop sz="94658"/>
  </p:normalViewPr>
  <p:slideViewPr>
    <p:cSldViewPr snapToGrid="0">
      <p:cViewPr varScale="1">
        <p:scale>
          <a:sx xmlns:a="http://schemas.openxmlformats.org/drawingml/2006/main" n="120" d="100"/>
          <a:sy xmlns:a="http://schemas.openxmlformats.org/drawingml/2006/main" n="120" d="100"/>
        </p:scale>
        <p:origin x="800" y="184"/>
      </p:cViewPr>
      <p:guideLst/>
    </p:cSldViewPr>
  </p:slideViewPr>
  <p:notesTextViewPr>
    <p:cViewPr>
      <p:scale>
        <a:sx xmlns:a="http://schemas.openxmlformats.org/drawingml/2006/main" n="1" d="1"/>
        <a:sy xmlns:a="http://schemas.openxmlformats.org/drawingml/2006/main" n="1" d="1"/>
      </p:scale>
      <p:origin x="0" y="0"/>
    </p:cViewPr>
  </p:notesTextViewPr>
  <p:gridSpacing cx="76200" cy="76200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a7eb68bf6a84154" /><Relationship Type="http://schemas.openxmlformats.org/officeDocument/2006/relationships/theme" Target="/ppt/theme/theme1.xml" Id="R78e25bef1d294c30" /><Relationship Type="http://schemas.openxmlformats.org/officeDocument/2006/relationships/notesMaster" Target="/ppt/notesMasters/notesMaster1.xml" Id="R42a599ca43f247e8" /><Relationship Type="http://schemas.openxmlformats.org/officeDocument/2006/relationships/presProps" Target="/ppt/presProps.xml" Id="R38da15cd4ab24f76" /><Relationship Type="http://schemas.openxmlformats.org/officeDocument/2006/relationships/viewProps" Target="/ppt/viewProps.xml" Id="Ra74977b2446a4527" /><Relationship Type="http://schemas.openxmlformats.org/officeDocument/2006/relationships/tableStyles" Target="/ppt/tableStyles.xml" Id="R2cda4abaec58437c" /><Relationship Type="http://schemas.openxmlformats.org/officeDocument/2006/relationships/slide" Target="/ppt/slides/slide1.xml" Id="Ra2ca6238d4cc4088" /><Relationship Type="http://schemas.openxmlformats.org/officeDocument/2006/relationships/slide" Target="/ppt/slides/slide2.xml" Id="Re982cd037b2b41c5" /><Relationship Type="http://schemas.openxmlformats.org/officeDocument/2006/relationships/slide" Target="/ppt/slides/slide3.xml" Id="R5aea1c51cb5044d3" /><Relationship Type="http://schemas.openxmlformats.org/officeDocument/2006/relationships/slide" Target="/ppt/slides/slide4.xml" Id="Rba541a3c70e14054" /><Relationship Type="http://schemas.openxmlformats.org/officeDocument/2006/relationships/slide" Target="/ppt/slides/slide5.xml" Id="R173f946fc3084c5e" /><Relationship Type="http://schemas.openxmlformats.org/officeDocument/2006/relationships/slide" Target="/ppt/slides/slide6.xml" Id="R3b47508d952d49a8" /></Relationships>
</file>

<file path=ppt/notesMasters/_rels/notesMaster1.xml.rels>&#65279;<?xml version="1.0" encoding="utf-8"?><Relationships xmlns="http://schemas.openxmlformats.org/package/2006/relationships"><Relationship Type="http://schemas.openxmlformats.org/officeDocument/2006/relationships/theme" Target="/ppt/notesMasters/theme/theme2.xml" Id="R22082eebd7e64fd5" /></Relationships>
</file>

<file path=ppt/notesMasters/notesMaster1.xml><?xml version="1.0" encoding="utf-8"?>
<p:notesMaster xmlns:p="http://schemas.openxmlformats.org/presentationml/2006/main">
  <p:cSld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Header Placeholder"/>
          <p:cNvSpPr/>
          <p:nvPr>
            <p:ph type="hdr" sz="quarter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3" name="Date Placeholder"/>
          <p:cNvSpPr/>
          <p:nvPr>
            <p:ph type="dt" sz="quarter" idx="1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Image Placeholder"/>
          <p:cNvSpPr/>
          <p:nvPr>
            <p:ph type="sldImg" idx="2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5" name="Notes Placeholder"/>
          <p:cNvSpPr/>
          <p:nvPr>
            <p:ph type="body" sz="quarter" idx="3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6" name="Footer Placeholder"/>
          <p:cNvSpPr/>
          <p:nvPr>
            <p:ph type="ftr" sz="quarter" idx="4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7" name="Slide Number Placeholder"/>
          <p:cNvSpPr/>
          <p:nvPr>
            <p:ph type="sldNum" sz="quarter" idx="5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xmlns:a="http://schemas.openxmlformats.org/drawingml/2006/main" marL="0" algn="l" defTabSz="914400" rtl="0" eaLnBrk="1" latinLnBrk="0" hangingPunct="1">
      <a:defRPr sz="1200" kern="1200"/>
    </a:lvl1pPr>
  </p:notesStyle>
</p:notesMaster>
</file>

<file path=ppt/notesMasters/theme/theme2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/notesSlides/_rels/notesSlide1.xml.rels>&#65279;<?xml version="1.0" encoding="utf-8"?><Relationships xmlns="http://schemas.openxmlformats.org/package/2006/relationships"><Relationship Type="http://schemas.openxmlformats.org/officeDocument/2006/relationships/slide" Target="/ppt/slides/slide1.xml" Id="R5d5d4f2f1bf04e7d" /><Relationship Type="http://schemas.openxmlformats.org/officeDocument/2006/relationships/notesMaster" Target="/ppt/notesMasters/notesMaster1.xml" Id="R94cb00e90fb14cc3" /></Relationships>
</file>

<file path=ppt/notesSlides/_rels/notesSlide2.xml.rels>&#65279;<?xml version="1.0" encoding="utf-8"?><Relationships xmlns="http://schemas.openxmlformats.org/package/2006/relationships"><Relationship Type="http://schemas.openxmlformats.org/officeDocument/2006/relationships/slide" Target="/ppt/slides/slide2.xml" Id="R7f6ac3e4ab714090" /><Relationship Type="http://schemas.openxmlformats.org/officeDocument/2006/relationships/notesMaster" Target="/ppt/notesMasters/notesMaster1.xml" Id="Rde1e7dd5d0484078" /></Relationships>
</file>

<file path=ppt/notesSlides/_rels/notesSlide3.xml.rels>&#65279;<?xml version="1.0" encoding="utf-8"?><Relationships xmlns="http://schemas.openxmlformats.org/package/2006/relationships"><Relationship Type="http://schemas.openxmlformats.org/officeDocument/2006/relationships/slide" Target="/ppt/slides/slide3.xml" Id="R25dd5216bd334712" /><Relationship Type="http://schemas.openxmlformats.org/officeDocument/2006/relationships/notesMaster" Target="/ppt/notesMasters/notesMaster1.xml" Id="Rd805a72dec354a98" /></Relationships>
</file>

<file path=ppt/notesSlides/_rels/notesSlide4.xml.rels>&#65279;<?xml version="1.0" encoding="utf-8"?><Relationships xmlns="http://schemas.openxmlformats.org/package/2006/relationships"><Relationship Type="http://schemas.openxmlformats.org/officeDocument/2006/relationships/slide" Target="/ppt/slides/slide4.xml" Id="R0cc49d73ed5f4771" /><Relationship Type="http://schemas.openxmlformats.org/officeDocument/2006/relationships/notesMaster" Target="/ppt/notesMasters/notesMaster1.xml" Id="Re53f34f47f694d86" /></Relationships>
</file>

<file path=ppt/notesSlides/_rels/notesSlide5.xml.rels>&#65279;<?xml version="1.0" encoding="utf-8"?><Relationships xmlns="http://schemas.openxmlformats.org/package/2006/relationships"><Relationship Type="http://schemas.openxmlformats.org/officeDocument/2006/relationships/slide" Target="/ppt/slides/slide5.xml" Id="Rcf12f1a22422484f" /><Relationship Type="http://schemas.openxmlformats.org/officeDocument/2006/relationships/notesMaster" Target="/ppt/notesMasters/notesMaster1.xml" Id="R5994bc9cdc434765" /></Relationships>
</file>

<file path=ppt/notesSlides/_rels/notesSlide6.xml.rels>&#65279;<?xml version="1.0" encoding="utf-8"?><Relationships xmlns="http://schemas.openxmlformats.org/package/2006/relationships"><Relationship Type="http://schemas.openxmlformats.org/officeDocument/2006/relationships/slide" Target="/ppt/slides/slide6.xml" Id="R462cde0b217e45c9" /><Relationship Type="http://schemas.openxmlformats.org/officeDocument/2006/relationships/notesMaster" Target="/ppt/notesMasters/notesMaster1.xml" Id="Rd829fc1d2bfe44a7" /></Relationships>
</file>

<file path=ppt/notesSlides/notesSlide1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2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3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4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5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6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slideLayouts/_rels/slideLayout2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dd289afa6394eda" /></Relationships>
</file>

<file path=ppt/slideLayouts/slideLayout2.xml><?xml version="1.0" encoding="utf-8"?>
<p:sldLayout xmlns:p="http://schemas.openxmlformats.org/presentationml/2006/main" type="title">
  <p:cSld name="Title Slide"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theme" Target="/ppt/theme/theme1.xml" Id="R5bb832eb2ec6499b" /><Relationship Type="http://schemas.openxmlformats.org/officeDocument/2006/relationships/slideLayout" Target="/ppt/slideLayouts/slideLayout2.xml" Id="Rd1f409d55765462e" /></Relationships>
</file>

<file path=ppt/slideMasters/slideMaster1.xml><?xml version="1.0" encoding="utf-8"?>
<p:sldMaster xmlns:p="http://schemas.openxmlformats.org/presentationml/2006/main">
  <p:cSld name="Master"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1f409d55765462e"/>
  </p:sldLayoutIdLst>
  <p:txStyles>
    <p:titleStyle>
      <a:lvl1pPr xmlns:a="http://schemas.openxmlformats.org/drawingml/2006/main" algn="l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lt"/>
          <a:cs typeface="+mj-lt"/>
        </a:defRPr>
      </a:lvl1pPr>
    </p:titleStyle>
    <p:bodyStyle>
      <a:lvl1pPr xmlns:a="http://schemas.openxmlformats.org/drawingml/2006/main" marL="228600" indent="-228600" algn="l">
        <a:lnSpc>
          <a:spcPct val="90000"/>
        </a:lnSpc>
        <a:spcBef>
          <a:spcPts val="1000"/>
        </a:spcBef>
        <a:buChar char="•"/>
        <a:defRPr sz="2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685800" indent="-228600" algn="l">
        <a:lnSpc>
          <a:spcPct val="90000"/>
        </a:lnSpc>
        <a:spcBef>
          <a:spcPts val="500"/>
        </a:spcBef>
        <a:buChar char="•"/>
        <a:defRPr sz="24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1143000" indent="-228600" algn="l">
        <a:lnSpc>
          <a:spcPct val="90000"/>
        </a:lnSpc>
        <a:spcBef>
          <a:spcPts val="500"/>
        </a:spcBef>
        <a:buChar char="•"/>
        <a:defRPr sz="20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600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20574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5146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9718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4290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886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9pPr>
    </p:bodyStyle>
    <p:otherStyle>
      <a:lvl1pPr xmlns:a="http://schemas.openxmlformats.org/drawingml/2006/main" marL="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457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914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371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18288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2860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743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200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657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9pPr>
    </p:otherStyle>
  </p:txStyles>
</p:sldMaster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3ad11ee871d24953" /><Relationship Type="http://schemas.openxmlformats.org/officeDocument/2006/relationships/notesSlide" Target="/ppt/notesSlides/notesSlide1.xml" Id="Rdb188e6bb75a488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424a973e3d2148e1" /><Relationship Type="http://schemas.openxmlformats.org/officeDocument/2006/relationships/notesSlide" Target="/ppt/notesSlides/notesSlide2.xml" Id="R921b9dac85df4bd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90c2a6e6eef84688" /><Relationship Type="http://schemas.openxmlformats.org/officeDocument/2006/relationships/notesSlide" Target="/ppt/notesSlides/notesSlide3.xml" Id="R177ac4d8e56a424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9205dacd0ce347df" /><Relationship Type="http://schemas.openxmlformats.org/officeDocument/2006/relationships/notesSlide" Target="/ppt/notesSlides/notesSlide4.xml" Id="Rcb7abf6b7fab4b5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a03e720ccfcd4f34" /><Relationship Type="http://schemas.openxmlformats.org/officeDocument/2006/relationships/notesSlide" Target="/ppt/notesSlides/notesSlide5.xml" Id="Re3184f03b3b14aa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a60ea47fa7704910" /><Relationship Type="http://schemas.openxmlformats.org/officeDocument/2006/relationships/notesSlide" Target="/ppt/notesSlides/notesSlide6.xml" Id="R78b3fe410fe74f8b" /></Relationships>
</file>

<file path=ppt/slides/slide1.xml><?xml version="1.0" encoding="utf-8"?>
<p:sld xmlns:a="http://schemas.openxmlformats.org/drawingml/2006/main" xmlns:ns2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ns2:creationId id="{7E0E4566-C49B-4390-812A-A72818313971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ns2:creationId id="{2349DD66-0E65-42F8-8057-EE60D707C27F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ns2:creationId id="{6A5EC290-33B3-408C-B4F2-E4A3C74B5592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4953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M O N I T O R I N G A U T O M A T I O N</a:t>
            </a:r>
          </a:p>
        </p:txBody>
      </p:sp>
      <p:sp>
        <p:nvSpPr>
          <p:cNvPr id="4" name="">
            <a:extLst>
              <a:ext uri="{FF2B5EF4-FFF2-40B4-BE49-F238E27FC236}">
                <ns2:creationId id="{634E572F-75FC-4A43-A1A5-C43EAE952E84}"/>
              </a:ext>
            </a:extLst>
          </p:cNvPr>
          <p:cNvSpPr>
            <a:spLocks noGrp="1"/>
          </p:cNvSpPr>
          <p:nvPr/>
        </p:nvSpPr>
        <p:spPr>
          <a:xfrm>
            <a:off x="590550" y="1123950"/>
            <a:ext cx="6858000" cy="12001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33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33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Il monitoraggio trasforma i segnali del progetto in azioni pronte per la governance.</a:t>
            </a:r>
          </a:p>
        </p:txBody>
      </p:sp>
      <p:sp>
        <p:nvSpPr>
          <p:cNvPr id="5" name="">
            <a:extLst>
              <a:ext uri="{FF2B5EF4-FFF2-40B4-BE49-F238E27FC236}">
                <ns2:creationId id="{5E08B2EF-069C-4A2A-B4F3-92AB41826740}"/>
              </a:ext>
            </a:extLst>
          </p:cNvPr>
          <p:cNvSpPr>
            <a:spLocks noGrp="1"/>
          </p:cNvSpPr>
          <p:nvPr/>
        </p:nvSpPr>
        <p:spPr>
          <a:xfrm>
            <a:off x="609600" y="2571750"/>
            <a:ext cx="5905500" cy="800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12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Un livello di agente leggero controlla le tappe fondamentali, i rischi, le dipendenze, i movimenti del budget e le prove dello stato in modo che i leader vedano le questioni che contano prima delle riunioni di revisione.</a:t>
            </a:r>
          </a:p>
        </p:txBody>
      </p:sp>
      <p:sp>
        <p:nvSpPr>
          <p:cNvPr id="6" name="">
            <a:extLst>
              <a:ext uri="{FF2B5EF4-FFF2-40B4-BE49-F238E27FC236}">
                <ns2:creationId id="{F3DE7E24-B1C4-4F6C-96DD-DC0BA53470E1}"/>
              </a:ext>
            </a:extLst>
          </p:cNvPr>
          <p:cNvSpPr>
            <a:spLocks noGrp="1"/>
          </p:cNvSpPr>
          <p:nvPr/>
        </p:nvSpPr>
        <p:spPr>
          <a:xfrm>
            <a:off x="609600" y="3924300"/>
            <a:ext cx="5619750" cy="28575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ns2:creationId id="{39FE4D73-E2C0-400A-9BF6-C1650CE63805}"/>
              </a:ext>
            </a:extLst>
          </p:cNvPr>
          <p:cNvSpPr>
            <a:spLocks noGrp="1"/>
          </p:cNvSpPr>
          <p:nvPr/>
        </p:nvSpPr>
        <p:spPr>
          <a:xfrm>
            <a:off x="609600" y="4267200"/>
            <a:ext cx="4572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95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95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8" name="">
            <a:extLst>
              <a:ext uri="{FF2B5EF4-FFF2-40B4-BE49-F238E27FC236}">
                <ns2:creationId id="{99D7221F-7356-46F3-A644-927484621735}"/>
              </a:ext>
            </a:extLst>
          </p:cNvPr>
          <p:cNvSpPr>
            <a:spLocks noGrp="1"/>
          </p:cNvSpPr>
          <p:nvPr/>
        </p:nvSpPr>
        <p:spPr>
          <a:xfrm>
            <a:off x="609600" y="4629150"/>
            <a:ext cx="1524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Cattura del segnale</a:t>
            </a:r>
          </a:p>
        </p:txBody>
      </p:sp>
      <p:sp>
        <p:nvSpPr>
          <p:cNvPr id="9" name="">
            <a:extLst>
              <a:ext uri="{FF2B5EF4-FFF2-40B4-BE49-F238E27FC236}">
                <ns2:creationId id="{5C265531-C281-40A4-8261-0123D461282A}"/>
              </a:ext>
            </a:extLst>
          </p:cNvPr>
          <p:cNvSpPr>
            <a:spLocks noGrp="1"/>
          </p:cNvSpPr>
          <p:nvPr/>
        </p:nvSpPr>
        <p:spPr>
          <a:xfrm>
            <a:off x="2562225" y="4267200"/>
            <a:ext cx="4572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95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95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0" name="">
            <a:extLst>
              <a:ext uri="{FF2B5EF4-FFF2-40B4-BE49-F238E27FC236}">
                <ns2:creationId id="{CA2D80A2-6A73-4F63-988B-77BEF12719AF}"/>
              </a:ext>
            </a:extLst>
          </p:cNvPr>
          <p:cNvSpPr>
            <a:spLocks noGrp="1"/>
          </p:cNvSpPr>
          <p:nvPr/>
        </p:nvSpPr>
        <p:spPr>
          <a:xfrm>
            <a:off x="2562225" y="4629150"/>
            <a:ext cx="1524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Rilevamento delle eccezioni</a:t>
            </a:r>
          </a:p>
        </p:txBody>
      </p:sp>
      <p:sp>
        <p:nvSpPr>
          <p:cNvPr id="11" name="">
            <a:extLst>
              <a:ext uri="{FF2B5EF4-FFF2-40B4-BE49-F238E27FC236}">
                <ns2:creationId id="{278B30D7-4A6D-4C48-AD4A-8BBB176EB7CA}"/>
              </a:ext>
            </a:extLst>
          </p:cNvPr>
          <p:cNvSpPr>
            <a:spLocks noGrp="1"/>
          </p:cNvSpPr>
          <p:nvPr/>
        </p:nvSpPr>
        <p:spPr>
          <a:xfrm>
            <a:off x="4514850" y="4267200"/>
            <a:ext cx="4572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95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95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12" name="">
            <a:extLst>
              <a:ext uri="{FF2B5EF4-FFF2-40B4-BE49-F238E27FC236}">
                <ns2:creationId id="{93A2736F-4F0A-4AA6-875D-1C11B16E7CDF}"/>
              </a:ext>
            </a:extLst>
          </p:cNvPr>
          <p:cNvSpPr>
            <a:spLocks noGrp="1"/>
          </p:cNvSpPr>
          <p:nvPr/>
        </p:nvSpPr>
        <p:spPr>
          <a:xfrm>
            <a:off x="4514850" y="4629150"/>
            <a:ext cx="1524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Esaminare la preparazione</a:t>
            </a:r>
          </a:p>
        </p:txBody>
      </p:sp>
      <p:sp>
        <p:nvSpPr>
          <p:cNvPr id="13" name="">
            <a:extLst>
              <a:ext uri="{FF2B5EF4-FFF2-40B4-BE49-F238E27FC236}">
                <ns2:creationId id="{8C96248C-2580-4D59-98B4-19054DC4483B}"/>
              </a:ext>
            </a:extLst>
          </p:cNvPr>
          <p:cNvSpPr>
            <a:spLocks noGrp="1"/>
          </p:cNvSpPr>
          <p:nvPr/>
        </p:nvSpPr>
        <p:spPr>
          <a:xfrm>
            <a:off x="7524750" y="914400"/>
            <a:ext cx="3486150" cy="4495800"/>
          </a:xfrm>
          <a:prstGeom prst="rect">
            <a:avLst/>
          </a:prstGeom>
          <a:solidFill>
            <a:srgbClr val="171614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4" name="">
            <a:extLst>
              <a:ext uri="{FF2B5EF4-FFF2-40B4-BE49-F238E27FC236}">
                <ns2:creationId id="{16BDC8FE-819F-4B47-84A5-4DBF4CA0C2E2}"/>
              </a:ext>
            </a:extLst>
          </p:cNvPr>
          <p:cNvSpPr>
            <a:spLocks noGrp="1"/>
          </p:cNvSpPr>
          <p:nvPr/>
        </p:nvSpPr>
        <p:spPr>
          <a:xfrm>
            <a:off x="7848600" y="1219200"/>
            <a:ext cx="20955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EDE7DD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EDE7DD"/>
                </a:solidFill>
                <a:latin typeface="Aptos"/>
                <a:ea typeface="Aptos"/>
                <a:cs typeface="Aptos"/>
              </a:rPr>
              <a:t>Cabina di monitoraggio</a:t>
            </a:r>
          </a:p>
        </p:txBody>
      </p:sp>
      <p:sp>
        <p:nvSpPr>
          <p:cNvPr id="15" name="">
            <a:extLst>
              <a:ext uri="{FF2B5EF4-FFF2-40B4-BE49-F238E27FC236}">
                <ns2:creationId id="{65A6B254-5A52-4711-AB99-BC434F0ED8ED}"/>
              </a:ext>
            </a:extLst>
          </p:cNvPr>
          <p:cNvSpPr>
            <a:spLocks noGrp="1"/>
          </p:cNvSpPr>
          <p:nvPr/>
        </p:nvSpPr>
        <p:spPr>
          <a:xfrm>
            <a:off x="7848600" y="179070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16" name="">
            <a:extLst>
              <a:ext uri="{FF2B5EF4-FFF2-40B4-BE49-F238E27FC236}">
                <ns2:creationId id="{4322DD57-E2A3-445E-89B1-6CC41821951E}"/>
              </a:ext>
            </a:extLst>
          </p:cNvPr>
          <p:cNvSpPr>
            <a:spLocks noGrp="1"/>
          </p:cNvSpPr>
          <p:nvPr/>
        </p:nvSpPr>
        <p:spPr>
          <a:xfrm>
            <a:off x="8020050" y="188595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Pietre miliari</a:t>
            </a:r>
          </a:p>
        </p:txBody>
      </p:sp>
      <p:sp>
        <p:nvSpPr>
          <p:cNvPr id="17" name="">
            <a:extLst>
              <a:ext uri="{FF2B5EF4-FFF2-40B4-BE49-F238E27FC236}">
                <ns2:creationId id="{8FE9EAE0-59B8-46E0-8390-C5F887B75833}"/>
              </a:ext>
            </a:extLst>
          </p:cNvPr>
          <p:cNvSpPr>
            <a:spLocks noGrp="1"/>
          </p:cNvSpPr>
          <p:nvPr/>
        </p:nvSpPr>
        <p:spPr>
          <a:xfrm>
            <a:off x="9334500" y="188595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15803D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15803D"/>
                </a:solidFill>
                <a:latin typeface="Aptos"/>
                <a:ea typeface="Aptos"/>
                <a:cs typeface="Aptos"/>
              </a:rPr>
              <a:t>In pista</a:t>
            </a:r>
          </a:p>
        </p:txBody>
      </p:sp>
      <p:sp>
        <p:nvSpPr>
          <p:cNvPr id="18" name="">
            <a:extLst>
              <a:ext uri="{FF2B5EF4-FFF2-40B4-BE49-F238E27FC236}">
                <ns2:creationId id="{57940C6F-3BB7-4248-A897-EEF5AD8510E5}"/>
              </a:ext>
            </a:extLst>
          </p:cNvPr>
          <p:cNvSpPr>
            <a:spLocks noGrp="1"/>
          </p:cNvSpPr>
          <p:nvPr/>
        </p:nvSpPr>
        <p:spPr>
          <a:xfrm>
            <a:off x="7848600" y="257175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ns2:creationId id="{2CBF8E69-455F-4637-A631-4D94AA26D842}"/>
              </a:ext>
            </a:extLst>
          </p:cNvPr>
          <p:cNvSpPr>
            <a:spLocks noGrp="1"/>
          </p:cNvSpPr>
          <p:nvPr/>
        </p:nvSpPr>
        <p:spPr>
          <a:xfrm>
            <a:off x="8020050" y="266700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Dipendenza</a:t>
            </a:r>
          </a:p>
        </p:txBody>
      </p:sp>
      <p:sp>
        <p:nvSpPr>
          <p:cNvPr id="20" name="">
            <a:extLst>
              <a:ext uri="{FF2B5EF4-FFF2-40B4-BE49-F238E27FC236}">
                <ns2:creationId id="{2128B59F-8B26-49E6-BBE7-277230F8AB29}"/>
              </a:ext>
            </a:extLst>
          </p:cNvPr>
          <p:cNvSpPr>
            <a:spLocks noGrp="1"/>
          </p:cNvSpPr>
          <p:nvPr/>
        </p:nvSpPr>
        <p:spPr>
          <a:xfrm>
            <a:off x="9334500" y="266700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A rischio</a:t>
            </a:r>
          </a:p>
        </p:txBody>
      </p:sp>
      <p:sp>
        <p:nvSpPr>
          <p:cNvPr id="21" name="">
            <a:extLst>
              <a:ext uri="{FF2B5EF4-FFF2-40B4-BE49-F238E27FC236}">
                <ns2:creationId id="{36BE61C3-AEA4-4CF9-926C-7FFD24F3DCC5}"/>
              </a:ext>
            </a:extLst>
          </p:cNvPr>
          <p:cNvSpPr>
            <a:spLocks noGrp="1"/>
          </p:cNvSpPr>
          <p:nvPr/>
        </p:nvSpPr>
        <p:spPr>
          <a:xfrm>
            <a:off x="7848600" y="335280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22" name="">
            <a:extLst>
              <a:ext uri="{FF2B5EF4-FFF2-40B4-BE49-F238E27FC236}">
                <ns2:creationId id="{28C5EC21-3EB2-4DE6-B016-A70D138764C1}"/>
              </a:ext>
            </a:extLst>
          </p:cNvPr>
          <p:cNvSpPr>
            <a:spLocks noGrp="1"/>
          </p:cNvSpPr>
          <p:nvPr/>
        </p:nvSpPr>
        <p:spPr>
          <a:xfrm>
            <a:off x="8020050" y="344805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Bilancio</a:t>
            </a:r>
          </a:p>
        </p:txBody>
      </p:sp>
      <p:sp>
        <p:nvSpPr>
          <p:cNvPr id="23" name="">
            <a:extLst>
              <a:ext uri="{FF2B5EF4-FFF2-40B4-BE49-F238E27FC236}">
                <ns2:creationId id="{C7D3BFAA-BF2D-4234-A906-82285EDEE074}"/>
              </a:ext>
            </a:extLst>
          </p:cNvPr>
          <p:cNvSpPr>
            <a:spLocks noGrp="1"/>
          </p:cNvSpPr>
          <p:nvPr/>
        </p:nvSpPr>
        <p:spPr>
          <a:xfrm>
            <a:off x="9334500" y="344805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B91C1C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B91C1C"/>
                </a:solidFill>
                <a:latin typeface="Aptos"/>
                <a:ea typeface="Aptos"/>
                <a:cs typeface="Aptos"/>
              </a:rPr>
              <a:t>Varianza</a:t>
            </a:r>
          </a:p>
        </p:txBody>
      </p:sp>
      <p:sp>
        <p:nvSpPr>
          <p:cNvPr id="24" name="">
            <a:extLst>
              <a:ext uri="{FF2B5EF4-FFF2-40B4-BE49-F238E27FC236}">
                <ns2:creationId id="{1504235F-CB9F-499A-A2BD-BB84962C95AF}"/>
              </a:ext>
            </a:extLst>
          </p:cNvPr>
          <p:cNvSpPr>
            <a:spLocks noGrp="1"/>
          </p:cNvSpPr>
          <p:nvPr/>
        </p:nvSpPr>
        <p:spPr>
          <a:xfrm>
            <a:off x="7848600" y="413385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ns2:creationId id="{AD5946DA-CE68-4FE8-9911-3BAA21586073}"/>
              </a:ext>
            </a:extLst>
          </p:cNvPr>
          <p:cNvSpPr>
            <a:spLocks noGrp="1"/>
          </p:cNvSpPr>
          <p:nvPr/>
        </p:nvSpPr>
        <p:spPr>
          <a:xfrm>
            <a:off x="8020050" y="422910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Vantaggi</a:t>
            </a:r>
          </a:p>
        </p:txBody>
      </p:sp>
      <p:sp>
        <p:nvSpPr>
          <p:cNvPr id="26" name="">
            <a:extLst>
              <a:ext uri="{FF2B5EF4-FFF2-40B4-BE49-F238E27FC236}">
                <ns2:creationId id="{5596E124-0CBA-4B45-AD4F-56BD24D73710}"/>
              </a:ext>
            </a:extLst>
          </p:cNvPr>
          <p:cNvSpPr>
            <a:spLocks noGrp="1"/>
          </p:cNvSpPr>
          <p:nvPr/>
        </p:nvSpPr>
        <p:spPr>
          <a:xfrm>
            <a:off x="9334500" y="422910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7C3AED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7C3AED"/>
                </a:solidFill>
                <a:latin typeface="Aptos"/>
                <a:ea typeface="Aptos"/>
                <a:cs typeface="Aptos"/>
              </a:rPr>
              <a:t>Ha bisogno di prove</a:t>
            </a:r>
          </a:p>
        </p:txBody>
      </p:sp>
      <p:sp>
        <p:nvSpPr>
          <p:cNvPr id="27" name="">
            <a:extLst>
              <a:ext uri="{FF2B5EF4-FFF2-40B4-BE49-F238E27FC236}">
                <ns2:creationId id="{A6C4738B-039B-4560-AE08-5C18C682990E}"/>
              </a:ext>
            </a:extLst>
          </p:cNvPr>
          <p:cNvSpPr>
            <a:spLocks noGrp="1"/>
          </p:cNvSpPr>
          <p:nvPr/>
        </p:nvSpPr>
        <p:spPr>
          <a:xfrm>
            <a:off x="8191500" y="4838700"/>
            <a:ext cx="20193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F97316"/>
            </a:solidFill>
            <a:prstDash val="solid"/>
          </a:ln>
        </p:spPr>
      </p:sp>
      <p:sp>
        <p:nvSpPr>
          <p:cNvPr id="28" name="">
            <a:extLst>
              <a:ext uri="{FF2B5EF4-FFF2-40B4-BE49-F238E27FC236}">
                <ns2:creationId id="{04C6B108-752A-47FA-89B5-9B8799E043A8}"/>
              </a:ext>
            </a:extLst>
          </p:cNvPr>
          <p:cNvSpPr>
            <a:spLocks noGrp="1"/>
          </p:cNvSpPr>
          <p:nvPr/>
        </p:nvSpPr>
        <p:spPr>
          <a:xfrm>
            <a:off x="8305800" y="4914900"/>
            <a:ext cx="1790700" cy="12382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60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60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Aumentare con le prove</a:t>
            </a:r>
          </a:p>
        </p:txBody>
      </p:sp>
      <p:sp>
        <p:nvSpPr>
          <p:cNvPr id="29" name="">
            <a:extLst>
              <a:ext uri="{FF2B5EF4-FFF2-40B4-BE49-F238E27FC236}">
                <ns2:creationId id="{F5671A7F-1FB5-4C54-981E-481CA620BAB1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0" name="">
            <a:extLst>
              <a:ext uri="{FF2B5EF4-FFF2-40B4-BE49-F238E27FC236}">
                <ns2:creationId id="{388D81B8-4644-48E1-B0A5-A7F6BCA95C4C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Monitoraggio dell'automazione | ActiveMotion.ai</a:t>
            </a:r>
          </a:p>
        </p:txBody>
      </p:sp>
      <p:sp>
        <p:nvSpPr>
          <p:cNvPr id="31" name="">
            <a:extLst>
              <a:ext uri="{FF2B5EF4-FFF2-40B4-BE49-F238E27FC236}">
                <ns2:creationId id="{9D2036B4-EA57-4BCF-857A-8C04715B7185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</p:spTree>
    <p:extLst>
      <p:ext uri="{BB962C8B-B14F-4D97-AF65-F5344CB8AC3E}">
        <p14:creationId val="40935290"/>
      </p:ext>
    </p:extLst>
  </p:cSld>
</p:sld>
</file>

<file path=ppt/slides/slide2.xml><?xml version="1.0" encoding="utf-8"?>
<p:sld xmlns:a="http://schemas.openxmlformats.org/drawingml/2006/main" xmlns:ns2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ns2:creationId id="{89357100-0CCC-444A-9F37-71441F165B96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ns2:creationId id="{6A9DAAEE-B043-4F03-95C0-E0B69AB41F89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ns2:creationId id="{46E04DA7-1140-4EB5-974A-50F2CBF62FE2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4953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MODELLO OPERATIVO</a:t>
            </a:r>
          </a:p>
        </p:txBody>
      </p:sp>
      <p:sp>
        <p:nvSpPr>
          <p:cNvPr id="4" name="">
            <a:extLst>
              <a:ext uri="{FF2B5EF4-FFF2-40B4-BE49-F238E27FC236}">
                <ns2:creationId id="{5F82519C-AD0F-48A1-B98F-F16ADF2D1F8C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8286750" cy="990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Il circuito di monitoraggio separa il rumore dalle decisioni che richiedono attenzione.</a:t>
            </a:r>
          </a:p>
        </p:txBody>
      </p:sp>
      <p:sp>
        <p:nvSpPr>
          <p:cNvPr id="5" name="">
            <a:extLst>
              <a:ext uri="{FF2B5EF4-FFF2-40B4-BE49-F238E27FC236}">
                <ns2:creationId id="{13F55C31-D121-4F7E-944F-B01872722E28}"/>
              </a:ext>
            </a:extLst>
          </p:cNvPr>
          <p:cNvSpPr>
            <a:spLocks noGrp="1"/>
          </p:cNvSpPr>
          <p:nvPr/>
        </p:nvSpPr>
        <p:spPr>
          <a:xfrm>
            <a:off x="7429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ns2:creationId id="{99B0A4A7-C1F5-4C85-A594-0666A0179672}"/>
              </a:ext>
            </a:extLst>
          </p:cNvPr>
          <p:cNvSpPr>
            <a:spLocks noGrp="1"/>
          </p:cNvSpPr>
          <p:nvPr/>
        </p:nvSpPr>
        <p:spPr>
          <a:xfrm>
            <a:off x="742950" y="2647950"/>
            <a:ext cx="2190750" cy="7620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ns2:creationId id="{403E5F23-E444-40CF-9F16-DDAE8456FE67}"/>
              </a:ext>
            </a:extLst>
          </p:cNvPr>
          <p:cNvSpPr>
            <a:spLocks noGrp="1"/>
          </p:cNvSpPr>
          <p:nvPr/>
        </p:nvSpPr>
        <p:spPr>
          <a:xfrm>
            <a:off x="9144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8" name="">
            <a:extLst>
              <a:ext uri="{FF2B5EF4-FFF2-40B4-BE49-F238E27FC236}">
                <ns2:creationId id="{A5880963-C160-4EDC-8574-B863E053B2DA}"/>
              </a:ext>
            </a:extLst>
          </p:cNvPr>
          <p:cNvSpPr>
            <a:spLocks noGrp="1"/>
          </p:cNvSpPr>
          <p:nvPr/>
        </p:nvSpPr>
        <p:spPr>
          <a:xfrm>
            <a:off x="14097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Cattura</a:t>
            </a:r>
          </a:p>
        </p:txBody>
      </p:sp>
      <p:sp>
        <p:nvSpPr>
          <p:cNvPr id="9" name="">
            <a:extLst>
              <a:ext uri="{FF2B5EF4-FFF2-40B4-BE49-F238E27FC236}">
                <ns2:creationId id="{5CB80783-7F66-4CBB-925F-D024A97E7DF7}"/>
              </a:ext>
            </a:extLst>
          </p:cNvPr>
          <p:cNvSpPr>
            <a:spLocks noGrp="1"/>
          </p:cNvSpPr>
          <p:nvPr/>
        </p:nvSpPr>
        <p:spPr>
          <a:xfrm>
            <a:off x="9334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Prendi segnali in tempo reale da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piani, biglietti, registri RAID,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finanza e aggiornamenti di stato.</a:t>
            </a:r>
          </a:p>
        </p:txBody>
      </p:sp>
      <p:sp>
        <p:nvSpPr>
          <p:cNvPr id="10" name="">
            <a:extLst>
              <a:ext uri="{FF2B5EF4-FFF2-40B4-BE49-F238E27FC236}">
                <ns2:creationId id="{AC62B50E-AFF1-408F-B81D-C13E11CCE5B5}"/>
              </a:ext>
            </a:extLst>
          </p:cNvPr>
          <p:cNvSpPr>
            <a:spLocks noGrp="1"/>
          </p:cNvSpPr>
          <p:nvPr/>
        </p:nvSpPr>
        <p:spPr>
          <a:xfrm>
            <a:off x="2952750" y="3467100"/>
            <a:ext cx="552450" cy="1905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1" name="">
            <a:extLst>
              <a:ext uri="{FF2B5EF4-FFF2-40B4-BE49-F238E27FC236}">
                <ns2:creationId id="{3963F503-F3C8-48CA-978E-7844DE35CD96}"/>
              </a:ext>
            </a:extLst>
          </p:cNvPr>
          <p:cNvSpPr>
            <a:spLocks noGrp="1"/>
          </p:cNvSpPr>
          <p:nvPr/>
        </p:nvSpPr>
        <p:spPr>
          <a:xfrm>
            <a:off x="3390900" y="3409950"/>
            <a:ext cx="114300" cy="114300"/>
          </a:xfrm>
          <a:prstGeom prst="triangle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ns2:creationId id="{8C718398-8BF5-406D-A13B-3C06BB271163}"/>
              </a:ext>
            </a:extLst>
          </p:cNvPr>
          <p:cNvSpPr>
            <a:spLocks noGrp="1"/>
          </p:cNvSpPr>
          <p:nvPr/>
        </p:nvSpPr>
        <p:spPr>
          <a:xfrm>
            <a:off x="35242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3" name="">
            <a:extLst>
              <a:ext uri="{FF2B5EF4-FFF2-40B4-BE49-F238E27FC236}">
                <ns2:creationId id="{95B98252-DCBF-4D59-9210-C1E27054ECA1}"/>
              </a:ext>
            </a:extLst>
          </p:cNvPr>
          <p:cNvSpPr>
            <a:spLocks noGrp="1"/>
          </p:cNvSpPr>
          <p:nvPr/>
        </p:nvSpPr>
        <p:spPr>
          <a:xfrm>
            <a:off x="3524250" y="2647950"/>
            <a:ext cx="2190750" cy="7620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4" name="">
            <a:extLst>
              <a:ext uri="{FF2B5EF4-FFF2-40B4-BE49-F238E27FC236}">
                <ns2:creationId id="{B1044EDD-91E1-43D8-8618-617A1BF1F400}"/>
              </a:ext>
            </a:extLst>
          </p:cNvPr>
          <p:cNvSpPr>
            <a:spLocks noGrp="1"/>
          </p:cNvSpPr>
          <p:nvPr/>
        </p:nvSpPr>
        <p:spPr>
          <a:xfrm>
            <a:off x="36957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5" name="">
            <a:extLst>
              <a:ext uri="{FF2B5EF4-FFF2-40B4-BE49-F238E27FC236}">
                <ns2:creationId id="{0F2F8FD2-E21D-44AE-9461-3D94034C5AC0}"/>
              </a:ext>
            </a:extLst>
          </p:cNvPr>
          <p:cNvSpPr>
            <a:spLocks noGrp="1"/>
          </p:cNvSpPr>
          <p:nvPr/>
        </p:nvSpPr>
        <p:spPr>
          <a:xfrm>
            <a:off x="41910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Rileva</a:t>
            </a:r>
          </a:p>
        </p:txBody>
      </p:sp>
      <p:sp>
        <p:nvSpPr>
          <p:cNvPr id="16" name="">
            <a:extLst>
              <a:ext uri="{FF2B5EF4-FFF2-40B4-BE49-F238E27FC236}">
                <ns2:creationId id="{2E7B05A7-919D-48D2-B6C6-88EE85D29AE3}"/>
              </a:ext>
            </a:extLst>
          </p:cNvPr>
          <p:cNvSpPr>
            <a:spLocks noGrp="1"/>
          </p:cNvSpPr>
          <p:nvPr/>
        </p:nvSpPr>
        <p:spPr>
          <a:xfrm>
            <a:off x="37147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Confrontare le prove attuali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contro soglie, date,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proprietari e regole di controllo.</a:t>
            </a:r>
          </a:p>
        </p:txBody>
      </p:sp>
      <p:sp>
        <p:nvSpPr>
          <p:cNvPr id="17" name="">
            <a:extLst>
              <a:ext uri="{FF2B5EF4-FFF2-40B4-BE49-F238E27FC236}">
                <ns2:creationId id="{C1B3CF98-35A0-41D6-B5EC-E984BCC2E5BC}"/>
              </a:ext>
            </a:extLst>
          </p:cNvPr>
          <p:cNvSpPr>
            <a:spLocks noGrp="1"/>
          </p:cNvSpPr>
          <p:nvPr/>
        </p:nvSpPr>
        <p:spPr>
          <a:xfrm>
            <a:off x="5734050" y="3467100"/>
            <a:ext cx="552450" cy="190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ns2:creationId id="{6749DB8B-7F11-4690-9E53-C73FFA864F18}"/>
              </a:ext>
            </a:extLst>
          </p:cNvPr>
          <p:cNvSpPr>
            <a:spLocks noGrp="1"/>
          </p:cNvSpPr>
          <p:nvPr/>
        </p:nvSpPr>
        <p:spPr>
          <a:xfrm>
            <a:off x="6172200" y="3409950"/>
            <a:ext cx="114300" cy="114300"/>
          </a:xfrm>
          <a:prstGeom prst="triangle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ns2:creationId id="{ED12E690-8A5B-45CF-9FAA-435903651DE6}"/>
              </a:ext>
            </a:extLst>
          </p:cNvPr>
          <p:cNvSpPr>
            <a:spLocks noGrp="1"/>
          </p:cNvSpPr>
          <p:nvPr/>
        </p:nvSpPr>
        <p:spPr>
          <a:xfrm>
            <a:off x="63055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0" name="">
            <a:extLst>
              <a:ext uri="{FF2B5EF4-FFF2-40B4-BE49-F238E27FC236}">
                <ns2:creationId id="{EFBF4219-CCC2-4103-B607-FCA0D9393524}"/>
              </a:ext>
            </a:extLst>
          </p:cNvPr>
          <p:cNvSpPr>
            <a:spLocks noGrp="1"/>
          </p:cNvSpPr>
          <p:nvPr/>
        </p:nvSpPr>
        <p:spPr>
          <a:xfrm>
            <a:off x="6305550" y="2647950"/>
            <a:ext cx="2190750" cy="7620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1" name="">
            <a:extLst>
              <a:ext uri="{FF2B5EF4-FFF2-40B4-BE49-F238E27FC236}">
                <ns2:creationId id="{9077891D-55CD-49F1-BDD8-696501E988F2}"/>
              </a:ext>
            </a:extLst>
          </p:cNvPr>
          <p:cNvSpPr>
            <a:spLocks noGrp="1"/>
          </p:cNvSpPr>
          <p:nvPr/>
        </p:nvSpPr>
        <p:spPr>
          <a:xfrm>
            <a:off x="64770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22" name="">
            <a:extLst>
              <a:ext uri="{FF2B5EF4-FFF2-40B4-BE49-F238E27FC236}">
                <ns2:creationId id="{72DDB597-BCF9-4D8A-A304-E2770363711B}"/>
              </a:ext>
            </a:extLst>
          </p:cNvPr>
          <p:cNvSpPr>
            <a:spLocks noGrp="1"/>
          </p:cNvSpPr>
          <p:nvPr/>
        </p:nvSpPr>
        <p:spPr>
          <a:xfrm>
            <a:off x="69723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Triage</a:t>
            </a:r>
          </a:p>
        </p:txBody>
      </p:sp>
      <p:sp>
        <p:nvSpPr>
          <p:cNvPr id="23" name="">
            <a:extLst>
              <a:ext uri="{FF2B5EF4-FFF2-40B4-BE49-F238E27FC236}">
                <ns2:creationId id="{C2C7E4A7-D6D5-4FEF-8D14-171DDE765672}"/>
              </a:ext>
            </a:extLst>
          </p:cNvPr>
          <p:cNvSpPr>
            <a:spLocks noGrp="1"/>
          </p:cNvSpPr>
          <p:nvPr/>
        </p:nvSpPr>
        <p:spPr>
          <a:xfrm>
            <a:off x="64960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Raggruppare eccezioni per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severità, proprietario responsabile,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e percorso di governance.</a:t>
            </a:r>
          </a:p>
        </p:txBody>
      </p:sp>
      <p:sp>
        <p:nvSpPr>
          <p:cNvPr id="24" name="">
            <a:extLst>
              <a:ext uri="{FF2B5EF4-FFF2-40B4-BE49-F238E27FC236}">
                <ns2:creationId id="{A6D1C2FB-A7D9-4A2F-9C46-515762536897}"/>
              </a:ext>
            </a:extLst>
          </p:cNvPr>
          <p:cNvSpPr>
            <a:spLocks noGrp="1"/>
          </p:cNvSpPr>
          <p:nvPr/>
        </p:nvSpPr>
        <p:spPr>
          <a:xfrm>
            <a:off x="8515350" y="3467100"/>
            <a:ext cx="552450" cy="1905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ns2:creationId id="{FFB5CBFF-CDE6-4835-A228-DA5C5ED093C3}"/>
              </a:ext>
            </a:extLst>
          </p:cNvPr>
          <p:cNvSpPr>
            <a:spLocks noGrp="1"/>
          </p:cNvSpPr>
          <p:nvPr/>
        </p:nvSpPr>
        <p:spPr>
          <a:xfrm>
            <a:off x="8953500" y="3409950"/>
            <a:ext cx="114300" cy="114300"/>
          </a:xfrm>
          <a:prstGeom prst="triangle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6" name="">
            <a:extLst>
              <a:ext uri="{FF2B5EF4-FFF2-40B4-BE49-F238E27FC236}">
                <ns2:creationId id="{AC1C41CD-E26B-4061-AB54-B2248E0D1E96}"/>
              </a:ext>
            </a:extLst>
          </p:cNvPr>
          <p:cNvSpPr>
            <a:spLocks noGrp="1"/>
          </p:cNvSpPr>
          <p:nvPr/>
        </p:nvSpPr>
        <p:spPr>
          <a:xfrm>
            <a:off x="90868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7" name="">
            <a:extLst>
              <a:ext uri="{FF2B5EF4-FFF2-40B4-BE49-F238E27FC236}">
                <ns2:creationId id="{867B1565-24F9-455B-A26A-21037BD6DC02}"/>
              </a:ext>
            </a:extLst>
          </p:cNvPr>
          <p:cNvSpPr>
            <a:spLocks noGrp="1"/>
          </p:cNvSpPr>
          <p:nvPr/>
        </p:nvSpPr>
        <p:spPr>
          <a:xfrm>
            <a:off x="9086850" y="2647950"/>
            <a:ext cx="2190750" cy="76200"/>
          </a:xfrm>
          <a:prstGeom prst="rect">
            <a:avLst/>
          </a:prstGeom>
          <a:solidFill>
            <a:srgbClr val="7C3AED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8" name="">
            <a:extLst>
              <a:ext uri="{FF2B5EF4-FFF2-40B4-BE49-F238E27FC236}">
                <ns2:creationId id="{18DB8EFF-6A90-4477-BC7F-788FAA515A3E}"/>
              </a:ext>
            </a:extLst>
          </p:cNvPr>
          <p:cNvSpPr>
            <a:spLocks noGrp="1"/>
          </p:cNvSpPr>
          <p:nvPr/>
        </p:nvSpPr>
        <p:spPr>
          <a:xfrm>
            <a:off x="92583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  <p:sp>
        <p:nvSpPr>
          <p:cNvPr id="29" name="">
            <a:extLst>
              <a:ext uri="{FF2B5EF4-FFF2-40B4-BE49-F238E27FC236}">
                <ns2:creationId id="{65B06D4B-E937-4B46-B7BD-84CE136DBF33}"/>
              </a:ext>
            </a:extLst>
          </p:cNvPr>
          <p:cNvSpPr>
            <a:spLocks noGrp="1"/>
          </p:cNvSpPr>
          <p:nvPr/>
        </p:nvSpPr>
        <p:spPr>
          <a:xfrm>
            <a:off x="97536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Preparati</a:t>
            </a:r>
          </a:p>
        </p:txBody>
      </p:sp>
      <p:sp>
        <p:nvSpPr>
          <p:cNvPr id="30" name="">
            <a:extLst>
              <a:ext uri="{FF2B5EF4-FFF2-40B4-BE49-F238E27FC236}">
                <ns2:creationId id="{03523A08-AC10-421E-94B6-0EBD52218684}"/>
              </a:ext>
            </a:extLst>
          </p:cNvPr>
          <p:cNvSpPr>
            <a:spLocks noGrp="1"/>
          </p:cNvSpPr>
          <p:nvPr/>
        </p:nvSpPr>
        <p:spPr>
          <a:xfrm>
            <a:off x="92773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Imballa la decisione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contesto, raccomandazione e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traccia di controllo per la revisione.</a:t>
            </a:r>
          </a:p>
        </p:txBody>
      </p:sp>
      <p:sp>
        <p:nvSpPr>
          <p:cNvPr id="31" name="">
            <a:extLst>
              <a:ext uri="{FF2B5EF4-FFF2-40B4-BE49-F238E27FC236}">
                <ns2:creationId id="{7A413C17-8501-498D-A6B8-A59EBBE1936B}"/>
              </a:ext>
            </a:extLst>
          </p:cNvPr>
          <p:cNvSpPr>
            <a:spLocks noGrp="1"/>
          </p:cNvSpPr>
          <p:nvPr/>
        </p:nvSpPr>
        <p:spPr>
          <a:xfrm>
            <a:off x="1619250" y="4991100"/>
            <a:ext cx="8953500" cy="4000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15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15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L'output non è un altro dashboard; è un insieme filtrato di questioni pronte per l'azione.</a:t>
            </a:r>
          </a:p>
        </p:txBody>
      </p:sp>
      <p:sp>
        <p:nvSpPr>
          <p:cNvPr id="32" name="">
            <a:extLst>
              <a:ext uri="{FF2B5EF4-FFF2-40B4-BE49-F238E27FC236}">
                <ns2:creationId id="{0925F042-A849-42CF-A931-447A95CAC1E4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3" name="">
            <a:extLst>
              <a:ext uri="{FF2B5EF4-FFF2-40B4-BE49-F238E27FC236}">
                <ns2:creationId id="{425C81CE-E602-47BF-8CBF-D31B8EB2014B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Monitoraggio dell'automazione | ActiveMotion.ai</a:t>
            </a:r>
          </a:p>
        </p:txBody>
      </p:sp>
      <p:sp>
        <p:nvSpPr>
          <p:cNvPr id="34" name="">
            <a:extLst>
              <a:ext uri="{FF2B5EF4-FFF2-40B4-BE49-F238E27FC236}">
                <ns2:creationId id="{205FD04F-D9F3-400B-952F-2776D615EF04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</p:spTree>
    <p:extLst>
      <p:ext uri="{BB962C8B-B14F-4D97-AF65-F5344CB8AC3E}">
        <p14:creationId val="962544057"/>
      </p:ext>
    </p:extLst>
  </p:cSld>
</p:sld>
</file>

<file path=ppt/slides/slide3.xml><?xml version="1.0" encoding="utf-8"?>
<p:sld xmlns:a="http://schemas.openxmlformats.org/drawingml/2006/main" xmlns:ns2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ns2:creationId id="{8DD36F43-E729-486B-952D-FAC74B81B32F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ns2:creationId id="{6DD9FF9D-26A7-4B76-B46A-18CE508E4DEF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ns2:creationId id="{6F7CBF89-19F1-4E60-8E22-84F47C2FFA1E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4953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MAPPA DEI SEGNALI</a:t>
            </a:r>
          </a:p>
        </p:txBody>
      </p:sp>
      <p:sp>
        <p:nvSpPr>
          <p:cNvPr id="4" name="">
            <a:extLst>
              <a:ext uri="{FF2B5EF4-FFF2-40B4-BE49-F238E27FC236}">
                <ns2:creationId id="{A9C3B563-CE84-43A6-A101-6EFDCD27D333}"/>
              </a:ext>
            </a:extLst>
          </p:cNvPr>
          <p:cNvSpPr>
            <a:spLocks noGrp="1"/>
          </p:cNvSpPr>
          <p:nvPr/>
        </p:nvSpPr>
        <p:spPr>
          <a:xfrm>
            <a:off x="590550" y="857250"/>
            <a:ext cx="8096250" cy="952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Gli agenti osservano le prove dietro lo stato, non solo il colore dello stato.</a:t>
            </a:r>
          </a:p>
        </p:txBody>
      </p:sp>
      <p:sp>
        <p:nvSpPr>
          <p:cNvPr id="5" name="">
            <a:extLst>
              <a:ext uri="{FF2B5EF4-FFF2-40B4-BE49-F238E27FC236}">
                <ns2:creationId id="{B556EA1A-6A0C-494D-A5D6-B89B258632AF}"/>
              </a:ext>
            </a:extLst>
          </p:cNvPr>
          <p:cNvSpPr>
            <a:spLocks noGrp="1"/>
          </p:cNvSpPr>
          <p:nvPr/>
        </p:nvSpPr>
        <p:spPr>
          <a:xfrm>
            <a:off x="876300" y="2133600"/>
            <a:ext cx="1524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Segnale</a:t>
            </a:r>
          </a:p>
        </p:txBody>
      </p:sp>
      <p:sp>
        <p:nvSpPr>
          <p:cNvPr id="6" name="">
            <a:extLst>
              <a:ext uri="{FF2B5EF4-FFF2-40B4-BE49-F238E27FC236}">
                <ns2:creationId id="{1C94F4BF-B55B-42F3-BE3C-AA91014F31CA}"/>
              </a:ext>
            </a:extLst>
          </p:cNvPr>
          <p:cNvSpPr>
            <a:spLocks noGrp="1"/>
          </p:cNvSpPr>
          <p:nvPr/>
        </p:nvSpPr>
        <p:spPr>
          <a:xfrm>
            <a:off x="3257550" y="2133600"/>
            <a:ext cx="2952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Prove monitorate</a:t>
            </a:r>
          </a:p>
        </p:txBody>
      </p:sp>
      <p:sp>
        <p:nvSpPr>
          <p:cNvPr id="7" name="">
            <a:extLst>
              <a:ext uri="{FF2B5EF4-FFF2-40B4-BE49-F238E27FC236}">
                <ns2:creationId id="{12629DC8-C19E-4C5E-B94F-301CDA01CA9C}"/>
              </a:ext>
            </a:extLst>
          </p:cNvPr>
          <p:cNvSpPr>
            <a:spLocks noGrp="1"/>
          </p:cNvSpPr>
          <p:nvPr/>
        </p:nvSpPr>
        <p:spPr>
          <a:xfrm>
            <a:off x="7639050" y="2133600"/>
            <a:ext cx="2667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Domanda decisionale</a:t>
            </a:r>
          </a:p>
        </p:txBody>
      </p:sp>
      <p:sp>
        <p:nvSpPr>
          <p:cNvPr id="8" name="">
            <a:extLst>
              <a:ext uri="{FF2B5EF4-FFF2-40B4-BE49-F238E27FC236}">
                <ns2:creationId id="{3278043E-751D-4FFB-871F-02EF49F802D0}"/>
              </a:ext>
            </a:extLst>
          </p:cNvPr>
          <p:cNvSpPr>
            <a:spLocks noGrp="1"/>
          </p:cNvSpPr>
          <p:nvPr/>
        </p:nvSpPr>
        <p:spPr>
          <a:xfrm>
            <a:off x="819150" y="232410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9" name="">
            <a:extLst>
              <a:ext uri="{FF2B5EF4-FFF2-40B4-BE49-F238E27FC236}">
                <ns2:creationId id="{3DA92B71-2B85-44FD-90F1-547BAC67ED76}"/>
              </a:ext>
            </a:extLst>
          </p:cNvPr>
          <p:cNvSpPr>
            <a:spLocks noGrp="1"/>
          </p:cNvSpPr>
          <p:nvPr/>
        </p:nvSpPr>
        <p:spPr>
          <a:xfrm>
            <a:off x="876300" y="247650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Programma</a:t>
            </a:r>
          </a:p>
        </p:txBody>
      </p:sp>
      <p:sp>
        <p:nvSpPr>
          <p:cNvPr id="10" name="">
            <a:extLst>
              <a:ext uri="{FF2B5EF4-FFF2-40B4-BE49-F238E27FC236}">
                <ns2:creationId id="{CB271B94-E58F-4B4F-88C0-B7D0976E10C9}"/>
              </a:ext>
            </a:extLst>
          </p:cNvPr>
          <p:cNvSpPr>
            <a:spLocks noGrp="1"/>
          </p:cNvSpPr>
          <p:nvPr/>
        </p:nvSpPr>
        <p:spPr>
          <a:xfrm>
            <a:off x="3257550" y="247650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deriva delle pietre miliari, lavoro in ritardo, porte di fase</a:t>
            </a:r>
          </a:p>
        </p:txBody>
      </p:sp>
      <p:sp>
        <p:nvSpPr>
          <p:cNvPr id="11" name="">
            <a:extLst>
              <a:ext uri="{FF2B5EF4-FFF2-40B4-BE49-F238E27FC236}">
                <ns2:creationId id="{BB667F45-F33F-4083-A0F6-E5D8F0E1BBA7}"/>
              </a:ext>
            </a:extLst>
          </p:cNvPr>
          <p:cNvSpPr>
            <a:spLocks noGrp="1"/>
          </p:cNvSpPr>
          <p:nvPr/>
        </p:nvSpPr>
        <p:spPr>
          <a:xfrm>
            <a:off x="7620000" y="2419350"/>
            <a:ext cx="2857500" cy="3238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ns2:creationId id="{98060D99-1958-49BF-8C63-B4FBA7B1249A}"/>
              </a:ext>
            </a:extLst>
          </p:cNvPr>
          <p:cNvSpPr>
            <a:spLocks noGrp="1"/>
          </p:cNvSpPr>
          <p:nvPr/>
        </p:nvSpPr>
        <p:spPr>
          <a:xfrm>
            <a:off x="7810500" y="251460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La data può ancora valere?</a:t>
            </a:r>
          </a:p>
        </p:txBody>
      </p:sp>
      <p:sp>
        <p:nvSpPr>
          <p:cNvPr id="13" name="">
            <a:extLst>
              <a:ext uri="{FF2B5EF4-FFF2-40B4-BE49-F238E27FC236}">
                <ns2:creationId id="{704CF328-056F-4A12-A335-07457DD687CC}"/>
              </a:ext>
            </a:extLst>
          </p:cNvPr>
          <p:cNvSpPr>
            <a:spLocks noGrp="1"/>
          </p:cNvSpPr>
          <p:nvPr/>
        </p:nvSpPr>
        <p:spPr>
          <a:xfrm>
            <a:off x="819150" y="295275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4" name="">
            <a:extLst>
              <a:ext uri="{FF2B5EF4-FFF2-40B4-BE49-F238E27FC236}">
                <ns2:creationId id="{237284B3-4242-4165-8223-83E96C73DAB3}"/>
              </a:ext>
            </a:extLst>
          </p:cNvPr>
          <p:cNvSpPr>
            <a:spLocks noGrp="1"/>
          </p:cNvSpPr>
          <p:nvPr/>
        </p:nvSpPr>
        <p:spPr>
          <a:xfrm>
            <a:off x="876300" y="310515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Dipendenza</a:t>
            </a:r>
          </a:p>
        </p:txBody>
      </p:sp>
      <p:sp>
        <p:nvSpPr>
          <p:cNvPr id="15" name="">
            <a:extLst>
              <a:ext uri="{FF2B5EF4-FFF2-40B4-BE49-F238E27FC236}">
                <ns2:creationId id="{E77735E2-F42E-4C9D-9778-101B53312D4C}"/>
              </a:ext>
            </a:extLst>
          </p:cNvPr>
          <p:cNvSpPr>
            <a:spLocks noGrp="1"/>
          </p:cNvSpPr>
          <p:nvPr/>
        </p:nvSpPr>
        <p:spPr>
          <a:xfrm>
            <a:off x="3257550" y="310515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trasferimenti bloccati, latenza del fornitore, mancanti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input</a:t>
            </a:r>
          </a:p>
        </p:txBody>
      </p:sp>
      <p:sp>
        <p:nvSpPr>
          <p:cNvPr id="16" name="">
            <a:extLst>
              <a:ext uri="{FF2B5EF4-FFF2-40B4-BE49-F238E27FC236}">
                <ns2:creationId id="{87C6811E-2B20-45CC-85F8-D2F9EA58993B}"/>
              </a:ext>
            </a:extLst>
          </p:cNvPr>
          <p:cNvSpPr>
            <a:spLocks noGrp="1"/>
          </p:cNvSpPr>
          <p:nvPr/>
        </p:nvSpPr>
        <p:spPr>
          <a:xfrm>
            <a:off x="7620000" y="3048000"/>
            <a:ext cx="2857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7" name="">
            <a:extLst>
              <a:ext uri="{FF2B5EF4-FFF2-40B4-BE49-F238E27FC236}">
                <ns2:creationId id="{93A60E06-8E10-4A46-B202-FCFD7B30951F}"/>
              </a:ext>
            </a:extLst>
          </p:cNvPr>
          <p:cNvSpPr>
            <a:spLocks noGrp="1"/>
          </p:cNvSpPr>
          <p:nvPr/>
        </p:nvSpPr>
        <p:spPr>
          <a:xfrm>
            <a:off x="7810500" y="314325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Chi deve agire adesso?</a:t>
            </a:r>
          </a:p>
        </p:txBody>
      </p:sp>
      <p:sp>
        <p:nvSpPr>
          <p:cNvPr id="18" name="">
            <a:extLst>
              <a:ext uri="{FF2B5EF4-FFF2-40B4-BE49-F238E27FC236}">
                <ns2:creationId id="{8E695BE2-01A0-46EE-AFE9-4BE0B835AF14}"/>
              </a:ext>
            </a:extLst>
          </p:cNvPr>
          <p:cNvSpPr>
            <a:spLocks noGrp="1"/>
          </p:cNvSpPr>
          <p:nvPr/>
        </p:nvSpPr>
        <p:spPr>
          <a:xfrm>
            <a:off x="819150" y="358140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ns2:creationId id="{FD378C31-3CF1-4AA0-90F9-4D288A61A5AA}"/>
              </a:ext>
            </a:extLst>
          </p:cNvPr>
          <p:cNvSpPr>
            <a:spLocks noGrp="1"/>
          </p:cNvSpPr>
          <p:nvPr/>
        </p:nvSpPr>
        <p:spPr>
          <a:xfrm>
            <a:off x="876300" y="373380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Finanziario</a:t>
            </a:r>
          </a:p>
        </p:txBody>
      </p:sp>
      <p:sp>
        <p:nvSpPr>
          <p:cNvPr id="20" name="">
            <a:extLst>
              <a:ext uri="{FF2B5EF4-FFF2-40B4-BE49-F238E27FC236}">
                <ns2:creationId id="{EA8FF5D9-8930-48D3-8119-3B605E5F9E0A}"/>
              </a:ext>
            </a:extLst>
          </p:cNvPr>
          <p:cNvSpPr>
            <a:spLocks noGrp="1"/>
          </p:cNvSpPr>
          <p:nvPr/>
        </p:nvSpPr>
        <p:spPr>
          <a:xfrm>
            <a:off x="3257550" y="373380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consumo di budget, scostamento delle previsioni, lacune di approvazione</a:t>
            </a:r>
          </a:p>
        </p:txBody>
      </p:sp>
      <p:sp>
        <p:nvSpPr>
          <p:cNvPr id="21" name="">
            <a:extLst>
              <a:ext uri="{FF2B5EF4-FFF2-40B4-BE49-F238E27FC236}">
                <ns2:creationId id="{36A990FE-F1FD-48F8-BD44-623087FE2362}"/>
              </a:ext>
            </a:extLst>
          </p:cNvPr>
          <p:cNvSpPr>
            <a:spLocks noGrp="1"/>
          </p:cNvSpPr>
          <p:nvPr/>
        </p:nvSpPr>
        <p:spPr>
          <a:xfrm>
            <a:off x="7620000" y="3676650"/>
            <a:ext cx="2857500" cy="3238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2" name="">
            <a:extLst>
              <a:ext uri="{FF2B5EF4-FFF2-40B4-BE49-F238E27FC236}">
                <ns2:creationId id="{3C492A91-9B09-4886-B47A-EC3D4F7BA92E}"/>
              </a:ext>
            </a:extLst>
          </p:cNvPr>
          <p:cNvSpPr>
            <a:spLocks noGrp="1"/>
          </p:cNvSpPr>
          <p:nvPr/>
        </p:nvSpPr>
        <p:spPr>
          <a:xfrm>
            <a:off x="7810500" y="377190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I finanziamenti sono ancora allineati?</a:t>
            </a:r>
          </a:p>
        </p:txBody>
      </p:sp>
      <p:sp>
        <p:nvSpPr>
          <p:cNvPr id="23" name="">
            <a:extLst>
              <a:ext uri="{FF2B5EF4-FFF2-40B4-BE49-F238E27FC236}">
                <ns2:creationId id="{04E672CB-04D6-402F-995D-6586464273BF}"/>
              </a:ext>
            </a:extLst>
          </p:cNvPr>
          <p:cNvSpPr>
            <a:spLocks noGrp="1"/>
          </p:cNvSpPr>
          <p:nvPr/>
        </p:nvSpPr>
        <p:spPr>
          <a:xfrm>
            <a:off x="819150" y="421005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4" name="">
            <a:extLst>
              <a:ext uri="{FF2B5EF4-FFF2-40B4-BE49-F238E27FC236}">
                <ns2:creationId id="{CCB63839-4939-4E67-B335-ABB498AD6AEF}"/>
              </a:ext>
            </a:extLst>
          </p:cNvPr>
          <p:cNvSpPr>
            <a:spLocks noGrp="1"/>
          </p:cNvSpPr>
          <p:nvPr/>
        </p:nvSpPr>
        <p:spPr>
          <a:xfrm>
            <a:off x="876300" y="436245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Rischio</a:t>
            </a:r>
          </a:p>
        </p:txBody>
      </p:sp>
      <p:sp>
        <p:nvSpPr>
          <p:cNvPr id="25" name="">
            <a:extLst>
              <a:ext uri="{FF2B5EF4-FFF2-40B4-BE49-F238E27FC236}">
                <ns2:creationId id="{056BA1FD-D2A6-4597-863A-DB9DA022A303}"/>
              </a:ext>
            </a:extLst>
          </p:cNvPr>
          <p:cNvSpPr>
            <a:spLocks noGrp="1"/>
          </p:cNvSpPr>
          <p:nvPr/>
        </p:nvSpPr>
        <p:spPr>
          <a:xfrm>
            <a:off x="3257550" y="436245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Movimento RAID, controlli irrisolti, ripetuti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bloccanti</a:t>
            </a:r>
          </a:p>
        </p:txBody>
      </p:sp>
      <p:sp>
        <p:nvSpPr>
          <p:cNvPr id="26" name="">
            <a:extLst>
              <a:ext uri="{FF2B5EF4-FFF2-40B4-BE49-F238E27FC236}">
                <ns2:creationId id="{97FCE4E2-4BEF-4232-98E0-05E328318947}"/>
              </a:ext>
            </a:extLst>
          </p:cNvPr>
          <p:cNvSpPr>
            <a:spLocks noGrp="1"/>
          </p:cNvSpPr>
          <p:nvPr/>
        </p:nvSpPr>
        <p:spPr>
          <a:xfrm>
            <a:off x="7620000" y="4305300"/>
            <a:ext cx="2857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7" name="">
            <a:extLst>
              <a:ext uri="{FF2B5EF4-FFF2-40B4-BE49-F238E27FC236}">
                <ns2:creationId id="{5607558D-9195-408E-B126-137992F96449}"/>
              </a:ext>
            </a:extLst>
          </p:cNvPr>
          <p:cNvSpPr>
            <a:spLocks noGrp="1"/>
          </p:cNvSpPr>
          <p:nvPr/>
        </p:nvSpPr>
        <p:spPr>
          <a:xfrm>
            <a:off x="7810500" y="440055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Cosa necessita di un'escalation?</a:t>
            </a:r>
          </a:p>
        </p:txBody>
      </p:sp>
      <p:sp>
        <p:nvSpPr>
          <p:cNvPr id="28" name="">
            <a:extLst>
              <a:ext uri="{FF2B5EF4-FFF2-40B4-BE49-F238E27FC236}">
                <ns2:creationId id="{5EABEF00-DB6C-4B67-9CCA-91261EAAB81F}"/>
              </a:ext>
            </a:extLst>
          </p:cNvPr>
          <p:cNvSpPr>
            <a:spLocks noGrp="1"/>
          </p:cNvSpPr>
          <p:nvPr/>
        </p:nvSpPr>
        <p:spPr>
          <a:xfrm>
            <a:off x="819150" y="483870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9" name="">
            <a:extLst>
              <a:ext uri="{FF2B5EF4-FFF2-40B4-BE49-F238E27FC236}">
                <ns2:creationId id="{642569B1-2C05-433A-88B5-F8B1FE965B96}"/>
              </a:ext>
            </a:extLst>
          </p:cNvPr>
          <p:cNvSpPr>
            <a:spLocks noGrp="1"/>
          </p:cNvSpPr>
          <p:nvPr/>
        </p:nvSpPr>
        <p:spPr>
          <a:xfrm>
            <a:off x="876300" y="499110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Vantaggi</a:t>
            </a:r>
          </a:p>
        </p:txBody>
      </p:sp>
      <p:sp>
        <p:nvSpPr>
          <p:cNvPr id="30" name="">
            <a:extLst>
              <a:ext uri="{FF2B5EF4-FFF2-40B4-BE49-F238E27FC236}">
                <ns2:creationId id="{524AAC12-A2D3-4E03-8B79-86D4C17A00C6}"/>
              </a:ext>
            </a:extLst>
          </p:cNvPr>
          <p:cNvSpPr>
            <a:spLocks noGrp="1"/>
          </p:cNvSpPr>
          <p:nvPr/>
        </p:nvSpPr>
        <p:spPr>
          <a:xfrm>
            <a:off x="3257550" y="499110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Prove KPI, segnale di adozione, perdita di valore</a:t>
            </a:r>
          </a:p>
        </p:txBody>
      </p:sp>
      <p:sp>
        <p:nvSpPr>
          <p:cNvPr id="31" name="">
            <a:extLst>
              <a:ext uri="{FF2B5EF4-FFF2-40B4-BE49-F238E27FC236}">
                <ns2:creationId id="{69108567-72FD-4168-A466-AFA60B4ABE1C}"/>
              </a:ext>
            </a:extLst>
          </p:cNvPr>
          <p:cNvSpPr>
            <a:spLocks noGrp="1"/>
          </p:cNvSpPr>
          <p:nvPr/>
        </p:nvSpPr>
        <p:spPr>
          <a:xfrm>
            <a:off x="7620000" y="4933950"/>
            <a:ext cx="2857500" cy="3238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32" name="">
            <a:extLst>
              <a:ext uri="{FF2B5EF4-FFF2-40B4-BE49-F238E27FC236}">
                <ns2:creationId id="{013AB8AC-E7EE-4E8C-BD7A-CA2553AC4B07}"/>
              </a:ext>
            </a:extLst>
          </p:cNvPr>
          <p:cNvSpPr>
            <a:spLocks noGrp="1"/>
          </p:cNvSpPr>
          <p:nvPr/>
        </p:nvSpPr>
        <p:spPr>
          <a:xfrm>
            <a:off x="7810500" y="502920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Il risultato è ancora credibile?</a:t>
            </a:r>
          </a:p>
        </p:txBody>
      </p:sp>
      <p:sp>
        <p:nvSpPr>
          <p:cNvPr id="33" name="">
            <a:extLst>
              <a:ext uri="{FF2B5EF4-FFF2-40B4-BE49-F238E27FC236}">
                <ns2:creationId id="{E16D8338-9079-4FBC-B50F-BB338315D8E2}"/>
              </a:ext>
            </a:extLst>
          </p:cNvPr>
          <p:cNvSpPr>
            <a:spLocks noGrp="1"/>
          </p:cNvSpPr>
          <p:nvPr/>
        </p:nvSpPr>
        <p:spPr>
          <a:xfrm>
            <a:off x="10668000" y="2476500"/>
            <a:ext cx="171450" cy="28384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4" name="">
            <a:extLst>
              <a:ext uri="{FF2B5EF4-FFF2-40B4-BE49-F238E27FC236}">
                <ns2:creationId id="{076F9EEE-9BE9-451E-9E6C-1F3B191F6B86}"/>
              </a:ext>
            </a:extLst>
          </p:cNvPr>
          <p:cNvSpPr>
            <a:spLocks noGrp="1"/>
          </p:cNvSpPr>
          <p:nvPr/>
        </p:nvSpPr>
        <p:spPr>
          <a:xfrm>
            <a:off x="10972800" y="3200400"/>
            <a:ext cx="323850" cy="12573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75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Eccezioni filtrate</a:t>
            </a:r>
          </a:p>
        </p:txBody>
      </p:sp>
      <p:sp>
        <p:nvSpPr>
          <p:cNvPr id="35" name="">
            <a:extLst>
              <a:ext uri="{FF2B5EF4-FFF2-40B4-BE49-F238E27FC236}">
                <ns2:creationId id="{E80EB602-A9A4-4EAC-8B55-73AB9562F072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6" name="">
            <a:extLst>
              <a:ext uri="{FF2B5EF4-FFF2-40B4-BE49-F238E27FC236}">
                <ns2:creationId id="{3D79AA10-DD4B-481C-BBB3-54DD251766D0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Monitoraggio dell'automazione | ActiveMotion.ai</a:t>
            </a:r>
          </a:p>
        </p:txBody>
      </p:sp>
      <p:sp>
        <p:nvSpPr>
          <p:cNvPr id="37" name="">
            <a:extLst>
              <a:ext uri="{FF2B5EF4-FFF2-40B4-BE49-F238E27FC236}">
                <ns2:creationId id="{84FE5307-6F89-468D-AC1B-904F5F28086B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</p:spTree>
    <p:extLst>
      <p:ext uri="{BB962C8B-B14F-4D97-AF65-F5344CB8AC3E}">
        <p14:creationId val="1842139308"/>
      </p:ext>
    </p:extLst>
  </p:cSld>
</p:sld>
</file>

<file path=ppt/slides/slide4.xml><?xml version="1.0" encoding="utf-8"?>
<p:sld xmlns:a="http://schemas.openxmlformats.org/drawingml/2006/main" xmlns:ns2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ns2:creationId id="{07FF68C7-3223-4744-AC82-18E48D14828E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ns2:creationId id="{5D58AB5C-1754-4956-AEBE-30EE71C0583D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ns2:creationId id="{0B71A696-40BA-454B-9971-F959FBA932C8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4953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E X C E P Z I O N L O G I C</a:t>
            </a:r>
          </a:p>
        </p:txBody>
      </p:sp>
      <p:sp>
        <p:nvSpPr>
          <p:cNvPr id="4" name="">
            <a:extLst>
              <a:ext uri="{FF2B5EF4-FFF2-40B4-BE49-F238E27FC236}">
                <ns2:creationId id="{F4B3F879-4674-4317-B2A2-65388AD73755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8572500" cy="933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La gravità viene valutata in modo che ogni problema segua il giusto percorso di governance.</a:t>
            </a:r>
          </a:p>
        </p:txBody>
      </p:sp>
      <p:sp>
        <p:nvSpPr>
          <p:cNvPr id="5" name="">
            <a:extLst>
              <a:ext uri="{FF2B5EF4-FFF2-40B4-BE49-F238E27FC236}">
                <ns2:creationId id="{9DD61038-0FA1-49E8-840B-0A570EE3D551}"/>
              </a:ext>
            </a:extLst>
          </p:cNvPr>
          <p:cNvSpPr>
            <a:spLocks noGrp="1"/>
          </p:cNvSpPr>
          <p:nvPr/>
        </p:nvSpPr>
        <p:spPr>
          <a:xfrm>
            <a:off x="876300" y="2324100"/>
            <a:ext cx="2781300" cy="2724150"/>
          </a:xfrm>
          <a:prstGeom prst="rect">
            <a:avLst/>
          </a:prstGeom>
          <a:solidFill>
            <a:srgbClr val="FFFDF8"/>
          </a:solidFill>
          <a:ln w="19050">
            <a:solidFill>
              <a:srgbClr val="15803D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ns2:creationId id="{37555600-7656-46B1-98D4-746CF522BD0C}"/>
              </a:ext>
            </a:extLst>
          </p:cNvPr>
          <p:cNvSpPr>
            <a:spLocks noGrp="1"/>
          </p:cNvSpPr>
          <p:nvPr/>
        </p:nvSpPr>
        <p:spPr>
          <a:xfrm>
            <a:off x="1143000" y="2647950"/>
            <a:ext cx="2095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100" b="1">
                <a:solidFill>
                  <a:srgbClr val="15803D"/>
                </a:solidFill>
                <a:latin typeface="Georgia"/>
                <a:ea typeface="Georgia"/>
                <a:cs typeface="Georgia"/>
              </a:defRPr>
            </a:pPr>
            <a:r>
              <a:rPr sz="2100" b="1">
                <a:solidFill>
                  <a:srgbClr val="15803D"/>
                </a:solidFill>
                <a:latin typeface="Georgia"/>
                <a:ea typeface="Georgia"/>
                <a:cs typeface="Georgia"/>
              </a:rPr>
              <a:t>Guarda</a:t>
            </a:r>
          </a:p>
        </p:txBody>
      </p:sp>
      <p:sp>
        <p:nvSpPr>
          <p:cNvPr id="7" name="">
            <a:extLst>
              <a:ext uri="{FF2B5EF4-FFF2-40B4-BE49-F238E27FC236}">
                <ns2:creationId id="{040AF9F9-345E-472E-B66F-F77EBE1001A1}"/>
              </a:ext>
            </a:extLst>
          </p:cNvPr>
          <p:cNvSpPr>
            <a:spLocks noGrp="1"/>
          </p:cNvSpPr>
          <p:nvPr/>
        </p:nvSpPr>
        <p:spPr>
          <a:xfrm>
            <a:off x="1162050" y="3257550"/>
            <a:ext cx="2133600" cy="4762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Variazione minore, nessuna decisione</a:t>
            </a:r>
          </a:p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necessario</a:t>
            </a:r>
          </a:p>
        </p:txBody>
      </p:sp>
      <p:sp>
        <p:nvSpPr>
          <p:cNvPr id="8" name="">
            <a:extLst>
              <a:ext uri="{FF2B5EF4-FFF2-40B4-BE49-F238E27FC236}">
                <ns2:creationId id="{228F7F0A-369A-4676-827C-CFE9237A1599}"/>
              </a:ext>
            </a:extLst>
          </p:cNvPr>
          <p:cNvSpPr>
            <a:spLocks noGrp="1"/>
          </p:cNvSpPr>
          <p:nvPr/>
        </p:nvSpPr>
        <p:spPr>
          <a:xfrm>
            <a:off x="1162050" y="4038600"/>
            <a:ext cx="21907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9" name="">
            <a:extLst>
              <a:ext uri="{FF2B5EF4-FFF2-40B4-BE49-F238E27FC236}">
                <ns2:creationId id="{5D46FC6B-1B57-4CF0-85AF-728905E15386}"/>
              </a:ext>
            </a:extLst>
          </p:cNvPr>
          <p:cNvSpPr>
            <a:spLocks noGrp="1"/>
          </p:cNvSpPr>
          <p:nvPr/>
        </p:nvSpPr>
        <p:spPr>
          <a:xfrm>
            <a:off x="1162050" y="4286250"/>
            <a:ext cx="1524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38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38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Percorso di governance</a:t>
            </a:r>
          </a:p>
        </p:txBody>
      </p:sp>
      <p:sp>
        <p:nvSpPr>
          <p:cNvPr id="10" name="">
            <a:extLst>
              <a:ext uri="{FF2B5EF4-FFF2-40B4-BE49-F238E27FC236}">
                <ns2:creationId id="{F7E4918D-358E-44E2-8607-15E76A916651}"/>
              </a:ext>
            </a:extLst>
          </p:cNvPr>
          <p:cNvSpPr>
            <a:spLocks noGrp="1"/>
          </p:cNvSpPr>
          <p:nvPr/>
        </p:nvSpPr>
        <p:spPr>
          <a:xfrm>
            <a:off x="1162050" y="4514850"/>
            <a:ext cx="20955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Aggiornamento del proprietario</a:t>
            </a:r>
          </a:p>
        </p:txBody>
      </p:sp>
      <p:sp>
        <p:nvSpPr>
          <p:cNvPr id="11" name="">
            <a:extLst>
              <a:ext uri="{FF2B5EF4-FFF2-40B4-BE49-F238E27FC236}">
                <ns2:creationId id="{89B48B30-FAFB-4D51-ACD1-6A4D4E1942B8}"/>
              </a:ext>
            </a:extLst>
          </p:cNvPr>
          <p:cNvSpPr>
            <a:spLocks noGrp="1"/>
          </p:cNvSpPr>
          <p:nvPr/>
        </p:nvSpPr>
        <p:spPr>
          <a:xfrm>
            <a:off x="4324350" y="2324100"/>
            <a:ext cx="2781300" cy="2724150"/>
          </a:xfrm>
          <a:prstGeom prst="rect">
            <a:avLst/>
          </a:prstGeom>
          <a:solidFill>
            <a:srgbClr val="FFFDF8"/>
          </a:solidFill>
          <a:ln w="19050">
            <a:solidFill>
              <a:srgbClr val="F97316"/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ns2:creationId id="{804CBBDC-8D6F-418A-AFB3-DE6F917F79F4}"/>
              </a:ext>
            </a:extLst>
          </p:cNvPr>
          <p:cNvSpPr>
            <a:spLocks noGrp="1"/>
          </p:cNvSpPr>
          <p:nvPr/>
        </p:nvSpPr>
        <p:spPr>
          <a:xfrm>
            <a:off x="4591050" y="2647950"/>
            <a:ext cx="2095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1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21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Gestisci</a:t>
            </a:r>
          </a:p>
        </p:txBody>
      </p:sp>
      <p:sp>
        <p:nvSpPr>
          <p:cNvPr id="13" name="">
            <a:extLst>
              <a:ext uri="{FF2B5EF4-FFF2-40B4-BE49-F238E27FC236}">
                <ns2:creationId id="{DE373A69-EDBE-4788-B176-9A20BFF7B37D}"/>
              </a:ext>
            </a:extLst>
          </p:cNvPr>
          <p:cNvSpPr>
            <a:spLocks noGrp="1"/>
          </p:cNvSpPr>
          <p:nvPr/>
        </p:nvSpPr>
        <p:spPr>
          <a:xfrm>
            <a:off x="4610100" y="3257550"/>
            <a:ext cx="2133600" cy="4762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Il materiale è spostato o bloccato</a:t>
            </a:r>
          </a:p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dipendenza</a:t>
            </a:r>
          </a:p>
        </p:txBody>
      </p:sp>
      <p:sp>
        <p:nvSpPr>
          <p:cNvPr id="14" name="">
            <a:extLst>
              <a:ext uri="{FF2B5EF4-FFF2-40B4-BE49-F238E27FC236}">
                <ns2:creationId id="{588B7D64-F291-4B18-B9A7-F6B8CC2C7336}"/>
              </a:ext>
            </a:extLst>
          </p:cNvPr>
          <p:cNvSpPr>
            <a:spLocks noGrp="1"/>
          </p:cNvSpPr>
          <p:nvPr/>
        </p:nvSpPr>
        <p:spPr>
          <a:xfrm>
            <a:off x="4610100" y="4038600"/>
            <a:ext cx="21907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5" name="">
            <a:extLst>
              <a:ext uri="{FF2B5EF4-FFF2-40B4-BE49-F238E27FC236}">
                <ns2:creationId id="{06A4F68D-C91E-43CB-B308-51F128C3449E}"/>
              </a:ext>
            </a:extLst>
          </p:cNvPr>
          <p:cNvSpPr>
            <a:spLocks noGrp="1"/>
          </p:cNvSpPr>
          <p:nvPr/>
        </p:nvSpPr>
        <p:spPr>
          <a:xfrm>
            <a:off x="4610100" y="4286250"/>
            <a:ext cx="1524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38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38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Percorso di governance</a:t>
            </a:r>
          </a:p>
        </p:txBody>
      </p:sp>
      <p:sp>
        <p:nvSpPr>
          <p:cNvPr id="16" name="">
            <a:extLst>
              <a:ext uri="{FF2B5EF4-FFF2-40B4-BE49-F238E27FC236}">
                <ns2:creationId id="{918DFBE9-F331-4CE1-8D0F-B1891AC785B7}"/>
              </a:ext>
            </a:extLst>
          </p:cNvPr>
          <p:cNvSpPr>
            <a:spLocks noGrp="1"/>
          </p:cNvSpPr>
          <p:nvPr/>
        </p:nvSpPr>
        <p:spPr>
          <a:xfrm>
            <a:off x="4610100" y="4514850"/>
            <a:ext cx="20955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Revisione del programma</a:t>
            </a:r>
          </a:p>
        </p:txBody>
      </p:sp>
      <p:sp>
        <p:nvSpPr>
          <p:cNvPr id="17" name="">
            <a:extLst>
              <a:ext uri="{FF2B5EF4-FFF2-40B4-BE49-F238E27FC236}">
                <ns2:creationId id="{864BDDE4-F507-4C22-883F-0C09DD4B58EC}"/>
              </a:ext>
            </a:extLst>
          </p:cNvPr>
          <p:cNvSpPr>
            <a:spLocks noGrp="1"/>
          </p:cNvSpPr>
          <p:nvPr/>
        </p:nvSpPr>
        <p:spPr>
          <a:xfrm>
            <a:off x="7772400" y="2324100"/>
            <a:ext cx="2781300" cy="2724150"/>
          </a:xfrm>
          <a:prstGeom prst="rect">
            <a:avLst/>
          </a:prstGeom>
          <a:solidFill>
            <a:srgbClr val="FFFDF8"/>
          </a:solidFill>
          <a:ln w="19050">
            <a:solidFill>
              <a:srgbClr val="B91C1C"/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ns2:creationId id="{1B79A951-2156-4D8D-8352-EF397F9EC8C7}"/>
              </a:ext>
            </a:extLst>
          </p:cNvPr>
          <p:cNvSpPr>
            <a:spLocks noGrp="1"/>
          </p:cNvSpPr>
          <p:nvPr/>
        </p:nvSpPr>
        <p:spPr>
          <a:xfrm>
            <a:off x="8039100" y="2647950"/>
            <a:ext cx="2095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100" b="1">
                <a:solidFill>
                  <a:srgbClr val="B91C1C"/>
                </a:solidFill>
                <a:latin typeface="Georgia"/>
                <a:ea typeface="Georgia"/>
                <a:cs typeface="Georgia"/>
              </a:defRPr>
            </a:pPr>
            <a:r>
              <a:rPr sz="2100" b="1">
                <a:solidFill>
                  <a:srgbClr val="B91C1C"/>
                </a:solidFill>
                <a:latin typeface="Georgia"/>
                <a:ea typeface="Georgia"/>
                <a:cs typeface="Georgia"/>
              </a:rPr>
              <a:t>Aumentare</a:t>
            </a:r>
          </a:p>
        </p:txBody>
      </p:sp>
      <p:sp>
        <p:nvSpPr>
          <p:cNvPr id="19" name="">
            <a:extLst>
              <a:ext uri="{FF2B5EF4-FFF2-40B4-BE49-F238E27FC236}">
                <ns2:creationId id="{40E6DE21-D88F-4716-9DB3-0C00B72132CE}"/>
              </a:ext>
            </a:extLst>
          </p:cNvPr>
          <p:cNvSpPr>
            <a:spLocks noGrp="1"/>
          </p:cNvSpPr>
          <p:nvPr/>
        </p:nvSpPr>
        <p:spPr>
          <a:xfrm>
            <a:off x="8058150" y="3257550"/>
            <a:ext cx="2133600" cy="4762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Ambito, budget, vantaggio o</a:t>
            </a:r>
          </a:p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controllare il rischio</a:t>
            </a:r>
          </a:p>
        </p:txBody>
      </p:sp>
      <p:sp>
        <p:nvSpPr>
          <p:cNvPr id="20" name="">
            <a:extLst>
              <a:ext uri="{FF2B5EF4-FFF2-40B4-BE49-F238E27FC236}">
                <ns2:creationId id="{9C05FB7D-CD8B-4A79-AA65-F72104E364B8}"/>
              </a:ext>
            </a:extLst>
          </p:cNvPr>
          <p:cNvSpPr>
            <a:spLocks noGrp="1"/>
          </p:cNvSpPr>
          <p:nvPr/>
        </p:nvSpPr>
        <p:spPr>
          <a:xfrm>
            <a:off x="8058150" y="4038600"/>
            <a:ext cx="21907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1" name="">
            <a:extLst>
              <a:ext uri="{FF2B5EF4-FFF2-40B4-BE49-F238E27FC236}">
                <ns2:creationId id="{F18F570D-8FC3-4287-A92E-4C5250A2D08E}"/>
              </a:ext>
            </a:extLst>
          </p:cNvPr>
          <p:cNvSpPr>
            <a:spLocks noGrp="1"/>
          </p:cNvSpPr>
          <p:nvPr/>
        </p:nvSpPr>
        <p:spPr>
          <a:xfrm>
            <a:off x="8058150" y="4286250"/>
            <a:ext cx="1524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38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38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Percorso di governance</a:t>
            </a:r>
          </a:p>
        </p:txBody>
      </p:sp>
      <p:sp>
        <p:nvSpPr>
          <p:cNvPr id="22" name="">
            <a:extLst>
              <a:ext uri="{FF2B5EF4-FFF2-40B4-BE49-F238E27FC236}">
                <ns2:creationId id="{04F37F25-561E-4020-BCA7-E652735AE284}"/>
              </a:ext>
            </a:extLst>
          </p:cNvPr>
          <p:cNvSpPr>
            <a:spLocks noGrp="1"/>
          </p:cNvSpPr>
          <p:nvPr/>
        </p:nvSpPr>
        <p:spPr>
          <a:xfrm>
            <a:off x="8058150" y="4514850"/>
            <a:ext cx="20955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Consiglio di amministrazione</a:t>
            </a:r>
          </a:p>
        </p:txBody>
      </p:sp>
      <p:sp>
        <p:nvSpPr>
          <p:cNvPr id="23" name="">
            <a:extLst>
              <a:ext uri="{FF2B5EF4-FFF2-40B4-BE49-F238E27FC236}">
                <ns2:creationId id="{A97C617A-1449-4F45-B7CB-1106EA1148B6}"/>
              </a:ext>
            </a:extLst>
          </p:cNvPr>
          <p:cNvSpPr>
            <a:spLocks noGrp="1"/>
          </p:cNvSpPr>
          <p:nvPr/>
        </p:nvSpPr>
        <p:spPr>
          <a:xfrm>
            <a:off x="1504950" y="5562600"/>
            <a:ext cx="91440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135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Un punteggio trasparente mantiene coerente l’escalation e velocizza le conversazioni sui compromessi.</a:t>
            </a:r>
          </a:p>
        </p:txBody>
      </p:sp>
      <p:sp>
        <p:nvSpPr>
          <p:cNvPr id="24" name="">
            <a:extLst>
              <a:ext uri="{FF2B5EF4-FFF2-40B4-BE49-F238E27FC236}">
                <ns2:creationId id="{B93A6686-38B9-4F06-8861-A99C26D5E5A4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ns2:creationId id="{AC4518EC-E176-4C40-ADC3-8B3D64D58DC3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Monitoraggio dell'automazione | ActiveMotion.ai</a:t>
            </a:r>
          </a:p>
        </p:txBody>
      </p:sp>
      <p:sp>
        <p:nvSpPr>
          <p:cNvPr id="26" name="">
            <a:extLst>
              <a:ext uri="{FF2B5EF4-FFF2-40B4-BE49-F238E27FC236}">
                <ns2:creationId id="{3274F29C-C7F1-43BD-8AE1-451BE7614378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</p:spTree>
    <p:extLst>
      <p:ext uri="{BB962C8B-B14F-4D97-AF65-F5344CB8AC3E}">
        <p14:creationId val="257063863"/>
      </p:ext>
    </p:extLst>
  </p:cSld>
</p:sld>
</file>

<file path=ppt/slides/slide5.xml><?xml version="1.0" encoding="utf-8"?>
<p:sld xmlns:a="http://schemas.openxmlformats.org/drawingml/2006/main" xmlns:ns2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ns2:creationId id="{41CE2BE1-F479-4BFA-92FF-4A0BD1BAF366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ns2:creationId id="{71EE7C9F-BD4E-417F-ADFB-DD3EB0CF3611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ns2:creationId id="{8FE443EE-EE67-413F-BAAB-1E25093882B7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4953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R E V I E W P A C K</a:t>
            </a:r>
          </a:p>
        </p:txBody>
      </p:sp>
      <p:sp>
        <p:nvSpPr>
          <p:cNvPr id="4" name="">
            <a:extLst>
              <a:ext uri="{FF2B5EF4-FFF2-40B4-BE49-F238E27FC236}">
                <ns2:creationId id="{4410A30E-0770-4DAD-AA87-6F415F3CCFC7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8667750" cy="933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Il pacchetto di revisione fornisce ai decisori il contesto di cui hanno bisogno, non una caccia ai dati.</a:t>
            </a:r>
          </a:p>
        </p:txBody>
      </p:sp>
      <p:sp>
        <p:nvSpPr>
          <p:cNvPr id="5" name="">
            <a:extLst>
              <a:ext uri="{FF2B5EF4-FFF2-40B4-BE49-F238E27FC236}">
                <ns2:creationId id="{550AC91C-FD54-443B-9C57-A2E4F0A16E5E}"/>
              </a:ext>
            </a:extLst>
          </p:cNvPr>
          <p:cNvSpPr>
            <a:spLocks noGrp="1"/>
          </p:cNvSpPr>
          <p:nvPr/>
        </p:nvSpPr>
        <p:spPr>
          <a:xfrm>
            <a:off x="876300" y="2247900"/>
            <a:ext cx="6191250" cy="320040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ns2:creationId id="{82758E0F-A040-4394-857C-F587220BE0E2}"/>
              </a:ext>
            </a:extLst>
          </p:cNvPr>
          <p:cNvSpPr>
            <a:spLocks noGrp="1"/>
          </p:cNvSpPr>
          <p:nvPr/>
        </p:nvSpPr>
        <p:spPr>
          <a:xfrm>
            <a:off x="1181100" y="2533650"/>
            <a:ext cx="24765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3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Breve decisione</a:t>
            </a:r>
          </a:p>
        </p:txBody>
      </p:sp>
      <p:sp>
        <p:nvSpPr>
          <p:cNvPr id="7" name="">
            <a:extLst>
              <a:ext uri="{FF2B5EF4-FFF2-40B4-BE49-F238E27FC236}">
                <ns2:creationId id="{2914FE1C-29A8-4316-AAF8-C04A8BA138E0}"/>
              </a:ext>
            </a:extLst>
          </p:cNvPr>
          <p:cNvSpPr>
            <a:spLocks noGrp="1"/>
          </p:cNvSpPr>
          <p:nvPr/>
        </p:nvSpPr>
        <p:spPr>
          <a:xfrm>
            <a:off x="1200150" y="30861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8" name="">
            <a:extLst>
              <a:ext uri="{FF2B5EF4-FFF2-40B4-BE49-F238E27FC236}">
                <ns2:creationId id="{93441F0D-CB7A-476F-A46B-A4927778365F}"/>
              </a:ext>
            </a:extLst>
          </p:cNvPr>
          <p:cNvSpPr>
            <a:spLocks noGrp="1"/>
          </p:cNvSpPr>
          <p:nvPr/>
        </p:nvSpPr>
        <p:spPr>
          <a:xfrm>
            <a:off x="1695450" y="3086100"/>
            <a:ext cx="15811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Cosa è cambiato</a:t>
            </a:r>
          </a:p>
        </p:txBody>
      </p:sp>
      <p:sp>
        <p:nvSpPr>
          <p:cNvPr id="9" name="">
            <a:extLst>
              <a:ext uri="{FF2B5EF4-FFF2-40B4-BE49-F238E27FC236}">
                <ns2:creationId id="{9FE1FDEB-92D0-4FEB-AA79-4677D3EAD900}"/>
              </a:ext>
            </a:extLst>
          </p:cNvPr>
          <p:cNvSpPr>
            <a:spLocks noGrp="1"/>
          </p:cNvSpPr>
          <p:nvPr/>
        </p:nvSpPr>
        <p:spPr>
          <a:xfrm>
            <a:off x="3390900" y="3086100"/>
            <a:ext cx="28575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Varianza, bloccante, trigger e data</a:t>
            </a:r>
          </a:p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rilevato</a:t>
            </a:r>
          </a:p>
        </p:txBody>
      </p:sp>
      <p:sp>
        <p:nvSpPr>
          <p:cNvPr id="10" name="">
            <a:extLst>
              <a:ext uri="{FF2B5EF4-FFF2-40B4-BE49-F238E27FC236}">
                <ns2:creationId id="{5CF46AC5-D550-42D8-9305-3E4C1E034E93}"/>
              </a:ext>
            </a:extLst>
          </p:cNvPr>
          <p:cNvSpPr>
            <a:spLocks noGrp="1"/>
          </p:cNvSpPr>
          <p:nvPr/>
        </p:nvSpPr>
        <p:spPr>
          <a:xfrm>
            <a:off x="1200150" y="35814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1" name="">
            <a:extLst>
              <a:ext uri="{FF2B5EF4-FFF2-40B4-BE49-F238E27FC236}">
                <ns2:creationId id="{A0642703-DFA4-47E4-8A63-59B34283C788}"/>
              </a:ext>
            </a:extLst>
          </p:cNvPr>
          <p:cNvSpPr>
            <a:spLocks noGrp="1"/>
          </p:cNvSpPr>
          <p:nvPr/>
        </p:nvSpPr>
        <p:spPr>
          <a:xfrm>
            <a:off x="1695450" y="3581400"/>
            <a:ext cx="15811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Perché è importante</a:t>
            </a:r>
          </a:p>
        </p:txBody>
      </p:sp>
      <p:sp>
        <p:nvSpPr>
          <p:cNvPr id="12" name="">
            <a:extLst>
              <a:ext uri="{FF2B5EF4-FFF2-40B4-BE49-F238E27FC236}">
                <ns2:creationId id="{877249D5-5B92-4EFA-8CE8-E8DBD80C7A50}"/>
              </a:ext>
            </a:extLst>
          </p:cNvPr>
          <p:cNvSpPr>
            <a:spLocks noGrp="1"/>
          </p:cNvSpPr>
          <p:nvPr/>
        </p:nvSpPr>
        <p:spPr>
          <a:xfrm>
            <a:off x="3390900" y="3581400"/>
            <a:ext cx="28575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Obiettivo aziendale, dipendenza, costo o vantaggio</a:t>
            </a:r>
          </a:p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impatto</a:t>
            </a:r>
          </a:p>
        </p:txBody>
      </p:sp>
      <p:sp>
        <p:nvSpPr>
          <p:cNvPr id="13" name="">
            <a:extLst>
              <a:ext uri="{FF2B5EF4-FFF2-40B4-BE49-F238E27FC236}">
                <ns2:creationId id="{DB29239F-971C-4A52-8864-87DED49C5918}"/>
              </a:ext>
            </a:extLst>
          </p:cNvPr>
          <p:cNvSpPr>
            <a:spLocks noGrp="1"/>
          </p:cNvSpPr>
          <p:nvPr/>
        </p:nvSpPr>
        <p:spPr>
          <a:xfrm>
            <a:off x="1200150" y="40767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14" name="">
            <a:extLst>
              <a:ext uri="{FF2B5EF4-FFF2-40B4-BE49-F238E27FC236}">
                <ns2:creationId id="{1B126B8A-D22E-497E-89E7-DC73730F488F}"/>
              </a:ext>
            </a:extLst>
          </p:cNvPr>
          <p:cNvSpPr>
            <a:spLocks noGrp="1"/>
          </p:cNvSpPr>
          <p:nvPr/>
        </p:nvSpPr>
        <p:spPr>
          <a:xfrm>
            <a:off x="1695450" y="4076700"/>
            <a:ext cx="15811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Percorso consigliato</a:t>
            </a:r>
          </a:p>
        </p:txBody>
      </p:sp>
      <p:sp>
        <p:nvSpPr>
          <p:cNvPr id="15" name="">
            <a:extLst>
              <a:ext uri="{FF2B5EF4-FFF2-40B4-BE49-F238E27FC236}">
                <ns2:creationId id="{2E2E0471-3DE9-4CDE-A1EA-01CEC53A6DBA}"/>
              </a:ext>
            </a:extLst>
          </p:cNvPr>
          <p:cNvSpPr>
            <a:spLocks noGrp="1"/>
          </p:cNvSpPr>
          <p:nvPr/>
        </p:nvSpPr>
        <p:spPr>
          <a:xfrm>
            <a:off x="3390900" y="4076700"/>
            <a:ext cx="28575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Azione del proprietario, percorso di governance e obiettivo</a:t>
            </a:r>
          </a:p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decisione</a:t>
            </a:r>
          </a:p>
        </p:txBody>
      </p:sp>
      <p:sp>
        <p:nvSpPr>
          <p:cNvPr id="16" name="">
            <a:extLst>
              <a:ext uri="{FF2B5EF4-FFF2-40B4-BE49-F238E27FC236}">
                <ns2:creationId id="{05EE7577-2F74-4233-81CF-0E9221E1A1C3}"/>
              </a:ext>
            </a:extLst>
          </p:cNvPr>
          <p:cNvSpPr>
            <a:spLocks noGrp="1"/>
          </p:cNvSpPr>
          <p:nvPr/>
        </p:nvSpPr>
        <p:spPr>
          <a:xfrm>
            <a:off x="1200150" y="45720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  <p:sp>
        <p:nvSpPr>
          <p:cNvPr id="17" name="">
            <a:extLst>
              <a:ext uri="{FF2B5EF4-FFF2-40B4-BE49-F238E27FC236}">
                <ns2:creationId id="{6E3BCDD8-7541-4455-89E8-4BED377347F9}"/>
              </a:ext>
            </a:extLst>
          </p:cNvPr>
          <p:cNvSpPr>
            <a:spLocks noGrp="1"/>
          </p:cNvSpPr>
          <p:nvPr/>
        </p:nvSpPr>
        <p:spPr>
          <a:xfrm>
            <a:off x="1695450" y="4572000"/>
            <a:ext cx="15811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Sentiero delle prove</a:t>
            </a:r>
          </a:p>
        </p:txBody>
      </p:sp>
      <p:sp>
        <p:nvSpPr>
          <p:cNvPr id="18" name="">
            <a:extLst>
              <a:ext uri="{FF2B5EF4-FFF2-40B4-BE49-F238E27FC236}">
                <ns2:creationId id="{4D2E27C0-47E2-4D17-BEE4-58BBEA5A9A00}"/>
              </a:ext>
            </a:extLst>
          </p:cNvPr>
          <p:cNvSpPr>
            <a:spLocks noGrp="1"/>
          </p:cNvSpPr>
          <p:nvPr/>
        </p:nvSpPr>
        <p:spPr>
          <a:xfrm>
            <a:off x="3390900" y="4572000"/>
            <a:ext cx="28575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Collegamenti ai record di origine e ai più recenti</a:t>
            </a:r>
          </a:p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note sullo stato</a:t>
            </a:r>
          </a:p>
        </p:txBody>
      </p:sp>
      <p:sp>
        <p:nvSpPr>
          <p:cNvPr id="19" name="">
            <a:extLst>
              <a:ext uri="{FF2B5EF4-FFF2-40B4-BE49-F238E27FC236}">
                <ns2:creationId id="{9C6938FE-A8DE-436E-900D-88A5935D4EE2}"/>
              </a:ext>
            </a:extLst>
          </p:cNvPr>
          <p:cNvSpPr>
            <a:spLocks noGrp="1"/>
          </p:cNvSpPr>
          <p:nvPr/>
        </p:nvSpPr>
        <p:spPr>
          <a:xfrm>
            <a:off x="7562850" y="2247900"/>
            <a:ext cx="2895600" cy="3200400"/>
          </a:xfrm>
          <a:prstGeom prst="rect">
            <a:avLst/>
          </a:prstGeom>
          <a:solidFill>
            <a:srgbClr val="171614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0" name="">
            <a:extLst>
              <a:ext uri="{FF2B5EF4-FFF2-40B4-BE49-F238E27FC236}">
                <ns2:creationId id="{7E1A7440-BE22-46F0-A158-796C4DA927F8}"/>
              </a:ext>
            </a:extLst>
          </p:cNvPr>
          <p:cNvSpPr>
            <a:spLocks noGrp="1"/>
          </p:cNvSpPr>
          <p:nvPr/>
        </p:nvSpPr>
        <p:spPr>
          <a:xfrm>
            <a:off x="7867650" y="2571750"/>
            <a:ext cx="17145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Obiettivo esecutivo</a:t>
            </a:r>
          </a:p>
        </p:txBody>
      </p:sp>
      <p:sp>
        <p:nvSpPr>
          <p:cNvPr id="21" name="">
            <a:extLst>
              <a:ext uri="{FF2B5EF4-FFF2-40B4-BE49-F238E27FC236}">
                <ns2:creationId id="{9D15E9D8-A6F8-4211-8F4D-3E085E3E62A1}"/>
              </a:ext>
            </a:extLst>
          </p:cNvPr>
          <p:cNvSpPr>
            <a:spLocks noGrp="1"/>
          </p:cNvSpPr>
          <p:nvPr/>
        </p:nvSpPr>
        <p:spPr>
          <a:xfrm>
            <a:off x="7867650" y="3009900"/>
            <a:ext cx="224790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2" name="">
            <a:extLst>
              <a:ext uri="{FF2B5EF4-FFF2-40B4-BE49-F238E27FC236}">
                <ns2:creationId id="{6FEA785E-C81D-4DAF-AB37-5671EB08D0D8}"/>
              </a:ext>
            </a:extLst>
          </p:cNvPr>
          <p:cNvSpPr>
            <a:spLocks noGrp="1"/>
          </p:cNvSpPr>
          <p:nvPr/>
        </p:nvSpPr>
        <p:spPr>
          <a:xfrm>
            <a:off x="7867650" y="310515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Impatto</a:t>
            </a:r>
          </a:p>
        </p:txBody>
      </p:sp>
      <p:sp>
        <p:nvSpPr>
          <p:cNvPr id="23" name="">
            <a:extLst>
              <a:ext uri="{FF2B5EF4-FFF2-40B4-BE49-F238E27FC236}">
                <ns2:creationId id="{2DB80A22-B9C5-407C-B41C-073F7BEE3308}"/>
              </a:ext>
            </a:extLst>
          </p:cNvPr>
          <p:cNvSpPr>
            <a:spLocks noGrp="1"/>
          </p:cNvSpPr>
          <p:nvPr/>
        </p:nvSpPr>
        <p:spPr>
          <a:xfrm>
            <a:off x="9010650" y="3105150"/>
            <a:ext cx="1047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Alto</a:t>
            </a:r>
          </a:p>
        </p:txBody>
      </p:sp>
      <p:sp>
        <p:nvSpPr>
          <p:cNvPr id="24" name="">
            <a:extLst>
              <a:ext uri="{FF2B5EF4-FFF2-40B4-BE49-F238E27FC236}">
                <ns2:creationId id="{AA6F7644-3B9F-4113-9565-5B02BC1475CE}"/>
              </a:ext>
            </a:extLst>
          </p:cNvPr>
          <p:cNvSpPr>
            <a:spLocks noGrp="1"/>
          </p:cNvSpPr>
          <p:nvPr/>
        </p:nvSpPr>
        <p:spPr>
          <a:xfrm>
            <a:off x="7867650" y="3448050"/>
            <a:ext cx="224790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ns2:creationId id="{4ADA555B-EA1F-4B89-8A40-07B445B4B6B5}"/>
              </a:ext>
            </a:extLst>
          </p:cNvPr>
          <p:cNvSpPr>
            <a:spLocks noGrp="1"/>
          </p:cNvSpPr>
          <p:nvPr/>
        </p:nvSpPr>
        <p:spPr>
          <a:xfrm>
            <a:off x="7867650" y="354330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Urgenza</a:t>
            </a:r>
          </a:p>
        </p:txBody>
      </p:sp>
      <p:sp>
        <p:nvSpPr>
          <p:cNvPr id="26" name="">
            <a:extLst>
              <a:ext uri="{FF2B5EF4-FFF2-40B4-BE49-F238E27FC236}">
                <ns2:creationId id="{EDC960D9-6226-41E6-9676-6B30711E83C0}"/>
              </a:ext>
            </a:extLst>
          </p:cNvPr>
          <p:cNvSpPr>
            <a:spLocks noGrp="1"/>
          </p:cNvSpPr>
          <p:nvPr/>
        </p:nvSpPr>
        <p:spPr>
          <a:xfrm>
            <a:off x="9010650" y="3543300"/>
            <a:ext cx="1047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Questa settimana</a:t>
            </a:r>
          </a:p>
        </p:txBody>
      </p:sp>
      <p:sp>
        <p:nvSpPr>
          <p:cNvPr id="27" name="">
            <a:extLst>
              <a:ext uri="{FF2B5EF4-FFF2-40B4-BE49-F238E27FC236}">
                <ns2:creationId id="{7D12AB69-E2BC-419F-9455-D9BF8FC8EFB1}"/>
              </a:ext>
            </a:extLst>
          </p:cNvPr>
          <p:cNvSpPr>
            <a:spLocks noGrp="1"/>
          </p:cNvSpPr>
          <p:nvPr/>
        </p:nvSpPr>
        <p:spPr>
          <a:xfrm>
            <a:off x="7867650" y="3886200"/>
            <a:ext cx="224790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8" name="">
            <a:extLst>
              <a:ext uri="{FF2B5EF4-FFF2-40B4-BE49-F238E27FC236}">
                <ns2:creationId id="{820C5640-9BA4-4E64-8E01-A77CFFE0BBE5}"/>
              </a:ext>
            </a:extLst>
          </p:cNvPr>
          <p:cNvSpPr>
            <a:spLocks noGrp="1"/>
          </p:cNvSpPr>
          <p:nvPr/>
        </p:nvSpPr>
        <p:spPr>
          <a:xfrm>
            <a:off x="7867650" y="398145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Proprietario</a:t>
            </a:r>
          </a:p>
        </p:txBody>
      </p:sp>
      <p:sp>
        <p:nvSpPr>
          <p:cNvPr id="29" name="">
            <a:extLst>
              <a:ext uri="{FF2B5EF4-FFF2-40B4-BE49-F238E27FC236}">
                <ns2:creationId id="{9E399A54-0B72-4FC4-B28E-86A9C47771A3}"/>
              </a:ext>
            </a:extLst>
          </p:cNvPr>
          <p:cNvSpPr>
            <a:spLocks noGrp="1"/>
          </p:cNvSpPr>
          <p:nvPr/>
        </p:nvSpPr>
        <p:spPr>
          <a:xfrm>
            <a:off x="9010650" y="3981450"/>
            <a:ext cx="1047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Nominato</a:t>
            </a:r>
          </a:p>
        </p:txBody>
      </p:sp>
      <p:sp>
        <p:nvSpPr>
          <p:cNvPr id="30" name="">
            <a:extLst>
              <a:ext uri="{FF2B5EF4-FFF2-40B4-BE49-F238E27FC236}">
                <ns2:creationId id="{89A47EE6-2B2D-452A-9795-309336E21366}"/>
              </a:ext>
            </a:extLst>
          </p:cNvPr>
          <p:cNvSpPr>
            <a:spLocks noGrp="1"/>
          </p:cNvSpPr>
          <p:nvPr/>
        </p:nvSpPr>
        <p:spPr>
          <a:xfrm>
            <a:off x="7867650" y="4324350"/>
            <a:ext cx="224790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1" name="">
            <a:extLst>
              <a:ext uri="{FF2B5EF4-FFF2-40B4-BE49-F238E27FC236}">
                <ns2:creationId id="{EC0ED7CC-F26E-40CB-88EB-51BCBB42A2D8}"/>
              </a:ext>
            </a:extLst>
          </p:cNvPr>
          <p:cNvSpPr>
            <a:spLocks noGrp="1"/>
          </p:cNvSpPr>
          <p:nvPr/>
        </p:nvSpPr>
        <p:spPr>
          <a:xfrm>
            <a:off x="7867650" y="441960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Decisione</a:t>
            </a:r>
          </a:p>
        </p:txBody>
      </p:sp>
      <p:sp>
        <p:nvSpPr>
          <p:cNvPr id="32" name="">
            <a:extLst>
              <a:ext uri="{FF2B5EF4-FFF2-40B4-BE49-F238E27FC236}">
                <ns2:creationId id="{AF5712FD-1700-47F5-85CE-F04310F4737C}"/>
              </a:ext>
            </a:extLst>
          </p:cNvPr>
          <p:cNvSpPr>
            <a:spLocks noGrp="1"/>
          </p:cNvSpPr>
          <p:nvPr/>
        </p:nvSpPr>
        <p:spPr>
          <a:xfrm>
            <a:off x="9010650" y="4419600"/>
            <a:ext cx="1047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Obbligatorio</a:t>
            </a:r>
          </a:p>
        </p:txBody>
      </p:sp>
      <p:sp>
        <p:nvSpPr>
          <p:cNvPr id="33" name="">
            <a:extLst>
              <a:ext uri="{FF2B5EF4-FFF2-40B4-BE49-F238E27FC236}">
                <ns2:creationId id="{69F7871D-6E57-4906-8934-162E30D571F0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4" name="">
            <a:extLst>
              <a:ext uri="{FF2B5EF4-FFF2-40B4-BE49-F238E27FC236}">
                <ns2:creationId id="{5D5E7FC0-AD83-4910-83BE-AD096E1359F4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Monitoraggio dell'automazione | ActiveMotion.ai</a:t>
            </a:r>
          </a:p>
        </p:txBody>
      </p:sp>
      <p:sp>
        <p:nvSpPr>
          <p:cNvPr id="35" name="">
            <a:extLst>
              <a:ext uri="{FF2B5EF4-FFF2-40B4-BE49-F238E27FC236}">
                <ns2:creationId id="{AFC15C2A-9032-4503-B81E-D051DE2AC820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05</a:t>
            </a:r>
          </a:p>
        </p:txBody>
      </p:sp>
    </p:spTree>
    <p:extLst>
      <p:ext uri="{BB962C8B-B14F-4D97-AF65-F5344CB8AC3E}">
        <p14:creationId val="709809041"/>
      </p:ext>
    </p:extLst>
  </p:cSld>
</p:sld>
</file>

<file path=ppt/slides/slide6.xml><?xml version="1.0" encoding="utf-8"?>
<p:sld xmlns:a="http://schemas.openxmlformats.org/drawingml/2006/main" xmlns:ns2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ns2:creationId id="{C8DA0AAC-2C8B-4FF0-B675-42B66CD9A1AC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ns2:creationId id="{C763737F-DD1A-41A5-A4AB-F367E8981242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ns2:creationId id="{9F4113B6-8746-457D-A27A-F5B10C266788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4953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I M P L E M E N T A Z I O N R Y T H M</a:t>
            </a:r>
          </a:p>
        </p:txBody>
      </p:sp>
      <p:sp>
        <p:nvSpPr>
          <p:cNvPr id="4" name="">
            <a:extLst>
              <a:ext uri="{FF2B5EF4-FFF2-40B4-BE49-F238E27FC236}">
                <ns2:creationId id="{D1E6363E-1124-49A4-8502-445413E4D437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8953500" cy="933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Inizia con un ciclo di controllo mirato, quindi espandilo al monitoraggio dell'intero portafoglio.</a:t>
            </a:r>
          </a:p>
        </p:txBody>
      </p:sp>
      <p:sp>
        <p:nvSpPr>
          <p:cNvPr id="5" name="">
            <a:extLst>
              <a:ext uri="{FF2B5EF4-FFF2-40B4-BE49-F238E27FC236}">
                <ns2:creationId id="{C148E7AB-5EC8-419D-8F2E-E4A9982EBF2A}"/>
              </a:ext>
            </a:extLst>
          </p:cNvPr>
          <p:cNvSpPr>
            <a:spLocks noGrp="1"/>
          </p:cNvSpPr>
          <p:nvPr/>
        </p:nvSpPr>
        <p:spPr>
          <a:xfrm>
            <a:off x="876300" y="2647950"/>
            <a:ext cx="2038350" cy="19240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ns2:creationId id="{2F7C0C59-99EC-41E7-87EF-9F7C895591E4}"/>
              </a:ext>
            </a:extLst>
          </p:cNvPr>
          <p:cNvSpPr>
            <a:spLocks noGrp="1"/>
          </p:cNvSpPr>
          <p:nvPr/>
        </p:nvSpPr>
        <p:spPr>
          <a:xfrm>
            <a:off x="876300" y="2647950"/>
            <a:ext cx="2038350" cy="5715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ns2:creationId id="{6243D743-4380-49F8-A48C-17C1245907E1}"/>
              </a:ext>
            </a:extLst>
          </p:cNvPr>
          <p:cNvSpPr>
            <a:spLocks noGrp="1"/>
          </p:cNvSpPr>
          <p:nvPr/>
        </p:nvSpPr>
        <p:spPr>
          <a:xfrm>
            <a:off x="1066800" y="2952750"/>
            <a:ext cx="1143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Settimane 1-2</a:t>
            </a:r>
          </a:p>
        </p:txBody>
      </p:sp>
      <p:sp>
        <p:nvSpPr>
          <p:cNvPr id="8" name="">
            <a:extLst>
              <a:ext uri="{FF2B5EF4-FFF2-40B4-BE49-F238E27FC236}">
                <ns2:creationId id="{253E3A76-A9AD-417D-BB0D-F00A6EA5B4D4}"/>
              </a:ext>
            </a:extLst>
          </p:cNvPr>
          <p:cNvSpPr>
            <a:spLocks noGrp="1"/>
          </p:cNvSpPr>
          <p:nvPr/>
        </p:nvSpPr>
        <p:spPr>
          <a:xfrm>
            <a:off x="1066800" y="3257550"/>
            <a:ext cx="1524000" cy="4381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875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875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Definire i segnali</a:t>
            </a:r>
          </a:p>
        </p:txBody>
      </p:sp>
      <p:sp>
        <p:nvSpPr>
          <p:cNvPr id="9" name="">
            <a:extLst>
              <a:ext uri="{FF2B5EF4-FFF2-40B4-BE49-F238E27FC236}">
                <ns2:creationId id="{8BC87FD6-7C06-4A0E-A472-DD6B9AE5F2E5}"/>
              </a:ext>
            </a:extLst>
          </p:cNvPr>
          <p:cNvSpPr>
            <a:spLocks noGrp="1"/>
          </p:cNvSpPr>
          <p:nvPr/>
        </p:nvSpPr>
        <p:spPr>
          <a:xfrm>
            <a:off x="1066800" y="3943350"/>
            <a:ext cx="1581150" cy="4953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Conferma le fonti,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soglie, proprietà e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percorsi di governance.</a:t>
            </a:r>
          </a:p>
        </p:txBody>
      </p:sp>
      <p:sp>
        <p:nvSpPr>
          <p:cNvPr id="10" name="">
            <a:extLst>
              <a:ext uri="{FF2B5EF4-FFF2-40B4-BE49-F238E27FC236}">
                <ns2:creationId id="{4783BDA9-072E-4827-8E7E-7A33A58D4BF4}"/>
              </a:ext>
            </a:extLst>
          </p:cNvPr>
          <p:cNvSpPr>
            <a:spLocks noGrp="1"/>
          </p:cNvSpPr>
          <p:nvPr/>
        </p:nvSpPr>
        <p:spPr>
          <a:xfrm>
            <a:off x="2914650" y="3638550"/>
            <a:ext cx="609600" cy="1905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1" name="">
            <a:extLst>
              <a:ext uri="{FF2B5EF4-FFF2-40B4-BE49-F238E27FC236}">
                <ns2:creationId id="{F732F77C-40FE-47A4-8540-873F5D6B8515}"/>
              </a:ext>
            </a:extLst>
          </p:cNvPr>
          <p:cNvSpPr>
            <a:spLocks noGrp="1"/>
          </p:cNvSpPr>
          <p:nvPr/>
        </p:nvSpPr>
        <p:spPr>
          <a:xfrm>
            <a:off x="3524250" y="2647950"/>
            <a:ext cx="2038350" cy="19240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ns2:creationId id="{F09F0999-E7AA-41B5-8ACF-303798ED66F6}"/>
              </a:ext>
            </a:extLst>
          </p:cNvPr>
          <p:cNvSpPr>
            <a:spLocks noGrp="1"/>
          </p:cNvSpPr>
          <p:nvPr/>
        </p:nvSpPr>
        <p:spPr>
          <a:xfrm>
            <a:off x="3524250" y="2647950"/>
            <a:ext cx="2038350" cy="571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3" name="">
            <a:extLst>
              <a:ext uri="{FF2B5EF4-FFF2-40B4-BE49-F238E27FC236}">
                <ns2:creationId id="{CA5E39CC-7718-4DFF-B3D2-610E2A835680}"/>
              </a:ext>
            </a:extLst>
          </p:cNvPr>
          <p:cNvSpPr>
            <a:spLocks noGrp="1"/>
          </p:cNvSpPr>
          <p:nvPr/>
        </p:nvSpPr>
        <p:spPr>
          <a:xfrm>
            <a:off x="3714750" y="2952750"/>
            <a:ext cx="1143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Settimane 3-4</a:t>
            </a:r>
          </a:p>
        </p:txBody>
      </p:sp>
      <p:sp>
        <p:nvSpPr>
          <p:cNvPr id="14" name="">
            <a:extLst>
              <a:ext uri="{FF2B5EF4-FFF2-40B4-BE49-F238E27FC236}">
                <ns2:creationId id="{9F03C73A-A9DD-446B-8AC8-8DC185D5DDBE}"/>
              </a:ext>
            </a:extLst>
          </p:cNvPr>
          <p:cNvSpPr>
            <a:spLocks noGrp="1"/>
          </p:cNvSpPr>
          <p:nvPr/>
        </p:nvSpPr>
        <p:spPr>
          <a:xfrm>
            <a:off x="3714750" y="3257550"/>
            <a:ext cx="1524000" cy="4381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875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875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Eccezioni pilota</a:t>
            </a:r>
          </a:p>
        </p:txBody>
      </p:sp>
      <p:sp>
        <p:nvSpPr>
          <p:cNvPr id="15" name="">
            <a:extLst>
              <a:ext uri="{FF2B5EF4-FFF2-40B4-BE49-F238E27FC236}">
                <ns2:creationId id="{B920428D-5A86-4ECD-A7F7-EBD234B890B3}"/>
              </a:ext>
            </a:extLst>
          </p:cNvPr>
          <p:cNvSpPr>
            <a:spLocks noGrp="1"/>
          </p:cNvSpPr>
          <p:nvPr/>
        </p:nvSpPr>
        <p:spPr>
          <a:xfrm>
            <a:off x="3714750" y="3943350"/>
            <a:ext cx="1581150" cy="4953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Esegui il rilevamento dei problemi su a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programma rappresentativo e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sintonizzare la gravità.</a:t>
            </a:r>
          </a:p>
        </p:txBody>
      </p:sp>
      <p:sp>
        <p:nvSpPr>
          <p:cNvPr id="16" name="">
            <a:extLst>
              <a:ext uri="{FF2B5EF4-FFF2-40B4-BE49-F238E27FC236}">
                <ns2:creationId id="{22A2C55D-13B5-4029-978B-003F44FFF3B8}"/>
              </a:ext>
            </a:extLst>
          </p:cNvPr>
          <p:cNvSpPr>
            <a:spLocks noGrp="1"/>
          </p:cNvSpPr>
          <p:nvPr/>
        </p:nvSpPr>
        <p:spPr>
          <a:xfrm>
            <a:off x="5562600" y="3638550"/>
            <a:ext cx="609600" cy="190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7" name="">
            <a:extLst>
              <a:ext uri="{FF2B5EF4-FFF2-40B4-BE49-F238E27FC236}">
                <ns2:creationId id="{61A9D3FD-7C90-47ED-BDEA-68DF58307DFD}"/>
              </a:ext>
            </a:extLst>
          </p:cNvPr>
          <p:cNvSpPr>
            <a:spLocks noGrp="1"/>
          </p:cNvSpPr>
          <p:nvPr/>
        </p:nvSpPr>
        <p:spPr>
          <a:xfrm>
            <a:off x="6172200" y="2647950"/>
            <a:ext cx="2038350" cy="19240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ns2:creationId id="{5163A573-2468-4D48-90A0-FF6D80A7DCDC}"/>
              </a:ext>
            </a:extLst>
          </p:cNvPr>
          <p:cNvSpPr>
            <a:spLocks noGrp="1"/>
          </p:cNvSpPr>
          <p:nvPr/>
        </p:nvSpPr>
        <p:spPr>
          <a:xfrm>
            <a:off x="6172200" y="2647950"/>
            <a:ext cx="2038350" cy="5715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ns2:creationId id="{85ACDB8E-CBD6-40A3-B78D-E51F7904B846}"/>
              </a:ext>
            </a:extLst>
          </p:cNvPr>
          <p:cNvSpPr>
            <a:spLocks noGrp="1"/>
          </p:cNvSpPr>
          <p:nvPr/>
        </p:nvSpPr>
        <p:spPr>
          <a:xfrm>
            <a:off x="6362700" y="2952750"/>
            <a:ext cx="1143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Settimane 5-8</a:t>
            </a:r>
          </a:p>
        </p:txBody>
      </p:sp>
      <p:sp>
        <p:nvSpPr>
          <p:cNvPr id="20" name="">
            <a:extLst>
              <a:ext uri="{FF2B5EF4-FFF2-40B4-BE49-F238E27FC236}">
                <ns2:creationId id="{E42A9D91-D31C-41A5-B873-8FFB9BC721C4}"/>
              </a:ext>
            </a:extLst>
          </p:cNvPr>
          <p:cNvSpPr>
            <a:spLocks noGrp="1"/>
          </p:cNvSpPr>
          <p:nvPr/>
        </p:nvSpPr>
        <p:spPr>
          <a:xfrm>
            <a:off x="6362700" y="3257550"/>
            <a:ext cx="1524000" cy="4381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875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875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Automatizza i pacchetti</a:t>
            </a:r>
          </a:p>
        </p:txBody>
      </p:sp>
      <p:sp>
        <p:nvSpPr>
          <p:cNvPr id="21" name="">
            <a:extLst>
              <a:ext uri="{FF2B5EF4-FFF2-40B4-BE49-F238E27FC236}">
                <ns2:creationId id="{4787E614-C07E-485B-A44A-2FE22111933C}"/>
              </a:ext>
            </a:extLst>
          </p:cNvPr>
          <p:cNvSpPr>
            <a:spLocks noGrp="1"/>
          </p:cNvSpPr>
          <p:nvPr/>
        </p:nvSpPr>
        <p:spPr>
          <a:xfrm>
            <a:off x="6362700" y="3943350"/>
            <a:ext cx="1581150" cy="4953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Genera brief di revisione,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collegamenti con le prove e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riepiloghi dell'escalation.</a:t>
            </a:r>
          </a:p>
        </p:txBody>
      </p:sp>
      <p:sp>
        <p:nvSpPr>
          <p:cNvPr id="22" name="">
            <a:extLst>
              <a:ext uri="{FF2B5EF4-FFF2-40B4-BE49-F238E27FC236}">
                <ns2:creationId id="{DAD0C014-A5D9-4AA1-BF76-03CF9BF6479A}"/>
              </a:ext>
            </a:extLst>
          </p:cNvPr>
          <p:cNvSpPr>
            <a:spLocks noGrp="1"/>
          </p:cNvSpPr>
          <p:nvPr/>
        </p:nvSpPr>
        <p:spPr>
          <a:xfrm>
            <a:off x="8210550" y="3638550"/>
            <a:ext cx="609600" cy="1905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3" name="">
            <a:extLst>
              <a:ext uri="{FF2B5EF4-FFF2-40B4-BE49-F238E27FC236}">
                <ns2:creationId id="{A0F76E55-3A2F-48FD-A9EA-5766332C808D}"/>
              </a:ext>
            </a:extLst>
          </p:cNvPr>
          <p:cNvSpPr>
            <a:spLocks noGrp="1"/>
          </p:cNvSpPr>
          <p:nvPr/>
        </p:nvSpPr>
        <p:spPr>
          <a:xfrm>
            <a:off x="8820150" y="2647950"/>
            <a:ext cx="2038350" cy="19240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4" name="">
            <a:extLst>
              <a:ext uri="{FF2B5EF4-FFF2-40B4-BE49-F238E27FC236}">
                <ns2:creationId id="{868D34B8-5E54-4FCF-9C40-7D2A13415C30}"/>
              </a:ext>
            </a:extLst>
          </p:cNvPr>
          <p:cNvSpPr>
            <a:spLocks noGrp="1"/>
          </p:cNvSpPr>
          <p:nvPr/>
        </p:nvSpPr>
        <p:spPr>
          <a:xfrm>
            <a:off x="8820150" y="2647950"/>
            <a:ext cx="2038350" cy="57150"/>
          </a:xfrm>
          <a:prstGeom prst="rect">
            <a:avLst/>
          </a:prstGeom>
          <a:solidFill>
            <a:srgbClr val="7C3AED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ns2:creationId id="{CD28937D-D84D-4D6A-A7E0-210C0CF55419}"/>
              </a:ext>
            </a:extLst>
          </p:cNvPr>
          <p:cNvSpPr>
            <a:spLocks noGrp="1"/>
          </p:cNvSpPr>
          <p:nvPr/>
        </p:nvSpPr>
        <p:spPr>
          <a:xfrm>
            <a:off x="9010650" y="2952750"/>
            <a:ext cx="1143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Quarto 2</a:t>
            </a:r>
          </a:p>
        </p:txBody>
      </p:sp>
      <p:sp>
        <p:nvSpPr>
          <p:cNvPr id="26" name="">
            <a:extLst>
              <a:ext uri="{FF2B5EF4-FFF2-40B4-BE49-F238E27FC236}">
                <ns2:creationId id="{A400E5C3-CB8C-4011-BDE1-D7751108B78F}"/>
              </a:ext>
            </a:extLst>
          </p:cNvPr>
          <p:cNvSpPr>
            <a:spLocks noGrp="1"/>
          </p:cNvSpPr>
          <p:nvPr/>
        </p:nvSpPr>
        <p:spPr>
          <a:xfrm>
            <a:off x="9010650" y="3257550"/>
            <a:ext cx="1524000" cy="4381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875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875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Portafoglio in scala</a:t>
            </a:r>
          </a:p>
        </p:txBody>
      </p:sp>
      <p:sp>
        <p:nvSpPr>
          <p:cNvPr id="27" name="">
            <a:extLst>
              <a:ext uri="{FF2B5EF4-FFF2-40B4-BE49-F238E27FC236}">
                <ns2:creationId id="{2FB3A730-7ED7-4B3E-80A8-94FD9F842F61}"/>
              </a:ext>
            </a:extLst>
          </p:cNvPr>
          <p:cNvSpPr>
            <a:spLocks noGrp="1"/>
          </p:cNvSpPr>
          <p:nvPr/>
        </p:nvSpPr>
        <p:spPr>
          <a:xfrm>
            <a:off x="9010650" y="3943350"/>
            <a:ext cx="1581150" cy="4953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Distribuisci il portafoglio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monitoraggio, tendenza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segnalazione e beneficio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tracciamento.</a:t>
            </a:r>
          </a:p>
        </p:txBody>
      </p:sp>
      <p:sp>
        <p:nvSpPr>
          <p:cNvPr id="28" name="">
            <a:extLst>
              <a:ext uri="{FF2B5EF4-FFF2-40B4-BE49-F238E27FC236}">
                <ns2:creationId id="{33907844-269C-41C1-8374-745AA8D9D06F}"/>
              </a:ext>
            </a:extLst>
          </p:cNvPr>
          <p:cNvSpPr>
            <a:spLocks noGrp="1"/>
          </p:cNvSpPr>
          <p:nvPr/>
        </p:nvSpPr>
        <p:spPr>
          <a:xfrm>
            <a:off x="3086100" y="5353050"/>
            <a:ext cx="60198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F97316"/>
            </a:solidFill>
            <a:prstDash val="solid"/>
          </a:ln>
        </p:spPr>
      </p:sp>
      <p:sp>
        <p:nvSpPr>
          <p:cNvPr id="29" name="">
            <a:extLst>
              <a:ext uri="{FF2B5EF4-FFF2-40B4-BE49-F238E27FC236}">
                <ns2:creationId id="{0F3C40B1-2265-4E45-B889-5A022938BB37}"/>
              </a:ext>
            </a:extLst>
          </p:cNvPr>
          <p:cNvSpPr>
            <a:spLocks noGrp="1"/>
          </p:cNvSpPr>
          <p:nvPr/>
        </p:nvSpPr>
        <p:spPr>
          <a:xfrm>
            <a:off x="3200400" y="5429250"/>
            <a:ext cx="5791200" cy="12382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60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60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Risultato: meno sorprese, governance più rapida, maggiore fiducia nella consegna</a:t>
            </a:r>
          </a:p>
        </p:txBody>
      </p:sp>
      <p:sp>
        <p:nvSpPr>
          <p:cNvPr id="30" name="">
            <a:extLst>
              <a:ext uri="{FF2B5EF4-FFF2-40B4-BE49-F238E27FC236}">
                <ns2:creationId id="{0098E742-1F82-4559-A197-BB202E360386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1" name="">
            <a:extLst>
              <a:ext uri="{FF2B5EF4-FFF2-40B4-BE49-F238E27FC236}">
                <ns2:creationId id="{9E196FF3-ADC2-4C0E-A9A1-0EDE8F7C30A9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Monitoraggio dell'automazione | ActiveMotion.ai</a:t>
            </a:r>
          </a:p>
        </p:txBody>
      </p:sp>
      <p:sp>
        <p:nvSpPr>
          <p:cNvPr id="32" name="">
            <a:extLst>
              <a:ext uri="{FF2B5EF4-FFF2-40B4-BE49-F238E27FC236}">
                <ns2:creationId id="{B2E5CA6A-FFA3-49A7-BAB8-57C4077EF77D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06</a:t>
            </a:r>
          </a:p>
        </p:txBody>
      </p:sp>
    </p:spTree>
    <p:extLst>
      <p:ext uri="{BB962C8B-B14F-4D97-AF65-F5344CB8AC3E}">
        <p14:creationId val="170467678"/>
      </p:ext>
    </p:extLst>
  </p:cSld>
</p:sld>
</file>

<file path=ppt/theme/theme1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docProps/app.xml><?xml version="1.0" encoding="utf-8"?>
<ap:Properties xmlns:ap="http://schemas.openxmlformats.org/officeDocument/2006/extended-properties">
  <ap:Application>Walnut Exporter</ap:Application>
  <ap:PresentationFormat>Converted Presentation</ap:PresentationFormat>
  <ap:Slides>0</ap:Slides>
  <ap:Notes>0</ap:Notes>
  <ap:HiddenSlides>0</ap:HiddenSlides>
  <ap:SharedDoc>false</ap:SharedDoc>
  <ap:DocSecurity>0</ap:DocSecurity>
</ap:Properties>
</file>

<file path=docProps/core.xml><?xml version="1.0" encoding="utf-8"?>
<coreProperties xmlns:dc="http://purl.org/dc/elements/1.1/" xmlns:dcterms="http://purl.org/dc/terms/" xmlns:xsi="http://www.w3.org/2001/XMLSchema-instance" xmlns="http://schemas.openxmlformats.org/package/2006/metadata/core-properties">
  <dc:creator>Walnut Exporter</dc:creator>
  <lastModifiedBy>Walnut Exporter</lastModifiedBy>
  <dc:title>Presentation</dc:title>
  <dcterms:created xsi:type="dcterms:W3CDTF">2026-05-08T16:57:14.6980000Z</dcterms:created>
  <dcterms:modified xsi:type="dcterms:W3CDTF">2026-05-08T16:57:14.6980000Z</dcterms:modified>
</coreProperties>
</file>