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44d79a56ba7a4592" /><Relationship Type="http://schemas.openxmlformats.org/officeDocument/2006/relationships/extended-properties" Target="/docProps/app.xml" Id="R294d2368d4de4727" /><Relationship Type="http://schemas.openxmlformats.org/officeDocument/2006/relationships/officeDocument" Target="/ppt/presentation.xml" Id="Rbcd7b6acaa7a41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7eb68bf6a84154"/>
  </p:sldMasterIdLst>
  <p:notesMasterIdLst>
    <p:notesMasterId xmlns:r="http://schemas.openxmlformats.org/officeDocument/2006/relationships" r:id="R42a599ca43f247e8"/>
  </p:notesMasterIdLst>
  <p:sldIdLst>
    <p:sldId xmlns:r="http://schemas.openxmlformats.org/officeDocument/2006/relationships" id="256" r:id="Ra2ca6238d4cc4088"/>
    <p:sldId xmlns:r="http://schemas.openxmlformats.org/officeDocument/2006/relationships" id="257" r:id="Re982cd037b2b41c5"/>
    <p:sldId xmlns:r="http://schemas.openxmlformats.org/officeDocument/2006/relationships" id="258" r:id="R5aea1c51cb5044d3"/>
    <p:sldId xmlns:r="http://schemas.openxmlformats.org/officeDocument/2006/relationships" id="259" r:id="Rba541a3c70e14054"/>
    <p:sldId xmlns:r="http://schemas.openxmlformats.org/officeDocument/2006/relationships" id="260" r:id="R173f946fc3084c5e"/>
    <p:sldId xmlns:r="http://schemas.openxmlformats.org/officeDocument/2006/relationships" id="261" r:id="R3b47508d952d49a8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7eb68bf6a84154" /><Relationship Type="http://schemas.openxmlformats.org/officeDocument/2006/relationships/theme" Target="/ppt/theme/theme1.xml" Id="R78e25bef1d294c30" /><Relationship Type="http://schemas.openxmlformats.org/officeDocument/2006/relationships/notesMaster" Target="/ppt/notesMasters/notesMaster1.xml" Id="R42a599ca43f247e8" /><Relationship Type="http://schemas.openxmlformats.org/officeDocument/2006/relationships/presProps" Target="/ppt/presProps.xml" Id="R38da15cd4ab24f76" /><Relationship Type="http://schemas.openxmlformats.org/officeDocument/2006/relationships/viewProps" Target="/ppt/viewProps.xml" Id="Ra74977b2446a4527" /><Relationship Type="http://schemas.openxmlformats.org/officeDocument/2006/relationships/tableStyles" Target="/ppt/tableStyles.xml" Id="R2cda4abaec58437c" /><Relationship Type="http://schemas.openxmlformats.org/officeDocument/2006/relationships/slide" Target="/ppt/slides/slide1.xml" Id="Ra2ca6238d4cc4088" /><Relationship Type="http://schemas.openxmlformats.org/officeDocument/2006/relationships/slide" Target="/ppt/slides/slide2.xml" Id="Re982cd037b2b41c5" /><Relationship Type="http://schemas.openxmlformats.org/officeDocument/2006/relationships/slide" Target="/ppt/slides/slide3.xml" Id="R5aea1c51cb5044d3" /><Relationship Type="http://schemas.openxmlformats.org/officeDocument/2006/relationships/slide" Target="/ppt/slides/slide4.xml" Id="Rba541a3c70e14054" /><Relationship Type="http://schemas.openxmlformats.org/officeDocument/2006/relationships/slide" Target="/ppt/slides/slide5.xml" Id="R173f946fc3084c5e" /><Relationship Type="http://schemas.openxmlformats.org/officeDocument/2006/relationships/slide" Target="/ppt/slides/slide6.xml" Id="R3b47508d952d49a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2082eebd7e64fd5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d5d4f2f1bf04e7d" /><Relationship Type="http://schemas.openxmlformats.org/officeDocument/2006/relationships/notesMaster" Target="/ppt/notesMasters/notesMaster1.xml" Id="R94cb00e90fb14cc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f6ac3e4ab714090" /><Relationship Type="http://schemas.openxmlformats.org/officeDocument/2006/relationships/notesMaster" Target="/ppt/notesMasters/notesMaster1.xml" Id="Rde1e7dd5d0484078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5dd5216bd334712" /><Relationship Type="http://schemas.openxmlformats.org/officeDocument/2006/relationships/notesMaster" Target="/ppt/notesMasters/notesMaster1.xml" Id="Rd805a72dec354a98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0cc49d73ed5f4771" /><Relationship Type="http://schemas.openxmlformats.org/officeDocument/2006/relationships/notesMaster" Target="/ppt/notesMasters/notesMaster1.xml" Id="Re53f34f47f694d8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f12f1a22422484f" /><Relationship Type="http://schemas.openxmlformats.org/officeDocument/2006/relationships/notesMaster" Target="/ppt/notesMasters/notesMaster1.xml" Id="R5994bc9cdc43476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462cde0b217e45c9" /><Relationship Type="http://schemas.openxmlformats.org/officeDocument/2006/relationships/notesMaster" Target="/ppt/notesMasters/notesMaster1.xml" Id="Rd829fc1d2bfe44a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89afa6394ed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bb832eb2ec6499b" /><Relationship Type="http://schemas.openxmlformats.org/officeDocument/2006/relationships/slideLayout" Target="/ppt/slideLayouts/slideLayout2.xml" Id="Rd1f409d55765462e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409d55765462e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d11ee871d24953" /><Relationship Type="http://schemas.openxmlformats.org/officeDocument/2006/relationships/notesSlide" Target="/ppt/notesSlides/notesSlide1.xml" Id="Rdb188e6bb75a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24a973e3d2148e1" /><Relationship Type="http://schemas.openxmlformats.org/officeDocument/2006/relationships/notesSlide" Target="/ppt/notesSlides/notesSlide2.xml" Id="R921b9dac85df4b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0c2a6e6eef84688" /><Relationship Type="http://schemas.openxmlformats.org/officeDocument/2006/relationships/notesSlide" Target="/ppt/notesSlides/notesSlide3.xml" Id="R177ac4d8e56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205dacd0ce347df" /><Relationship Type="http://schemas.openxmlformats.org/officeDocument/2006/relationships/notesSlide" Target="/ppt/notesSlides/notesSlide4.xml" Id="Rcb7abf6b7fab4b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03e720ccfcd4f34" /><Relationship Type="http://schemas.openxmlformats.org/officeDocument/2006/relationships/notesSlide" Target="/ppt/notesSlides/notesSlide5.xml" Id="Re3184f03b3b1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60ea47fa7704910" /><Relationship Type="http://schemas.openxmlformats.org/officeDocument/2006/relationships/notesSlide" Target="/ppt/notesSlides/notesSlide6.xml" Id="R78b3fe410fe7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E0E4566-C49B-4390-812A-A728183139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2349DD66-0E65-42F8-8057-EE60D707C2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6A5EC290-33B3-408C-B4F2-E4A3C74B55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 O N I T O R I N G   A U T O M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34E572F-75FC-4A43-A1A5-C43EAE952E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23950"/>
            <a:ext cx="68580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3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Monitoring turns project signals into governance-ready action.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E08B2EF-069C-4A2A-B4F3-92AB418267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571750"/>
            <a:ext cx="5905500" cy="800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 lightweight agent layer watches milestones, risks, dependencies, budget movement, and status evidence so leaders see the issues that matter before review meetings.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3DE7E24-B1C4-4F6C-96DD-DC0BA53470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2430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FE4D73-E2C0-400A-9BF6-C1650CE63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267200"/>
            <a:ext cx="4572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9D7221F-7356-46F3-A644-9274846217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6291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 capture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C265531-C281-40A4-8261-0123D46128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62225" y="4267200"/>
            <a:ext cx="4572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A2D80A2-6A73-4F63-988B-77BEF12719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62225" y="46291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Exception detection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78B30D7-4A6D-4C48-AD4A-8BBB176EB7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267200"/>
            <a:ext cx="4572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9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9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3A2736F-4F0A-4AA6-875D-1C11B16E7C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14850" y="4629150"/>
            <a:ext cx="1524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Review readiness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8C96248C-2580-4D59-98B4-19054DC44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49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6BDC8FE-819F-4B47-84A5-4DBF4CA0C2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Monitoring cockpit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5A6B254-5A52-4711-AB99-BC434F0ED8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322DD57-E2A3-445E-89B1-6CC4182195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Milestones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FE9EAE0-59B8-46E0-8390-C5F887B75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On track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7940C6F-3BB7-4248-A897-EEF5AD8510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CBF8E69-455F-4637-A631-4D94AA26D8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Dependency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128B59F-8B26-49E6-BBE7-277230F8AB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At risk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BE61C3-AEA4-4CF9-926C-7FFD24F3DC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8C5EC21-3EB2-4DE6-B016-A70D138764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Budget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7D3BFAA-BF2D-4234-A906-82285EDEE0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B91C1C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B91C1C"/>
                </a:solidFill>
                <a:latin typeface="Aptos"/>
                <a:ea typeface="Aptos"/>
                <a:cs typeface="Aptos"/>
              </a:rPr>
              <a:t>Variance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504235F-CB9F-499A-A2BD-BB84962C95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D5946DA-CE68-4FE8-9911-3BAA215860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Benefits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596E124-0CBA-4B45-AD4F-56BD24D737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Needs evidence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A6C4738B-039B-4560-AE08-5C18C68299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0" y="4838700"/>
            <a:ext cx="20193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04C6B108-752A-47FA-89B5-9B8799E043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05800" y="4914900"/>
            <a:ext cx="17907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Escalate with 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F5671A7F-1FB5-4C54-981E-481CA620BA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88D81B8-4644-48E1-B0A5-A7F6BCA95C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D2036B4-EA57-4BCF-857A-8C04715B71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4093529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9357100-0CCC-444A-9F37-71441F165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6A9DAAEE-B043-4F03-95C0-E0B69AB41F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6E04DA7-1140-4EB5-974A-50F2CBF62F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 P E R A T I N G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F82519C-AD0F-48A1-B98F-F16ADF2D1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28675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monitoring loop separates noise from decisions that need attention.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3F55C31-D121-4F7E-944F-B01872722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9B0A4A7-C1F5-4C85-A594-0666A0179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03E5F23-E444-40CF-9F16-DDAE8456FE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5880963-C160-4EDC-8574-B863E053B2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Capture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CB80783-7F66-4CBB-925F-D024A97E7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Pull live signals from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plans, tickets, RAID logs,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finance, and status updates.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C62B50E-AFF1-408F-B81D-C13E11CCE5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963F503-F3C8-48CA-978E-7844DE35C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C718398-8BF5-406D-A13B-3C06BB2711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95B98252-DCBF-4D59-9210-C1E27054EC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B1044EDD-91E1-43D8-8618-617A1BF1F4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F2F8FD2-E21D-44AE-9461-3D94034C5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E7B05A7-919D-48D2-B6C6-88EE85D29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Compare current evidence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against thresholds, dates,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owners, and control rules.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1B3CF98-35A0-41D6-B5EC-E984BCC2E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749DB8B-7F11-4690-9E53-C73FFA864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D12E690-8A5B-45CF-9FAA-435903651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FBF4219-CCC2-4103-B607-FCA0D93935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077891D-55CD-49F1-BDD8-696501E98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2DDB597-BCF9-4D8A-A304-E27703637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Triage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2C7E4A7-D6D5-4FEF-8D14-171DDE7656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Group exceptions by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severity, accountable owner,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governance path.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6D1C2FB-A7D9-4A2F-9C46-5157625368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FB5CBFF-CDE6-4835-A228-DA5C5ED093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C1C41CD-E26B-4061-AB54-B2248E0D1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67B1565-24F9-455B-A26A-21037BD6DC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8DB8EFF-6A90-4477-BC7F-788FAA515A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5B06D4B-E937-4B46-B7BD-84CE136DBF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Prepare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3523A08-AC10-421E-94B6-0EBD522186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Package the decision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context, recommendation,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audit trail for review.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7A413C17-8501-498D-A6B8-A59EBBE19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19250" y="4991100"/>
            <a:ext cx="89535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not another dashboard; it is a filtered set of issues ready for action.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925F042-A849-42CF-A931-447A95CAC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25C81CE-E602-47BF-8CBF-D31B8EB201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205FD04F-D9F3-400B-952F-2776D615EF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962544057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DD36F43-E729-486B-952D-FAC74B81B3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6DD9FF9D-26A7-4B76-B46A-18CE508E4D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6F7CBF89-19F1-4E60-8E22-84F47C2FFA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I G N A L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9C3B563-CE84-43A6-A101-6EFDCD27D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watch the evidence behind status, not just the status color.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556EA1A-6A0C-494D-A5D6-B89B25863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C94F4BF-B55B-42F3-BE3C-AA91014F31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2629DC8-C19E-4C5E-B94F-301CDA01CA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78043E-751D-4FFB-871F-02EF49F802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DA92B71-2B85-44FD-90F1-547BAC67ED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Schedule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B271B94-E58F-4B4F-88C0-B7D0976E10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milestone drift, overdue work, phase gates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B667F45-F33F-4083-A0F6-E5D8F0E1B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8060D99-1958-49BF-8C63-B4FBA7B124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Can the date still hold?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04CF328-056F-4A12-A335-07457DD687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37284B3-4242-4165-8223-83E96C73D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Dependency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77735E2-F42E-4C9D-9778-101B53312D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blocked handoffs, vendor latency, missing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inputs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7C6811E-2B20-45CC-85F8-D2F9EA589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3A60E06-8E10-4A46-B202-FCFD7B309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Who needs to act now?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E695BE2-01A0-46EE-AFE9-4BE0B835AF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D378C31-3CF1-4AA0-90F9-4D288A61A5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Financial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A8FF5D9-8930-48D3-8119-3B605E5F9E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budget burn, forecast variance, approval gaps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6A990FE-F1FD-48F8-BD44-623087FE23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C492A91-9B09-4886-B47A-EC3D4F7BA9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funding still aligned?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4E672CB-04D6-402F-995D-6586464273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CB63839-4939-4E67-B335-ABB498AD6A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Risk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56BA1FD-D2A6-4597-863A-DB9DA022A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RAID movement, unresolved controls, repeated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blockers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97FCE4E2-4BEF-4232-98E0-05E328318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607558D-9195-408E-B126-137992F964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What needs escalation?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EABEF00-DB6C-4B67-9CCA-91261EAAB8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642569B1-2C05-433A-88B5-F8B1FE965B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Benefits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24AAC12-A2D3-4E03-8B79-86D4C17A0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KPI evidence, adoption signal, value leakage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9108567-72FD-4168-A466-AFA60B4ABE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13AB8AC-E7EE-4E8C-BD7A-CA2553AC4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the outcome still credible?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16D8338-9079-4FBC-B50F-BB338315D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76F9EEE-9BE9-451E-9E6C-1F3B191F6B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00400"/>
            <a:ext cx="32385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exceptions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80EB602-A9A4-4EAC-8B55-73AB9562F0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3D79AA10-DD4B-481C-BBB3-54DD25176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84FE5307-6F89-468D-AC1B-904F5F280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842139308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FF68C7-3223-4744-AC82-18E48D148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5D58AB5C-1754-4956-AEBE-30EE71C058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0B71A696-40BA-454B-9971-F959FBA932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X C E P T I O N   L O G I C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4B3F879-4674-4317-B2A2-65388AD737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Severity is scored so every issue follows the right governance path.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D61038-0FA1-49E8-840B-0A570EE3D5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7555600-7656-46B1-98D4-746CF522B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Watch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0AF9F9-345E-472E-B66F-F77EBE100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Minor variance, no decision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needed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28F7F0A-369A-4676-827C-CFE9237A1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D46FC6B-1B57-4CF0-85AF-728905E15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 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7E4918D-358E-44E2-8607-15E76A9166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Owner update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9B48B30-FAFB-4D51-ACD1-6A4D4E194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4CBBDC-8D6F-418A-AFB3-DE6F917F7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Manage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E373A69-EDBE-4788-B176-9A20BFF7B3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Material drift or blocked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dependency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88B7D64-F291-4B18-B9A7-F6B8CC2C73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6A4F68D-C91E-43CB-B308-51F128C344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 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18DFBE9-F331-4CE1-8D0F-B1891AC785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Program lead review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864BDDE4-F507-4C22-883F-0C09DD4B58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B79A951-2156-4D8D-8352-EF397F9EC8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100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Escalate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0E6DE21-D88F-4716-9DB3-0C00B72132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Scope, budget, benefit,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control risk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C05FB7D-CD8B-4A79-AA65-F72104E36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18F570D-8FC3-4287-A92E-4C5250A2D0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Governance 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4F37F25-561E-4020-BCA7-E652735AE2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Governance board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97C617A-1449-4F45-B7CB-1106EA1148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5562600"/>
            <a:ext cx="9144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transparent score keeps escalation consistent and makes trade-off conversations faster.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93A6686-38B9-4F06-8861-A99C26D5E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AC4518EC-E176-4C40-ADC3-8B3D64D58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274F29C-C7F1-43BD-8AE1-451BE76143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257063863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1CE2BE1-F479-4BFA-92FF-4A0BD1BAF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71EE7C9F-BD4E-417F-ADFB-DD3EB0CF36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8FE443EE-EE67-413F-BAAB-1E25093882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 E V I E W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410A30E-0770-4DAD-AA87-6F415F3CC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667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review pack gives decision-makers the context they need, not a data hunt.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550AC91C-FD54-443B-9C57-A2E4F0A16E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19125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2758E0F-A040-4394-857C-F587220BE0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33650"/>
            <a:ext cx="2476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Decision brief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914FE1C-29A8-4316-AAF8-C04A8BA138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86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441F0D-CB7A-476F-A46B-A49277783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086100"/>
            <a:ext cx="1581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What changed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FE1FDEB-92D0-4FEB-AA79-4677D3EAD9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086100"/>
            <a:ext cx="2857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Variance, blocker, trigger, and date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detected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CF46AC5-D550-42D8-9305-3E4C1E034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0642703-DFA4-47E4-8A63-59B34283C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581400"/>
            <a:ext cx="1581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Why it matters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77249D5-5B92-4EFA-8CE8-E8DBD80C7A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581400"/>
            <a:ext cx="2857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Business goal, dependency, cost, or benefit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B29239F-971C-4A52-8864-87DED49C59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0767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B126B8A-D22E-497E-89E7-DC73730F48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076700"/>
            <a:ext cx="1581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Recommended path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E2E0471-3DE9-4CDE-A1EA-01CEC53A6D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4076700"/>
            <a:ext cx="2857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 action, governance route, and target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5EE7577-2F74-4233-81CF-0E9221E1A1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5720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E3BCDD8-7541-4455-89E8-4BED37734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572000"/>
            <a:ext cx="15811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Evidence trail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D2E27C0-47E2-4D17-BEE4-58BBEA5A9A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4572000"/>
            <a:ext cx="28575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Links back to source records and latest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status notes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C6938FE-A8DE-436E-900D-88A5935D4E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62850" y="2247900"/>
            <a:ext cx="2895600" cy="3200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E1A7440-BE22-46F0-A158-796C4DA92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2571750"/>
            <a:ext cx="1714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Executive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D15E9D8-A6F8-4211-8F4D-3E085E3E62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009900"/>
            <a:ext cx="2247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6FEA785E-C81D-4DAF-AB37-5671EB08D0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2DB80A22-B9C5-407C-B41C-073F7BEE33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1051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High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A6F7644-3B9F-4113-9565-5B02BC1475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448050"/>
            <a:ext cx="2247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ADA555B-EA1F-4B89-8A40-07B445B4B6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Urgency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EDC960D9-6226-41E6-9676-6B30711E83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54330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This week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D12AB69-E2BC-419F-9455-D9BF8FC8EF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886200"/>
            <a:ext cx="2247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20C5640-9BA4-4E64-8E01-A77CFFE0B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E399A54-0B72-4FC4-B28E-86A9C47771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9814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9A47EE6-2B2D-452A-9795-309336E213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4324350"/>
            <a:ext cx="2247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C0ED7CC-F26E-40CB-88EB-51BCBB42A2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6765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Decision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F5712FD-1700-47F5-85CE-F04310F473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41960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Required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9F7871D-6E57-4906-8934-162E30D57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5D5E7FC0-AD83-4910-83BE-AD096E1359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FC15C2A-9032-4503-B81E-D051DE2AC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709809041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8DA0AAC-2C8B-4FF0-B675-42B66CD9A1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C763737F-DD1A-41A5-A4AB-F367E8981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9F4113B6-8746-457D-A27A-F5B10C266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4953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M P L E M E N T A T I O N   R H Y T H M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1E6363E-1124-49A4-8502-445413E4D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953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Start with a focused control loop, then expand into portfolio-wide monitoring.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148E7AB-5EC8-419D-8F2E-E4A9982EB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47950"/>
            <a:ext cx="2038350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F7C0C59-99EC-41E7-87EF-9F7C89559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4795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243D743-4380-49F8-A48C-17C1245907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Weeks 1-2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53E3A76-A9AD-417D-BB0D-F00A6EA5B4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257550"/>
            <a:ext cx="1524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Define signals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BC87FD6-7C06-4A0E-A472-DD6B9AE5F2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943350"/>
            <a:ext cx="15811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Confirm sources,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thresholds, ownership, and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governance routes.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783BDA9-072E-4827-8E7E-7A33A58D4B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732F77C-40FE-47A4-8540-873F5D6B85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038350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09F0999-E7AA-41B5-8ACF-303798ED6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5E39CC-7718-4DFF-B3D2-610E2A8356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Weeks 3-4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F03C73A-A9DD-446B-8AC8-8DC185D5DD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257550"/>
            <a:ext cx="1524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Pilot exceptions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920428D-5A86-4ECD-A7F7-EBD234B890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943350"/>
            <a:ext cx="15811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 issue detection on a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representative program and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tune severity.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22A2C55D-13B5-4029-978B-003F44FFF3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1A9D3FD-7C90-47ED-BDEA-68DF58307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47950"/>
            <a:ext cx="2038350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163A573-2468-4D48-90A0-FF6D80A7D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4795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85ACDB8E-CBD6-40A3-B78D-E51F7904B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Weeks 5-8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E42A9D91-D31C-41A5-B873-8FFB9BC721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257550"/>
            <a:ext cx="1524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Automate packets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787E614-C07E-485B-A44A-2FE2211193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943350"/>
            <a:ext cx="15811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Generate review briefs,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evidence links, and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escalation summaries.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DAD0C014-A5D9-4AA1-BF76-03CF9BF647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F76E55-3A2F-48FD-A9EA-5766332C8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47950"/>
            <a:ext cx="2038350" cy="1924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68D34B8-5E54-4FCF-9C40-7D2A13415C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4795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D28937D-D84D-4D6A-A7E0-210C0CF554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1143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Quarter 2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400E5C3-CB8C-4011-BDE1-D7751108B7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257550"/>
            <a:ext cx="1524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87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87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Scale portfolio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FB3A730-7ED7-4B3E-80A8-94FD9F842F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943350"/>
            <a:ext cx="158115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Roll out portfolio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monitoring, trend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reporting, and benefit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tracking.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33907844-269C-41C1-8374-745AA8D9D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86100" y="5353050"/>
            <a:ext cx="60198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F3C40B1-2265-4E45-B889-5A022938B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5429250"/>
            <a:ext cx="57912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fewer surprises, faster governance, stronger delivery confidence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098E742-1F82-4559-A197-BB202E360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E196FF3-ADC2-4C0E-A9A1-0EDE8F7C3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Monitoring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2E5CA6A-FFA3-49A7-BAB8-57C4077EF7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170467678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2026-05-08T16:57:14.6980000Z</dcterms:created>
  <dcterms:modified xsi:type="dcterms:W3CDTF">2026-05-08T16:57:14.6980000Z</dcterms:modified>
</coreProperties>
</file>