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ACTIVE">
    <p:bg>
      <p:bgPr>
        <a:solidFill>
          <a:srgbClr val="F7F2E9"/>
        </a:solidFill>
      </p:bgPr>
    </p:bg>
    <p:spTree>
      <p:nvGrpSpPr>
        <p:cNvPr id="1" name=""/>
        <p:cNvGrpSpPr/>
        <p:nvPr/>
      </p:nvGrpSpPr>
      <p:grpSpPr>
        <a:xfrm>
          <a:off x="0" y="0"/>
          <a:ext cx="0" cy="0"/>
          <a:chOff x="0" y="0"/>
          <a:chExt cx="0" cy="0"/>
        </a:xfrm>
      </p:grpSpPr>
      <p:sp>
        <p:nvSpPr>
          <p:cNvPr id="2" name="Shape 0"/>
          <p:cNvSpPr/>
          <p:nvPr/>
        </p:nvSpPr>
        <p:spPr>
          <a:xfrm>
            <a:off x="502920" y="6446520"/>
            <a:ext cx="11201400" cy="0"/>
          </a:xfrm>
          <a:prstGeom prst="line">
            <a:avLst/>
          </a:prstGeom>
          <a:noFill/>
          <a:ln w="7620">
            <a:solidFill>
              <a:srgbClr val="D8D0C2"/>
            </a:solidFill>
            <a:prstDash val="solid"/>
          </a:ln>
        </p:spPr>
      </p:sp>
      <p:sp>
        <p:nvSpPr>
          <p:cNvPr id="3" name="Text 1"/>
          <p:cNvSpPr/>
          <p:nvPr/>
        </p:nvSpPr>
        <p:spPr>
          <a:xfrm>
            <a:off x="566928" y="6537960"/>
            <a:ext cx="4023360" cy="164592"/>
          </a:xfrm>
          <a:prstGeom prst="rect">
            <a:avLst/>
          </a:prstGeom>
          <a:noFill/>
          <a:ln/>
        </p:spPr>
        <p:txBody>
          <a:bodyPr wrap="square" lIns="0" tIns="0" rIns="0" bIns="0" rtlCol="0" anchor="ctr"/>
          <a:lstStyle/>
          <a:p>
            <a:pPr indent="0" marL="0">
              <a:buNone/>
            </a:pPr>
            <a:r>
              <a:rPr lang="en-US" sz="750" dirty="0">
                <a:solidFill>
                  <a:srgbClr val="6D6258"/>
                </a:solidFill>
                <a:latin typeface="Aptos" pitchFamily="34" charset="0"/>
                <a:ea typeface="Aptos" pitchFamily="34" charset="-122"/>
                <a:cs typeface="Aptos" pitchFamily="34" charset="-120"/>
              </a:rPr>
              <a:t>ActiveMotion.ai · HR Automation</a:t>
            </a:r>
            <a:endParaRPr lang="en-US" sz="7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ma14:wrappingTextBoxFlag xmlns:ma14="http://schemas.microsoft.com/office/mac/drawingml/2011/main"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1002</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ma14:wrappingTextBoxFlag xmlns:ma14="http://schemas.microsoft.com/office/mac/drawingml/2011/main"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null</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ns2="http://schemas.microsoft.com/office/mac/drawingml/2011/main" xmlns:p="http://schemas.openxmlformats.org/presentationml/2006/main">
  <p:cSld name="Slide 1">
    <p:bg>
      <p:bgPr>
        <a:solidFill>
          <a:srgbClr val="0A0A0A"/>
        </a:solidFill>
      </p:bgPr>
    </p:bg>
    <p:spTree>
      <p:nvGrpSpPr>
        <p:cNvPr id="1" name=""/>
        <p:cNvGrpSpPr/>
        <p:nvPr/>
      </p:nvGrpSpPr>
      <p:grpSpPr>
        <a:xfrm>
          <a:off x="0" y="0"/>
          <a:ext cx="0" cy="0"/>
          <a:chOff x="0" y="0"/>
          <a:chExt cx="0" cy="0"/>
        </a:xfrm>
      </p:grpSpPr>
      <p:sp>
        <p:nvSpPr>
          <p:cNvPr id="2" name="Text 0"/>
          <p:cNvSpPr/>
          <p:nvPr/>
        </p:nvSpPr>
        <p:spPr>
          <a:xfrm>
            <a:off x="566928" y="384048"/>
            <a:ext cx="4023360" cy="219456"/>
          </a:xfrm>
          <a:prstGeom prst="rect">
            <a:avLst/>
          </a:prstGeom>
          <a:noFill/>
          <a:ln/>
        </p:spPr>
        <p:txBody>
          <a:bodyPr wrap="square" lIns="0" tIns="0" rIns="0" bIns="0" rtlCol="0" anchor="ctr"/>
          <a:lstStyle/>
          <a:p>
            <a:pPr indent="0" marL="0">
              <a:buNone/>
            </a:pPr>
            <a:r>
              <a:rPr lang="en-US" sz="850" b="1" dirty="0">
                <a:solidFill>
                  <a:srgbClr val="CFC7BB"/>
                </a:solidFill>
                <a:latin typeface="Aptos" pitchFamily="34" charset="0"/>
                <a:ea typeface="Aptos" pitchFamily="34" charset="-122"/>
                <a:cs typeface="Aptos" pitchFamily="34" charset="-120"/>
              </a:rPr>
              <a:t>حالة استخدام الموارد البشرية النشطة</a:t>
            </a:r>
            <a:endParaRPr lang="en-US" sz="850" dirty="0"/>
          </a:p>
        </p:txBody>
      </p:sp>
      <p:sp>
        <p:nvSpPr>
          <p:cNvPr id="3" name="Text 1"/>
          <p:cNvSpPr/>
          <p:nvPr/>
        </p:nvSpPr>
        <p:spPr>
          <a:xfrm>
            <a:off x="566928" y="960120"/>
            <a:ext cx="6766560" cy="1097280"/>
          </a:xfrm>
          <a:prstGeom prst="rect">
            <a:avLst/>
          </a:prstGeom>
          <a:noFill/>
          <a:ln/>
        </p:spPr>
        <p:txBody>
          <a:bodyPr wrap="square" lIns="0" tIns="0" rIns="0" bIns="0" rtlCol="0" anchor="ctr">
            <a:normAutofit/>
          </a:bodyPr>
          <a:lstStyle/>
          <a:p>
            <a:pPr indent="0" marL="0">
              <a:buNone/>
            </a:pPr>
            <a:r>
              <a:rPr lang="en-US" sz="3600" b="1" dirty="0">
                <a:solidFill>
                  <a:srgbClr val="FCFAF5"/>
                </a:solidFill>
                <a:latin typeface="Aptos Display" pitchFamily="34" charset="0"/>
                <a:ea typeface="Aptos Display" pitchFamily="34" charset="-122"/>
                <a:cs typeface="Aptos Display" pitchFamily="34" charset="-120"/>
              </a:rPr>
              <a:t>الإعداد - تم قبول العرض</a:t>
            </a:r>
            <a:endParaRPr lang="en-US" sz="3600" dirty="0"/>
          </a:p>
        </p:txBody>
      </p:sp>
      <p:sp>
        <p:nvSpPr>
          <p:cNvPr id="4" name="Text 2"/>
          <p:cNvSpPr/>
          <p:nvPr/>
        </p:nvSpPr>
        <p:spPr>
          <a:xfrm>
            <a:off x="603504" y="2240280"/>
            <a:ext cx="6263640" cy="777240"/>
          </a:xfrm>
          <a:prstGeom prst="rect">
            <a:avLst/>
          </a:prstGeom>
          <a:noFill/>
          <a:ln/>
        </p:spPr>
        <p:txBody>
          <a:bodyPr wrap="square" lIns="254" tIns="254" rIns="254" bIns="254" rtlCol="0" anchor="ctr">
            <a:normAutofit/>
          </a:bodyPr>
          <a:lstStyle/>
          <a:p>
            <a:pPr indent="0" marL="0">
              <a:buNone/>
            </a:pPr>
            <a:r>
              <a:rPr lang="en-US" sz="1400" dirty="0">
                <a:solidFill>
                  <a:srgbClr val="D8D0C2"/>
                </a:solidFill>
                <a:latin typeface="Aptos" pitchFamily="34" charset="0"/>
                <a:ea typeface="Aptos" pitchFamily="34" charset="-122"/>
                <a:cs typeface="Aptos" pitchFamily="34" charset="-120"/>
              </a:rPr>
              <a:t>سير عمل يعتمد على التشغيل لإنشاء الهوية، وتلبية الأجهزة، وحجز مقعد التدريب، والتنسيق مع المالك، والاستعداد من اليوم الأول.</a:t>
            </a:r>
            <a:endParaRPr lang="en-US" sz="1400" dirty="0"/>
          </a:p>
        </p:txBody>
      </p:sp>
      <p:sp>
        <p:nvSpPr>
          <p:cNvPr id="5" name="Shape 3"/>
          <p:cNvSpPr/>
          <p:nvPr/>
        </p:nvSpPr>
        <p:spPr>
          <a:xfrm>
            <a:off x="7635240" y="1005840"/>
            <a:ext cx="3337560" cy="658368"/>
          </a:xfrm>
          <a:prstGeom prst="roundRect">
            <a:avLst>
              <a:gd name="adj" fmla="val 8333"/>
            </a:avLst>
          </a:prstGeom>
          <a:solidFill>
            <a:srgbClr val="FCFAF5"/>
          </a:solidFill>
          <a:ln w="10160">
            <a:solidFill>
              <a:srgbClr val="D8D0C2"/>
            </a:solidFill>
            <a:prstDash val="solid"/>
          </a:ln>
        </p:spPr>
      </p:sp>
      <p:sp>
        <p:nvSpPr>
          <p:cNvPr id="6" name="Shape 4"/>
          <p:cNvSpPr/>
          <p:nvPr/>
        </p:nvSpPr>
        <p:spPr>
          <a:xfrm>
            <a:off x="7635240" y="1005840"/>
            <a:ext cx="73152" cy="658368"/>
          </a:xfrm>
          <a:prstGeom prst="rect">
            <a:avLst/>
          </a:prstGeom>
          <a:solidFill>
            <a:srgbClr val="2F7F4E"/>
          </a:solidFill>
          <a:ln w="12700">
            <a:solidFill>
              <a:srgbClr val="2F7F4E"/>
            </a:solidFill>
            <a:prstDash val="solid"/>
          </a:ln>
        </p:spPr>
      </p:sp>
      <p:sp>
        <p:nvSpPr>
          <p:cNvPr id="7" name="Text 5"/>
          <p:cNvSpPr/>
          <p:nvPr/>
        </p:nvSpPr>
        <p:spPr>
          <a:xfrm>
            <a:off x="7836408" y="1133856"/>
            <a:ext cx="3008376" cy="146304"/>
          </a:xfrm>
          <a:prstGeom prst="rect">
            <a:avLst/>
          </a:prstGeom>
          <a:noFill/>
          <a:ln/>
        </p:spPr>
        <p:txBody>
          <a:bodyPr wrap="square" lIns="0" tIns="0" rIns="0" bIns="0" rtlCol="0" anchor="ctr"/>
          <a:lstStyle/>
          <a:p>
            <a:pPr indent="0" marL="0">
              <a:buNone/>
            </a:pPr>
            <a:r>
              <a:rPr lang="en-US" sz="680" b="1" dirty="0">
                <a:solidFill>
                  <a:srgbClr val="A79D91"/>
                </a:solidFill>
                <a:latin typeface="Aptos" pitchFamily="34" charset="0"/>
                <a:ea typeface="Aptos" pitchFamily="34" charset="-122"/>
                <a:cs typeface="Aptos" pitchFamily="34" charset="-120"/>
              </a:rPr>
              <a:t>الزناد</a:t>
            </a:r>
            <a:endParaRPr lang="en-US" sz="680" dirty="0"/>
          </a:p>
        </p:txBody>
      </p:sp>
      <p:sp>
        <p:nvSpPr>
          <p:cNvPr id="8" name="Text 6"/>
          <p:cNvSpPr/>
          <p:nvPr/>
        </p:nvSpPr>
        <p:spPr>
          <a:xfrm>
            <a:off x="7836408" y="1335024"/>
            <a:ext cx="3008376" cy="201168"/>
          </a:xfrm>
          <a:prstGeom prst="rect">
            <a:avLst/>
          </a:prstGeom>
          <a:noFill/>
          <a:ln/>
        </p:spPr>
        <p:txBody>
          <a:bodyPr wrap="square" lIns="0" tIns="0" rIns="0" bIns="0" rtlCol="0" anchor="ctr">
            <a:normAutofit/>
          </a:bodyPr>
          <a:lstStyle/>
          <a:p>
            <a:pPr indent="0" marL="0">
              <a:buNone/>
            </a:pPr>
            <a:r>
              <a:rPr lang="en-US" sz="1050" b="1" dirty="0">
                <a:solidFill>
                  <a:srgbClr val="11100D"/>
                </a:solidFill>
                <a:latin typeface="Aptos" pitchFamily="34" charset="0"/>
                <a:ea typeface="Aptos" pitchFamily="34" charset="-122"/>
                <a:cs typeface="Aptos" pitchFamily="34" charset="-120"/>
              </a:rPr>
              <a:t>تم قبول العرض</a:t>
            </a:r>
            <a:endParaRPr lang="en-US" sz="1050" dirty="0"/>
          </a:p>
        </p:txBody>
      </p:sp>
      <p:sp>
        <p:nvSpPr>
          <p:cNvPr id="9" name="Shape 7"/>
          <p:cNvSpPr/>
          <p:nvPr/>
        </p:nvSpPr>
        <p:spPr>
          <a:xfrm>
            <a:off x="7635240" y="1874520"/>
            <a:ext cx="3337560" cy="658368"/>
          </a:xfrm>
          <a:prstGeom prst="roundRect">
            <a:avLst>
              <a:gd name="adj" fmla="val 8333"/>
            </a:avLst>
          </a:prstGeom>
          <a:solidFill>
            <a:srgbClr val="FCFAF5"/>
          </a:solidFill>
          <a:ln w="10160">
            <a:solidFill>
              <a:srgbClr val="D8D0C2"/>
            </a:solidFill>
            <a:prstDash val="solid"/>
          </a:ln>
        </p:spPr>
      </p:sp>
      <p:sp>
        <p:nvSpPr>
          <p:cNvPr id="10" name="Shape 8"/>
          <p:cNvSpPr/>
          <p:nvPr/>
        </p:nvSpPr>
        <p:spPr>
          <a:xfrm>
            <a:off x="7635240" y="1874520"/>
            <a:ext cx="73152" cy="658368"/>
          </a:xfrm>
          <a:prstGeom prst="rect">
            <a:avLst/>
          </a:prstGeom>
          <a:solidFill>
            <a:srgbClr val="F2683C"/>
          </a:solidFill>
          <a:ln w="12700">
            <a:solidFill>
              <a:srgbClr val="F2683C"/>
            </a:solidFill>
            <a:prstDash val="solid"/>
          </a:ln>
        </p:spPr>
      </p:sp>
      <p:sp>
        <p:nvSpPr>
          <p:cNvPr id="11" name="Text 9"/>
          <p:cNvSpPr/>
          <p:nvPr/>
        </p:nvSpPr>
        <p:spPr>
          <a:xfrm>
            <a:off x="7836408" y="2002536"/>
            <a:ext cx="3008376" cy="146304"/>
          </a:xfrm>
          <a:prstGeom prst="rect">
            <a:avLst/>
          </a:prstGeom>
          <a:noFill/>
          <a:ln/>
        </p:spPr>
        <p:txBody>
          <a:bodyPr wrap="square" lIns="0" tIns="0" rIns="0" bIns="0" rtlCol="0" anchor="ctr"/>
          <a:lstStyle/>
          <a:p>
            <a:pPr indent="0" marL="0">
              <a:buNone/>
            </a:pPr>
            <a:r>
              <a:rPr lang="en-US" sz="680" b="1" dirty="0">
                <a:solidFill>
                  <a:srgbClr val="A79D91"/>
                </a:solidFill>
                <a:latin typeface="Aptos" pitchFamily="34" charset="0"/>
                <a:ea typeface="Aptos" pitchFamily="34" charset="-122"/>
                <a:cs typeface="Aptos" pitchFamily="34" charset="-120"/>
              </a:rPr>
              <a:t>ابدأ الهدف</a:t>
            </a:r>
            <a:endParaRPr lang="en-US" sz="680" dirty="0"/>
          </a:p>
        </p:txBody>
      </p:sp>
      <p:sp>
        <p:nvSpPr>
          <p:cNvPr id="12" name="Text 10"/>
          <p:cNvSpPr/>
          <p:nvPr/>
        </p:nvSpPr>
        <p:spPr>
          <a:xfrm>
            <a:off x="7836408" y="2203704"/>
            <a:ext cx="3008376" cy="201168"/>
          </a:xfrm>
          <a:prstGeom prst="rect">
            <a:avLst/>
          </a:prstGeom>
          <a:noFill/>
          <a:ln/>
        </p:spPr>
        <p:txBody>
          <a:bodyPr wrap="square" lIns="0" tIns="0" rIns="0" bIns="0" rtlCol="0" anchor="ctr">
            <a:normAutofit/>
          </a:bodyPr>
          <a:lstStyle/>
          <a:p>
            <a:pPr indent="0" marL="0">
              <a:buNone/>
            </a:pPr>
            <a:r>
              <a:rPr lang="en-US" sz="1050" b="1" dirty="0">
                <a:solidFill>
                  <a:srgbClr val="11100D"/>
                </a:solidFill>
                <a:latin typeface="Aptos" pitchFamily="34" charset="0"/>
                <a:ea typeface="Aptos" pitchFamily="34" charset="-122"/>
                <a:cs typeface="Aptos" pitchFamily="34" charset="-120"/>
              </a:rPr>
              <a:t>في غضون 15 دقيقة</a:t>
            </a:r>
            <a:endParaRPr lang="en-US" sz="1050" dirty="0"/>
          </a:p>
        </p:txBody>
      </p:sp>
      <p:sp>
        <p:nvSpPr>
          <p:cNvPr id="13" name="Shape 11"/>
          <p:cNvSpPr/>
          <p:nvPr/>
        </p:nvSpPr>
        <p:spPr>
          <a:xfrm>
            <a:off x="7635240" y="2743200"/>
            <a:ext cx="3337560" cy="658368"/>
          </a:xfrm>
          <a:prstGeom prst="roundRect">
            <a:avLst>
              <a:gd name="adj" fmla="val 8333"/>
            </a:avLst>
          </a:prstGeom>
          <a:solidFill>
            <a:srgbClr val="FCFAF5"/>
          </a:solidFill>
          <a:ln w="10160">
            <a:solidFill>
              <a:srgbClr val="D8D0C2"/>
            </a:solidFill>
            <a:prstDash val="solid"/>
          </a:ln>
        </p:spPr>
      </p:sp>
      <p:sp>
        <p:nvSpPr>
          <p:cNvPr id="14" name="Shape 12"/>
          <p:cNvSpPr/>
          <p:nvPr/>
        </p:nvSpPr>
        <p:spPr>
          <a:xfrm>
            <a:off x="7635240" y="2743200"/>
            <a:ext cx="73152" cy="658368"/>
          </a:xfrm>
          <a:prstGeom prst="rect">
            <a:avLst/>
          </a:prstGeom>
          <a:solidFill>
            <a:srgbClr val="6F4AA6"/>
          </a:solidFill>
          <a:ln w="12700">
            <a:solidFill>
              <a:srgbClr val="6F4AA6"/>
            </a:solidFill>
            <a:prstDash val="solid"/>
          </a:ln>
        </p:spPr>
      </p:sp>
      <p:sp>
        <p:nvSpPr>
          <p:cNvPr id="15" name="Text 13"/>
          <p:cNvSpPr/>
          <p:nvPr/>
        </p:nvSpPr>
        <p:spPr>
          <a:xfrm>
            <a:off x="7836408" y="2871216"/>
            <a:ext cx="3008376" cy="146304"/>
          </a:xfrm>
          <a:prstGeom prst="rect">
            <a:avLst/>
          </a:prstGeom>
          <a:noFill/>
          <a:ln/>
        </p:spPr>
        <p:txBody>
          <a:bodyPr wrap="square" lIns="0" tIns="0" rIns="0" bIns="0" rtlCol="0" anchor="ctr"/>
          <a:lstStyle/>
          <a:p>
            <a:pPr indent="0" marL="0">
              <a:buNone/>
            </a:pPr>
            <a:r>
              <a:rPr lang="en-US" sz="680" b="1" dirty="0">
                <a:solidFill>
                  <a:srgbClr val="A79D91"/>
                </a:solidFill>
                <a:latin typeface="Aptos" pitchFamily="34" charset="0"/>
                <a:ea typeface="Aptos" pitchFamily="34" charset="-122"/>
                <a:cs typeface="Aptos" pitchFamily="34" charset="-120"/>
              </a:rPr>
              <a:t>هدف الإنجاز</a:t>
            </a:r>
            <a:endParaRPr lang="en-US" sz="680" dirty="0"/>
          </a:p>
        </p:txBody>
      </p:sp>
      <p:sp>
        <p:nvSpPr>
          <p:cNvPr id="16" name="Text 14"/>
          <p:cNvSpPr/>
          <p:nvPr/>
        </p:nvSpPr>
        <p:spPr>
          <a:xfrm>
            <a:off x="7836408" y="3072384"/>
            <a:ext cx="3008376" cy="201168"/>
          </a:xfrm>
          <a:prstGeom prst="rect">
            <a:avLst/>
          </a:prstGeom>
          <a:noFill/>
          <a:ln/>
        </p:spPr>
        <p:txBody>
          <a:bodyPr wrap="square" lIns="0" tIns="0" rIns="0" bIns="0" rtlCol="0" anchor="ctr">
            <a:normAutofit/>
          </a:bodyPr>
          <a:lstStyle/>
          <a:p>
            <a:pPr indent="0" marL="0">
              <a:buNone/>
            </a:pPr>
            <a:r>
              <a:rPr lang="en-US" sz="1050" b="1" dirty="0">
                <a:solidFill>
                  <a:srgbClr val="11100D"/>
                </a:solidFill>
                <a:latin typeface="Aptos" pitchFamily="34" charset="0"/>
                <a:ea typeface="Aptos" pitchFamily="34" charset="-122"/>
                <a:cs typeface="Aptos" pitchFamily="34" charset="-120"/>
              </a:rPr>
              <a:t>جاهز خلال يومي عمل T-2</a:t>
            </a:r>
            <a:endParaRPr lang="en-US" sz="1050" dirty="0"/>
          </a:p>
        </p:txBody>
      </p:sp>
      <p:sp>
        <p:nvSpPr>
          <p:cNvPr id="17" name="Shape 15"/>
          <p:cNvSpPr/>
          <p:nvPr/>
        </p:nvSpPr>
        <p:spPr>
          <a:xfrm>
            <a:off x="7315200" y="3886200"/>
            <a:ext cx="3108960" cy="1234440"/>
          </a:xfrm>
          <a:prstGeom prst="arc">
            <a:avLst/>
          </a:prstGeom>
          <a:noFill/>
          <a:ln w="50800">
            <a:solidFill>
              <a:srgbClr val="F2683C"/>
            </a:solidFill>
            <a:prstDash val="solid"/>
            <a:headEnd type="none"/>
            <a:tailEnd type="triangle"/>
          </a:ln>
        </p:spPr>
      </p:sp>
      <p:sp>
        <p:nvSpPr>
          <p:cNvPr id="18" name="Text 16"/>
          <p:cNvSpPr/>
          <p:nvPr/>
        </p:nvSpPr>
        <p:spPr>
          <a:xfrm>
            <a:off x="7543800" y="5321808"/>
            <a:ext cx="3383280" cy="384048"/>
          </a:xfrm>
          <a:prstGeom prst="rect">
            <a:avLst/>
          </a:prstGeom>
          <a:noFill/>
          <a:ln/>
        </p:spPr>
        <p:txBody>
          <a:bodyPr wrap="square" lIns="0" tIns="0" rIns="0" bIns="0" rtlCol="0" anchor="ctr">
            <a:normAutofit/>
          </a:bodyPr>
          <a:lstStyle/>
          <a:p>
            <a:pPr algn="ctr" indent="0" marL="0">
              <a:buNone/>
            </a:pPr>
            <a:r>
              <a:rPr lang="en-US" sz="1150" dirty="0">
                <a:solidFill>
                  <a:srgbClr val="D8D0C2"/>
                </a:solidFill>
                <a:latin typeface="Aptos" pitchFamily="34" charset="0"/>
                <a:ea typeface="Aptos" pitchFamily="34" charset="-122"/>
                <a:cs typeface="Aptos" pitchFamily="34" charset="-120"/>
              </a:rPr>
              <a:t>يصبح العرض المقبول واحدًا حالة تأهيل منسقة.</a:t>
            </a:r>
            <a:endParaRPr lang="en-US" sz="11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1</a:t>
            </a:fld>
            <a:endParaRPr lang="en-US"/>
          </a:p>
        </p:txBody>
      </p:sp>
    </p:spTree>
  </p:cSld>
  <p:clrMapOvr>
    <a:masterClrMapping/>
  </p:clrMapOvr>
</p:sld>
</file>

<file path=ppt/slides/slide2.xml><?xml version="1.0" encoding="utf-8"?>
<p:sld xmlns:a="http://schemas.openxmlformats.org/drawingml/2006/main" xmlns:ns2="http://schemas.microsoft.com/office/mac/drawingml/2011/main"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2F7F4E"/>
          </a:solidFill>
          <a:ln w="12700">
            <a:solidFill>
              <a:srgbClr val="2F7F4E"/>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تعريف الزناد</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يبدأ سير العمل من حدث واحد موثوق به.</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يصبح حدث العرض المقبول نقطة التحكم في الهوية والمعدات والتدريب والاتصالات والتدقيق.</a:t>
            </a:r>
            <a:endParaRPr lang="en-US" sz="1250" dirty="0"/>
          </a:p>
        </p:txBody>
      </p:sp>
      <p:sp>
        <p:nvSpPr>
          <p:cNvPr id="6" name="Shape 4"/>
          <p:cNvSpPr/>
          <p:nvPr/>
        </p:nvSpPr>
        <p:spPr>
          <a:xfrm>
            <a:off x="621792" y="3063240"/>
            <a:ext cx="3337560" cy="1280160"/>
          </a:xfrm>
          <a:prstGeom prst="roundRect">
            <a:avLst>
              <a:gd name="adj" fmla="val 5000"/>
            </a:avLst>
          </a:prstGeom>
          <a:solidFill>
            <a:srgbClr val="FCFAF5"/>
          </a:solidFill>
          <a:ln w="8890">
            <a:solidFill>
              <a:srgbClr val="D8D0C2"/>
            </a:solidFill>
            <a:prstDash val="solid"/>
          </a:ln>
        </p:spPr>
      </p:sp>
      <p:sp>
        <p:nvSpPr>
          <p:cNvPr id="7" name="Shape 5"/>
          <p:cNvSpPr/>
          <p:nvPr/>
        </p:nvSpPr>
        <p:spPr>
          <a:xfrm>
            <a:off x="804672" y="3264408"/>
            <a:ext cx="73152" cy="877824"/>
          </a:xfrm>
          <a:prstGeom prst="rect">
            <a:avLst/>
          </a:prstGeom>
          <a:solidFill>
            <a:srgbClr val="2F7F4E"/>
          </a:solidFill>
          <a:ln w="12700">
            <a:solidFill>
              <a:srgbClr val="2F7F4E"/>
            </a:solidFill>
            <a:prstDash val="solid"/>
          </a:ln>
        </p:spPr>
      </p:sp>
      <p:sp>
        <p:nvSpPr>
          <p:cNvPr id="8" name="Text 6"/>
          <p:cNvSpPr/>
          <p:nvPr/>
        </p:nvSpPr>
        <p:spPr>
          <a:xfrm>
            <a:off x="1005840" y="3291840"/>
            <a:ext cx="274320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الحدث الأساسي</a:t>
            </a:r>
            <a:endParaRPr lang="en-US" sz="1300" dirty="0"/>
          </a:p>
        </p:txBody>
      </p:sp>
      <p:sp>
        <p:nvSpPr>
          <p:cNvPr id="9" name="Text 7"/>
          <p:cNvSpPr/>
          <p:nvPr/>
        </p:nvSpPr>
        <p:spPr>
          <a:xfrm>
            <a:off x="1005840" y="3685032"/>
            <a:ext cx="2743200" cy="49377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تم وضع علامة "مقبول" على عرض المرشح ويتم تأكيد تاريخ البدء في ATS أو HRIS.</a:t>
            </a:r>
            <a:endParaRPr lang="en-US" sz="950" dirty="0"/>
          </a:p>
        </p:txBody>
      </p:sp>
      <p:sp>
        <p:nvSpPr>
          <p:cNvPr id="10" name="Shape 8"/>
          <p:cNvSpPr/>
          <p:nvPr/>
        </p:nvSpPr>
        <p:spPr>
          <a:xfrm>
            <a:off x="4160520" y="3063240"/>
            <a:ext cx="3337560" cy="1280160"/>
          </a:xfrm>
          <a:prstGeom prst="roundRect">
            <a:avLst>
              <a:gd name="adj" fmla="val 5000"/>
            </a:avLst>
          </a:prstGeom>
          <a:solidFill>
            <a:srgbClr val="FCFAF5"/>
          </a:solidFill>
          <a:ln w="8890">
            <a:solidFill>
              <a:srgbClr val="D8D0C2"/>
            </a:solidFill>
            <a:prstDash val="solid"/>
          </a:ln>
        </p:spPr>
      </p:sp>
      <p:sp>
        <p:nvSpPr>
          <p:cNvPr id="11" name="Shape 9"/>
          <p:cNvSpPr/>
          <p:nvPr/>
        </p:nvSpPr>
        <p:spPr>
          <a:xfrm>
            <a:off x="4343400" y="3264408"/>
            <a:ext cx="73152" cy="877824"/>
          </a:xfrm>
          <a:prstGeom prst="rect">
            <a:avLst/>
          </a:prstGeom>
          <a:solidFill>
            <a:srgbClr val="F2683C"/>
          </a:solidFill>
          <a:ln w="12700">
            <a:solidFill>
              <a:srgbClr val="F2683C"/>
            </a:solidFill>
            <a:prstDash val="solid"/>
          </a:ln>
        </p:spPr>
      </p:sp>
      <p:sp>
        <p:nvSpPr>
          <p:cNvPr id="12" name="Text 10"/>
          <p:cNvSpPr/>
          <p:nvPr/>
        </p:nvSpPr>
        <p:spPr>
          <a:xfrm>
            <a:off x="4544568" y="3291840"/>
            <a:ext cx="274320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الحقول المطلوبة</a:t>
            </a:r>
            <a:endParaRPr lang="en-US" sz="1300" dirty="0"/>
          </a:p>
        </p:txBody>
      </p:sp>
      <p:sp>
        <p:nvSpPr>
          <p:cNvPr id="13" name="Text 11"/>
          <p:cNvSpPr/>
          <p:nvPr/>
        </p:nvSpPr>
        <p:spPr>
          <a:xfrm>
            <a:off x="4544568" y="3685032"/>
            <a:ext cx="2743200" cy="49377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الاسم القانوني، والاسم المفضل، والبريد الإلكتروني الشخصي، والدور، والقسم، والمدير، والموقع، وتاريخ البدء، ونوع التوظيف، وملف تعريف المعدات، وملف تعريف التدريب.</a:t>
            </a:r>
            <a:endParaRPr lang="en-US" sz="950" dirty="0"/>
          </a:p>
        </p:txBody>
      </p:sp>
      <p:sp>
        <p:nvSpPr>
          <p:cNvPr id="14" name="Shape 12"/>
          <p:cNvSpPr/>
          <p:nvPr/>
        </p:nvSpPr>
        <p:spPr>
          <a:xfrm>
            <a:off x="7699248" y="3063240"/>
            <a:ext cx="3337560" cy="1280160"/>
          </a:xfrm>
          <a:prstGeom prst="roundRect">
            <a:avLst>
              <a:gd name="adj" fmla="val 5000"/>
            </a:avLst>
          </a:prstGeom>
          <a:solidFill>
            <a:srgbClr val="FCFAF5"/>
          </a:solidFill>
          <a:ln w="8890">
            <a:solidFill>
              <a:srgbClr val="D8D0C2"/>
            </a:solidFill>
            <a:prstDash val="solid"/>
          </a:ln>
        </p:spPr>
      </p:sp>
      <p:sp>
        <p:nvSpPr>
          <p:cNvPr id="15" name="Shape 13"/>
          <p:cNvSpPr/>
          <p:nvPr/>
        </p:nvSpPr>
        <p:spPr>
          <a:xfrm>
            <a:off x="7882128" y="3264408"/>
            <a:ext cx="73152" cy="877824"/>
          </a:xfrm>
          <a:prstGeom prst="rect">
            <a:avLst/>
          </a:prstGeom>
          <a:solidFill>
            <a:srgbClr val="6F4AA6"/>
          </a:solidFill>
          <a:ln w="12700">
            <a:solidFill>
              <a:srgbClr val="6F4AA6"/>
            </a:solidFill>
            <a:prstDash val="solid"/>
          </a:ln>
        </p:spPr>
      </p:sp>
      <p:sp>
        <p:nvSpPr>
          <p:cNvPr id="16" name="Text 14"/>
          <p:cNvSpPr/>
          <p:nvPr/>
        </p:nvSpPr>
        <p:spPr>
          <a:xfrm>
            <a:off x="8083296" y="3291840"/>
            <a:ext cx="274320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حماية مكررة</a:t>
            </a:r>
            <a:endParaRPr lang="en-US" sz="1300" dirty="0"/>
          </a:p>
        </p:txBody>
      </p:sp>
      <p:sp>
        <p:nvSpPr>
          <p:cNvPr id="17" name="Text 15"/>
          <p:cNvSpPr/>
          <p:nvPr/>
        </p:nvSpPr>
        <p:spPr>
          <a:xfrm>
            <a:off x="8083296" y="3685032"/>
            <a:ext cx="2743200" cy="49377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إذا كانت حالة الإعداد موجودة بالفعل لمعرف المرشح أو معرف الموظف، فقم بتحديث الحالة الحالية بدلاً من بدء سير عمل ثانٍ.</a:t>
            </a:r>
            <a:endParaRPr lang="en-US" sz="950" dirty="0"/>
          </a:p>
        </p:txBody>
      </p:sp>
      <p:sp>
        <p:nvSpPr>
          <p:cNvPr id="18" name="Shape 16"/>
          <p:cNvSpPr/>
          <p:nvPr/>
        </p:nvSpPr>
        <p:spPr>
          <a:xfrm>
            <a:off x="4160520" y="4617720"/>
            <a:ext cx="3337560" cy="1143000"/>
          </a:xfrm>
          <a:prstGeom prst="roundRect">
            <a:avLst>
              <a:gd name="adj" fmla="val 5600"/>
            </a:avLst>
          </a:prstGeom>
          <a:solidFill>
            <a:srgbClr val="FCFAF5"/>
          </a:solidFill>
          <a:ln w="8890">
            <a:solidFill>
              <a:srgbClr val="D8D0C2"/>
            </a:solidFill>
            <a:prstDash val="solid"/>
          </a:ln>
        </p:spPr>
      </p:sp>
      <p:sp>
        <p:nvSpPr>
          <p:cNvPr id="19" name="Shape 17"/>
          <p:cNvSpPr/>
          <p:nvPr/>
        </p:nvSpPr>
        <p:spPr>
          <a:xfrm>
            <a:off x="4343400" y="4818888"/>
            <a:ext cx="73152" cy="740664"/>
          </a:xfrm>
          <a:prstGeom prst="rect">
            <a:avLst/>
          </a:prstGeom>
          <a:solidFill>
            <a:srgbClr val="0A0A0A"/>
          </a:solidFill>
          <a:ln w="12700">
            <a:solidFill>
              <a:srgbClr val="0A0A0A"/>
            </a:solidFill>
            <a:prstDash val="solid"/>
          </a:ln>
        </p:spPr>
      </p:sp>
      <p:sp>
        <p:nvSpPr>
          <p:cNvPr id="20" name="Text 18"/>
          <p:cNvSpPr/>
          <p:nvPr/>
        </p:nvSpPr>
        <p:spPr>
          <a:xfrm>
            <a:off x="4544568" y="4846320"/>
            <a:ext cx="274320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سجل التدقيق</a:t>
            </a:r>
            <a:endParaRPr lang="en-US" sz="1300" dirty="0"/>
          </a:p>
        </p:txBody>
      </p:sp>
      <p:sp>
        <p:nvSpPr>
          <p:cNvPr id="21" name="Text 19"/>
          <p:cNvSpPr/>
          <p:nvPr/>
        </p:nvSpPr>
        <p:spPr>
          <a:xfrm>
            <a:off x="4544568" y="5239512"/>
            <a:ext cx="2743200" cy="35661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الطابع الزمني لمشغل المتجر، ومعرف حدث النظام المصدر، والممثل، وإصدار الحمولة، ومعرف تشغيل سير العمل.</a:t>
            </a:r>
            <a:endParaRPr lang="en-US" sz="9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2</a:t>
            </a:fld>
            <a:endParaRPr lang="en-US"/>
          </a:p>
        </p:txBody>
      </p:sp>
    </p:spTree>
  </p:cSld>
  <p:clrMapOvr>
    <a:masterClrMapping/>
  </p:clrMapOvr>
</p:sld>
</file>

<file path=ppt/slides/slide3.xml><?xml version="1.0" encoding="utf-8"?>
<p:sld xmlns:a="http://schemas.openxmlformats.org/drawingml/2006/main" xmlns:ns2="http://schemas.microsoft.com/office/mac/drawingml/2011/main"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F2683C"/>
          </a:solidFill>
          <a:ln w="12700">
            <a:solidFill>
              <a:srgbClr val="F2683C"/>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مسار سير العمل</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تم قبول العرض للاستعداد لليوم الأول في سبع حركات.</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يقوم الوكيل بأعمال التنسيق بينما يتعامل البشر مع الاستثناءات ودعوات الحكم.</a:t>
            </a:r>
            <a:endParaRPr lang="en-US" sz="1250" dirty="0"/>
          </a:p>
        </p:txBody>
      </p:sp>
      <p:sp>
        <p:nvSpPr>
          <p:cNvPr id="6" name="Shape 4"/>
          <p:cNvSpPr/>
          <p:nvPr/>
        </p:nvSpPr>
        <p:spPr>
          <a:xfrm>
            <a:off x="594360" y="3246120"/>
            <a:ext cx="676656" cy="676656"/>
          </a:xfrm>
          <a:prstGeom prst="ellipse">
            <a:avLst/>
          </a:prstGeom>
          <a:solidFill>
            <a:srgbClr val="2F7F4E"/>
          </a:solidFill>
          <a:ln w="12700">
            <a:solidFill>
              <a:srgbClr val="2F7F4E"/>
            </a:solidFill>
            <a:prstDash val="solid"/>
          </a:ln>
        </p:spPr>
      </p:sp>
      <p:sp>
        <p:nvSpPr>
          <p:cNvPr id="7" name="Text 5"/>
          <p:cNvSpPr/>
          <p:nvPr/>
        </p:nvSpPr>
        <p:spPr>
          <a:xfrm>
            <a:off x="5943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01</a:t>
            </a:r>
            <a:endParaRPr lang="en-US" sz="800" dirty="0"/>
          </a:p>
        </p:txBody>
      </p:sp>
      <p:sp>
        <p:nvSpPr>
          <p:cNvPr id="8" name="Shape 6"/>
          <p:cNvSpPr/>
          <p:nvPr/>
        </p:nvSpPr>
        <p:spPr>
          <a:xfrm>
            <a:off x="1353312" y="3584448"/>
            <a:ext cx="694944" cy="0"/>
          </a:xfrm>
          <a:prstGeom prst="line">
            <a:avLst/>
          </a:prstGeom>
          <a:noFill/>
          <a:ln w="15240">
            <a:solidFill>
              <a:srgbClr val="CFC7BB"/>
            </a:solidFill>
            <a:prstDash val="solid"/>
          </a:ln>
        </p:spPr>
      </p:sp>
      <p:sp>
        <p:nvSpPr>
          <p:cNvPr id="9" name="Text 7"/>
          <p:cNvSpPr/>
          <p:nvPr/>
        </p:nvSpPr>
        <p:spPr>
          <a:xfrm>
            <a:off x="3474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التحقق من صحة الحدث</a:t>
            </a:r>
            <a:endParaRPr lang="en-US" sz="950" dirty="0"/>
          </a:p>
        </p:txBody>
      </p:sp>
      <p:sp>
        <p:nvSpPr>
          <p:cNvPr id="10" name="Shape 8"/>
          <p:cNvSpPr/>
          <p:nvPr/>
        </p:nvSpPr>
        <p:spPr>
          <a:xfrm>
            <a:off x="2194560" y="3246120"/>
            <a:ext cx="676656" cy="676656"/>
          </a:xfrm>
          <a:prstGeom prst="ellipse">
            <a:avLst/>
          </a:prstGeom>
          <a:solidFill>
            <a:srgbClr val="F2683C"/>
          </a:solidFill>
          <a:ln w="12700">
            <a:solidFill>
              <a:srgbClr val="F2683C"/>
            </a:solidFill>
            <a:prstDash val="solid"/>
          </a:ln>
        </p:spPr>
      </p:sp>
      <p:sp>
        <p:nvSpPr>
          <p:cNvPr id="11" name="Text 9"/>
          <p:cNvSpPr/>
          <p:nvPr/>
        </p:nvSpPr>
        <p:spPr>
          <a:xfrm>
            <a:off x="21945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02</a:t>
            </a:r>
            <a:endParaRPr lang="en-US" sz="800" dirty="0"/>
          </a:p>
        </p:txBody>
      </p:sp>
      <p:sp>
        <p:nvSpPr>
          <p:cNvPr id="12" name="Shape 10"/>
          <p:cNvSpPr/>
          <p:nvPr/>
        </p:nvSpPr>
        <p:spPr>
          <a:xfrm>
            <a:off x="2953512" y="3584448"/>
            <a:ext cx="694944" cy="0"/>
          </a:xfrm>
          <a:prstGeom prst="line">
            <a:avLst/>
          </a:prstGeom>
          <a:noFill/>
          <a:ln w="15240">
            <a:solidFill>
              <a:srgbClr val="CFC7BB"/>
            </a:solidFill>
            <a:prstDash val="solid"/>
          </a:ln>
        </p:spPr>
      </p:sp>
      <p:sp>
        <p:nvSpPr>
          <p:cNvPr id="13" name="Text 11"/>
          <p:cNvSpPr/>
          <p:nvPr/>
        </p:nvSpPr>
        <p:spPr>
          <a:xfrm>
            <a:off x="19476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ملف تعريف عامل المرحلة</a:t>
            </a:r>
            <a:endParaRPr lang="en-US" sz="950" dirty="0"/>
          </a:p>
        </p:txBody>
      </p:sp>
      <p:sp>
        <p:nvSpPr>
          <p:cNvPr id="14" name="Shape 12"/>
          <p:cNvSpPr/>
          <p:nvPr/>
        </p:nvSpPr>
        <p:spPr>
          <a:xfrm>
            <a:off x="3794760" y="3246120"/>
            <a:ext cx="676656" cy="676656"/>
          </a:xfrm>
          <a:prstGeom prst="ellipse">
            <a:avLst/>
          </a:prstGeom>
          <a:solidFill>
            <a:srgbClr val="6F4AA6"/>
          </a:solidFill>
          <a:ln w="12700">
            <a:solidFill>
              <a:srgbClr val="6F4AA6"/>
            </a:solidFill>
            <a:prstDash val="solid"/>
          </a:ln>
        </p:spPr>
      </p:sp>
      <p:sp>
        <p:nvSpPr>
          <p:cNvPr id="15" name="Text 13"/>
          <p:cNvSpPr/>
          <p:nvPr/>
        </p:nvSpPr>
        <p:spPr>
          <a:xfrm>
            <a:off x="37947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03</a:t>
            </a:r>
            <a:endParaRPr lang="en-US" sz="800" dirty="0"/>
          </a:p>
        </p:txBody>
      </p:sp>
      <p:sp>
        <p:nvSpPr>
          <p:cNvPr id="16" name="Shape 14"/>
          <p:cNvSpPr/>
          <p:nvPr/>
        </p:nvSpPr>
        <p:spPr>
          <a:xfrm>
            <a:off x="4553712" y="3584448"/>
            <a:ext cx="694944" cy="0"/>
          </a:xfrm>
          <a:prstGeom prst="line">
            <a:avLst/>
          </a:prstGeom>
          <a:noFill/>
          <a:ln w="15240">
            <a:solidFill>
              <a:srgbClr val="CFC7BB"/>
            </a:solidFill>
            <a:prstDash val="solid"/>
          </a:ln>
        </p:spPr>
      </p:sp>
      <p:sp>
        <p:nvSpPr>
          <p:cNvPr id="17" name="Text 15"/>
          <p:cNvSpPr/>
          <p:nvPr/>
        </p:nvSpPr>
        <p:spPr>
          <a:xfrm>
            <a:off x="35478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إنشاء سجلات الهوية</a:t>
            </a:r>
            <a:endParaRPr lang="en-US" sz="950" dirty="0"/>
          </a:p>
        </p:txBody>
      </p:sp>
      <p:sp>
        <p:nvSpPr>
          <p:cNvPr id="18" name="Shape 16"/>
          <p:cNvSpPr/>
          <p:nvPr/>
        </p:nvSpPr>
        <p:spPr>
          <a:xfrm>
            <a:off x="5394960" y="3246120"/>
            <a:ext cx="676656" cy="676656"/>
          </a:xfrm>
          <a:prstGeom prst="ellipse">
            <a:avLst/>
          </a:prstGeom>
          <a:solidFill>
            <a:srgbClr val="2F7F4E"/>
          </a:solidFill>
          <a:ln w="12700">
            <a:solidFill>
              <a:srgbClr val="2F7F4E"/>
            </a:solidFill>
            <a:prstDash val="solid"/>
          </a:ln>
        </p:spPr>
      </p:sp>
      <p:sp>
        <p:nvSpPr>
          <p:cNvPr id="19" name="Text 17"/>
          <p:cNvSpPr/>
          <p:nvPr/>
        </p:nvSpPr>
        <p:spPr>
          <a:xfrm>
            <a:off x="53949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04</a:t>
            </a:r>
            <a:endParaRPr lang="en-US" sz="800" dirty="0"/>
          </a:p>
        </p:txBody>
      </p:sp>
      <p:sp>
        <p:nvSpPr>
          <p:cNvPr id="20" name="Shape 18"/>
          <p:cNvSpPr/>
          <p:nvPr/>
        </p:nvSpPr>
        <p:spPr>
          <a:xfrm>
            <a:off x="6153912" y="3584448"/>
            <a:ext cx="694944" cy="0"/>
          </a:xfrm>
          <a:prstGeom prst="line">
            <a:avLst/>
          </a:prstGeom>
          <a:noFill/>
          <a:ln w="15240">
            <a:solidFill>
              <a:srgbClr val="CFC7BB"/>
            </a:solidFill>
            <a:prstDash val="solid"/>
          </a:ln>
        </p:spPr>
      </p:sp>
      <p:sp>
        <p:nvSpPr>
          <p:cNvPr id="21" name="Text 19"/>
          <p:cNvSpPr/>
          <p:nvPr/>
        </p:nvSpPr>
        <p:spPr>
          <a:xfrm>
            <a:off x="51480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طلب الأجهزة</a:t>
            </a:r>
            <a:endParaRPr lang="en-US" sz="950" dirty="0"/>
          </a:p>
        </p:txBody>
      </p:sp>
      <p:sp>
        <p:nvSpPr>
          <p:cNvPr id="22" name="Shape 20"/>
          <p:cNvSpPr/>
          <p:nvPr/>
        </p:nvSpPr>
        <p:spPr>
          <a:xfrm>
            <a:off x="6995160" y="3246120"/>
            <a:ext cx="676656" cy="676656"/>
          </a:xfrm>
          <a:prstGeom prst="ellipse">
            <a:avLst/>
          </a:prstGeom>
          <a:solidFill>
            <a:srgbClr val="F2683C"/>
          </a:solidFill>
          <a:ln w="12700">
            <a:solidFill>
              <a:srgbClr val="F2683C"/>
            </a:solidFill>
            <a:prstDash val="solid"/>
          </a:ln>
        </p:spPr>
      </p:sp>
      <p:sp>
        <p:nvSpPr>
          <p:cNvPr id="23" name="Text 21"/>
          <p:cNvSpPr/>
          <p:nvPr/>
        </p:nvSpPr>
        <p:spPr>
          <a:xfrm>
            <a:off x="69951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05</a:t>
            </a:r>
            <a:endParaRPr lang="en-US" sz="800" dirty="0"/>
          </a:p>
        </p:txBody>
      </p:sp>
      <p:sp>
        <p:nvSpPr>
          <p:cNvPr id="24" name="Shape 22"/>
          <p:cNvSpPr/>
          <p:nvPr/>
        </p:nvSpPr>
        <p:spPr>
          <a:xfrm>
            <a:off x="7754112" y="3584448"/>
            <a:ext cx="694944" cy="0"/>
          </a:xfrm>
          <a:prstGeom prst="line">
            <a:avLst/>
          </a:prstGeom>
          <a:noFill/>
          <a:ln w="15240">
            <a:solidFill>
              <a:srgbClr val="CFC7BB"/>
            </a:solidFill>
            <a:prstDash val="solid"/>
          </a:ln>
        </p:spPr>
      </p:sp>
      <p:sp>
        <p:nvSpPr>
          <p:cNvPr id="25" name="Text 23"/>
          <p:cNvSpPr/>
          <p:nvPr/>
        </p:nvSpPr>
        <p:spPr>
          <a:xfrm>
            <a:off x="67482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تدريب الاحتياط</a:t>
            </a:r>
            <a:endParaRPr lang="en-US" sz="950" dirty="0"/>
          </a:p>
        </p:txBody>
      </p:sp>
      <p:sp>
        <p:nvSpPr>
          <p:cNvPr id="26" name="Shape 24"/>
          <p:cNvSpPr/>
          <p:nvPr/>
        </p:nvSpPr>
        <p:spPr>
          <a:xfrm>
            <a:off x="8595360" y="3246120"/>
            <a:ext cx="676656" cy="676656"/>
          </a:xfrm>
          <a:prstGeom prst="ellipse">
            <a:avLst/>
          </a:prstGeom>
          <a:solidFill>
            <a:srgbClr val="6F4AA6"/>
          </a:solidFill>
          <a:ln w="12700">
            <a:solidFill>
              <a:srgbClr val="6F4AA6"/>
            </a:solidFill>
            <a:prstDash val="solid"/>
          </a:ln>
        </p:spPr>
      </p:sp>
      <p:sp>
        <p:nvSpPr>
          <p:cNvPr id="27" name="Text 25"/>
          <p:cNvSpPr/>
          <p:nvPr/>
        </p:nvSpPr>
        <p:spPr>
          <a:xfrm>
            <a:off x="85953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06</a:t>
            </a:r>
            <a:endParaRPr lang="en-US" sz="800" dirty="0"/>
          </a:p>
        </p:txBody>
      </p:sp>
      <p:sp>
        <p:nvSpPr>
          <p:cNvPr id="28" name="Shape 26"/>
          <p:cNvSpPr/>
          <p:nvPr/>
        </p:nvSpPr>
        <p:spPr>
          <a:xfrm>
            <a:off x="9354312" y="3584448"/>
            <a:ext cx="694944" cy="0"/>
          </a:xfrm>
          <a:prstGeom prst="line">
            <a:avLst/>
          </a:prstGeom>
          <a:noFill/>
          <a:ln w="15240">
            <a:solidFill>
              <a:srgbClr val="CFC7BB"/>
            </a:solidFill>
            <a:prstDash val="solid"/>
          </a:ln>
        </p:spPr>
      </p:sp>
      <p:sp>
        <p:nvSpPr>
          <p:cNvPr id="29" name="Text 27"/>
          <p:cNvSpPr/>
          <p:nvPr/>
        </p:nvSpPr>
        <p:spPr>
          <a:xfrm>
            <a:off x="83484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إخطار أصحابها</a:t>
            </a:r>
            <a:endParaRPr lang="en-US" sz="950" dirty="0"/>
          </a:p>
        </p:txBody>
      </p:sp>
      <p:sp>
        <p:nvSpPr>
          <p:cNvPr id="30" name="Shape 28"/>
          <p:cNvSpPr/>
          <p:nvPr/>
        </p:nvSpPr>
        <p:spPr>
          <a:xfrm>
            <a:off x="10195560" y="3246120"/>
            <a:ext cx="676656" cy="676656"/>
          </a:xfrm>
          <a:prstGeom prst="ellipse">
            <a:avLst/>
          </a:prstGeom>
          <a:solidFill>
            <a:srgbClr val="2F7F4E"/>
          </a:solidFill>
          <a:ln w="12700">
            <a:solidFill>
              <a:srgbClr val="2F7F4E"/>
            </a:solidFill>
            <a:prstDash val="solid"/>
          </a:ln>
        </p:spPr>
      </p:sp>
      <p:sp>
        <p:nvSpPr>
          <p:cNvPr id="31" name="Text 29"/>
          <p:cNvSpPr/>
          <p:nvPr/>
        </p:nvSpPr>
        <p:spPr>
          <a:xfrm>
            <a:off x="101955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07</a:t>
            </a:r>
            <a:endParaRPr lang="en-US" sz="800" dirty="0"/>
          </a:p>
        </p:txBody>
      </p:sp>
      <p:sp>
        <p:nvSpPr>
          <p:cNvPr id="32" name="Text 30"/>
          <p:cNvSpPr/>
          <p:nvPr/>
        </p:nvSpPr>
        <p:spPr>
          <a:xfrm>
            <a:off x="99486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تتبع وتصعيد</a:t>
            </a:r>
            <a:endParaRPr lang="en-US" sz="950" dirty="0"/>
          </a:p>
        </p:txBody>
      </p:sp>
      <p:sp>
        <p:nvSpPr>
          <p:cNvPr id="33" name="Text 31"/>
          <p:cNvSpPr/>
          <p:nvPr/>
        </p:nvSpPr>
        <p:spPr>
          <a:xfrm>
            <a:off x="1508760" y="5349240"/>
            <a:ext cx="9144000" cy="438912"/>
          </a:xfrm>
          <a:prstGeom prst="rect">
            <a:avLst/>
          </a:prstGeom>
          <a:noFill/>
          <a:ln/>
        </p:spPr>
        <p:txBody>
          <a:bodyPr wrap="square" lIns="0" tIns="0" rIns="0" bIns="0" rtlCol="0" anchor="ctr">
            <a:normAutofit/>
          </a:bodyPr>
          <a:lstStyle/>
          <a:p>
            <a:pPr algn="ctr" indent="0" marL="0">
              <a:buNone/>
            </a:pPr>
            <a:r>
              <a:rPr lang="en-US" sz="1300" dirty="0">
                <a:solidFill>
                  <a:srgbClr val="6D6258"/>
                </a:solidFill>
                <a:latin typeface="Aptos" pitchFamily="34" charset="0"/>
                <a:ea typeface="Aptos" pitchFamily="34" charset="-122"/>
                <a:cs typeface="Aptos" pitchFamily="34" charset="-120"/>
              </a:rPr>
              <a:t>تتصاعد العناصر المحظورة قبل حد خطر تاريخ البدء، لذا تظهر مشكلات الاستعداد بينما لا يزال من الممكن حلها.</a:t>
            </a:r>
            <a:endParaRPr lang="en-US" sz="130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3</a:t>
            </a:fld>
            <a:endParaRPr lang="en-US"/>
          </a:p>
        </p:txBody>
      </p:sp>
    </p:spTree>
  </p:cSld>
  <p:clrMapOvr>
    <a:masterClrMapping/>
  </p:clrMapOvr>
</p:sld>
</file>

<file path=ppt/slides/slide4.xml><?xml version="1.0" encoding="utf-8"?>
<p:sld xmlns:a="http://schemas.openxmlformats.org/drawingml/2006/main" xmlns:ns3="http://schemas.microsoft.com/office/mac/drawingml/2011/main" xmlns:p="http://schemas.openxmlformats.org/presentationml/2006/main" xmlns:p14="http://schemas.microsoft.com/office/powerpoint/2010/main">
  <p:cSld name="Slide 4">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6F4AA6"/>
          </a:solidFill>
          <a:ln w="12700">
            <a:solidFill>
              <a:srgbClr val="6F4AA6"/>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قائمة التحقق من مسار العمل</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يحصل كل مالك على موعد نهائي ونطاق واضحين.</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تجعل القائمة المرجعية عمليات التسليم مرئية: من يملك العمل، وما يجب أن يحدث، ومتى يحين موعده.</a:t>
            </a:r>
            <a:endParaRPr lang="en-US" sz="1250" dirty="0"/>
          </a:p>
        </p:txBody>
      </p:sp>
      <p:graphicFrame>
        <p:nvGraphicFramePr>
          <p:cNvPr id="5" name="Table 0"/>
          <p:cNvGraphicFramePr>
            <a:graphicFrameLocks noGrp="1"/>
          </p:cNvGraphicFramePr>
          <p:nvPr>
            <p:extLst>
              <p:ext uri="{D42A27DB-BD31-4B8C-83A1-F6EECF244321}">
                <p14:modId val="1579011935"/>
              </p:ext>
            </p:extLst>
          </p:nvPr>
        </p:nvGraphicFramePr>
        <p:xfrm>
          <a:off x="640080" y="2907792"/>
          <a:ext cx="10927080" cy="2816352"/>
        </p:xfrm>
        <a:graphic>
          <a:graphicData uri="http://schemas.openxmlformats.org/drawingml/2006/table">
            <a:tbl>
              <a:tblPr/>
              <a:tblGrid>
                <a:gridCol w="1554480"/>
                <a:gridCol w="5760720"/>
                <a:gridCol w="2057400"/>
                <a:gridCol w="822960"/>
              </a:tblGrid>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مسار العمل</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الإجراءات المطلوبة</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مالك</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مستحق</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الهوية</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معرف الموظف، الدليل، البريد الإلكتروني، SSO، مجموعات الوصول الأساسية</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اي تي / IAM</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تي-7</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الأجهزة</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التذكرة، ملف تعريف المعدات، المخزون، التدريج، تتبع الشحنة</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استيفاء تكنولوجيا المعلومات</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تي-5</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التدريب</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التوجيه والامتثال والأمن وجلسات خاصة بالأدوار</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L&amp;D</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تي-5</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مدير</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خطة الأسبوع الأول، يا صديقي، مرحبًا بك في اليوم الأول</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مدير التوظيف</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تي-3</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مكان العمل</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مكتب، شارة، وصول، موقف سيارات/عبور، دعم محلي</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المرافق</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تي-3</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الموارد البشرية</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التفاصيل الشخصية، وحزمة الرواتب، ومسار المزايا، والسياسات، والبريد الإلكتروني الترحيبي</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عمليات الموارد البشرية</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تي-2</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bl>
          </a:graphicData>
        </a:graphic>
      </p:graphicFrame>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3: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4</a:t>
            </a:fld>
            <a:endParaRPr lang="en-US"/>
          </a:p>
        </p:txBody>
      </p:sp>
    </p:spTree>
  </p:cSld>
  <p:clrMapOvr>
    <a:masterClrMapping/>
  </p:clrMapOvr>
</p:sld>
</file>

<file path=ppt/slides/slide5.xml><?xml version="1.0" encoding="utf-8"?>
<p:sld xmlns:a="http://schemas.openxmlformats.org/drawingml/2006/main" xmlns:ns2="http://schemas.microsoft.com/office/mac/drawingml/2011/main"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2F7F4E"/>
          </a:solidFill>
          <a:ln w="12700">
            <a:solidFill>
              <a:srgbClr val="2F7F4E"/>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الأنظمة والتكاملات</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يكتب الوكيل إلى الأنظمة التي تعمل بالفعل على الإعداد.</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يحتوي كل تكامل على إجراء كتابة محدد ومسار احتياطي بشري.</a:t>
            </a:r>
            <a:endParaRPr lang="en-US" sz="1250" dirty="0"/>
          </a:p>
        </p:txBody>
      </p:sp>
      <p:sp>
        <p:nvSpPr>
          <p:cNvPr id="6" name="Shape 4"/>
          <p:cNvSpPr/>
          <p:nvPr/>
        </p:nvSpPr>
        <p:spPr>
          <a:xfrm>
            <a:off x="731520" y="2834640"/>
            <a:ext cx="3246120" cy="1097280"/>
          </a:xfrm>
          <a:prstGeom prst="roundRect">
            <a:avLst>
              <a:gd name="adj" fmla="val 5833"/>
            </a:avLst>
          </a:prstGeom>
          <a:solidFill>
            <a:srgbClr val="FCFAF5"/>
          </a:solidFill>
          <a:ln w="8890">
            <a:solidFill>
              <a:srgbClr val="D8D0C2"/>
            </a:solidFill>
            <a:prstDash val="solid"/>
          </a:ln>
        </p:spPr>
      </p:sp>
      <p:sp>
        <p:nvSpPr>
          <p:cNvPr id="7" name="Shape 5"/>
          <p:cNvSpPr/>
          <p:nvPr/>
        </p:nvSpPr>
        <p:spPr>
          <a:xfrm>
            <a:off x="914400" y="3035808"/>
            <a:ext cx="73152" cy="694944"/>
          </a:xfrm>
          <a:prstGeom prst="rect">
            <a:avLst/>
          </a:prstGeom>
          <a:solidFill>
            <a:srgbClr val="2F7F4E"/>
          </a:solidFill>
          <a:ln w="12700">
            <a:solidFill>
              <a:srgbClr val="2F7F4E"/>
            </a:solidFill>
            <a:prstDash val="solid"/>
          </a:ln>
        </p:spPr>
      </p:sp>
      <p:sp>
        <p:nvSpPr>
          <p:cNvPr id="8" name="Text 6"/>
          <p:cNvSpPr/>
          <p:nvPr/>
        </p:nvSpPr>
        <p:spPr>
          <a:xfrm>
            <a:off x="1115568" y="306324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ATS / HRIS</a:t>
            </a:r>
            <a:endParaRPr lang="en-US" sz="1300" dirty="0"/>
          </a:p>
        </p:txBody>
      </p:sp>
      <p:sp>
        <p:nvSpPr>
          <p:cNvPr id="9" name="Text 7"/>
          <p:cNvSpPr/>
          <p:nvPr/>
        </p:nvSpPr>
        <p:spPr>
          <a:xfrm>
            <a:off x="1115568" y="345643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كتابة الإجراء: إنشاء حالة الإعداد أو تحديثها</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الاحتياطي: المراجعة اليدوية لعمليات الموارد البشرية</a:t>
            </a:r>
            <a:endParaRPr lang="en-US" sz="950" dirty="0"/>
          </a:p>
        </p:txBody>
      </p:sp>
      <p:sp>
        <p:nvSpPr>
          <p:cNvPr id="10" name="Shape 8"/>
          <p:cNvSpPr/>
          <p:nvPr/>
        </p:nvSpPr>
        <p:spPr>
          <a:xfrm>
            <a:off x="4434840" y="2834640"/>
            <a:ext cx="3246120" cy="1097280"/>
          </a:xfrm>
          <a:prstGeom prst="roundRect">
            <a:avLst>
              <a:gd name="adj" fmla="val 5833"/>
            </a:avLst>
          </a:prstGeom>
          <a:solidFill>
            <a:srgbClr val="FCFAF5"/>
          </a:solidFill>
          <a:ln w="8890">
            <a:solidFill>
              <a:srgbClr val="D8D0C2"/>
            </a:solidFill>
            <a:prstDash val="solid"/>
          </a:ln>
        </p:spPr>
      </p:sp>
      <p:sp>
        <p:nvSpPr>
          <p:cNvPr id="11" name="Shape 9"/>
          <p:cNvSpPr/>
          <p:nvPr/>
        </p:nvSpPr>
        <p:spPr>
          <a:xfrm>
            <a:off x="4617720" y="3035808"/>
            <a:ext cx="73152" cy="694944"/>
          </a:xfrm>
          <a:prstGeom prst="rect">
            <a:avLst/>
          </a:prstGeom>
          <a:solidFill>
            <a:srgbClr val="F2683C"/>
          </a:solidFill>
          <a:ln w="12700">
            <a:solidFill>
              <a:srgbClr val="F2683C"/>
            </a:solidFill>
            <a:prstDash val="solid"/>
          </a:ln>
        </p:spPr>
      </p:sp>
      <p:sp>
        <p:nvSpPr>
          <p:cNvPr id="12" name="Text 10"/>
          <p:cNvSpPr/>
          <p:nvPr/>
        </p:nvSpPr>
        <p:spPr>
          <a:xfrm>
            <a:off x="4818888" y="306324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IAM / الدليل</a:t>
            </a:r>
            <a:endParaRPr lang="en-US" sz="1300" dirty="0"/>
          </a:p>
        </p:txBody>
      </p:sp>
      <p:sp>
        <p:nvSpPr>
          <p:cNvPr id="13" name="Text 11"/>
          <p:cNvSpPr/>
          <p:nvPr/>
        </p:nvSpPr>
        <p:spPr>
          <a:xfrm>
            <a:off x="4818888" y="345643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كتابة الإجراء: إنشاء المستخدمين والمجموعات المرحلية</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الاحتياطي: تذكرة IAM مع الحقول</a:t>
            </a:r>
            <a:endParaRPr lang="en-US" sz="950" dirty="0"/>
          </a:p>
        </p:txBody>
      </p:sp>
      <p:sp>
        <p:nvSpPr>
          <p:cNvPr id="14" name="Shape 12"/>
          <p:cNvSpPr/>
          <p:nvPr/>
        </p:nvSpPr>
        <p:spPr>
          <a:xfrm>
            <a:off x="8138160" y="2834640"/>
            <a:ext cx="3246120" cy="1097280"/>
          </a:xfrm>
          <a:prstGeom prst="roundRect">
            <a:avLst>
              <a:gd name="adj" fmla="val 5833"/>
            </a:avLst>
          </a:prstGeom>
          <a:solidFill>
            <a:srgbClr val="FCFAF5"/>
          </a:solidFill>
          <a:ln w="8890">
            <a:solidFill>
              <a:srgbClr val="D8D0C2"/>
            </a:solidFill>
            <a:prstDash val="solid"/>
          </a:ln>
        </p:spPr>
      </p:sp>
      <p:sp>
        <p:nvSpPr>
          <p:cNvPr id="15" name="Shape 13"/>
          <p:cNvSpPr/>
          <p:nvPr/>
        </p:nvSpPr>
        <p:spPr>
          <a:xfrm>
            <a:off x="8321040" y="3035808"/>
            <a:ext cx="73152" cy="694944"/>
          </a:xfrm>
          <a:prstGeom prst="rect">
            <a:avLst/>
          </a:prstGeom>
          <a:solidFill>
            <a:srgbClr val="6F4AA6"/>
          </a:solidFill>
          <a:ln w="12700">
            <a:solidFill>
              <a:srgbClr val="6F4AA6"/>
            </a:solidFill>
            <a:prstDash val="solid"/>
          </a:ln>
        </p:spPr>
      </p:sp>
      <p:sp>
        <p:nvSpPr>
          <p:cNvPr id="16" name="Text 14"/>
          <p:cNvSpPr/>
          <p:nvPr/>
        </p:nvSpPr>
        <p:spPr>
          <a:xfrm>
            <a:off x="8522208" y="306324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ITSM</a:t>
            </a:r>
            <a:endParaRPr lang="en-US" sz="1300" dirty="0"/>
          </a:p>
        </p:txBody>
      </p:sp>
      <p:sp>
        <p:nvSpPr>
          <p:cNvPr id="17" name="Text 15"/>
          <p:cNvSpPr/>
          <p:nvPr/>
        </p:nvSpPr>
        <p:spPr>
          <a:xfrm>
            <a:off x="8522208" y="345643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كتابة الإجراء: إنشاء تذكرة استيفاء</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الاحتياطي: تذكرة الأولوية اليدوية</a:t>
            </a:r>
            <a:endParaRPr lang="en-US" sz="950" dirty="0"/>
          </a:p>
        </p:txBody>
      </p:sp>
      <p:sp>
        <p:nvSpPr>
          <p:cNvPr id="18" name="Shape 16"/>
          <p:cNvSpPr/>
          <p:nvPr/>
        </p:nvSpPr>
        <p:spPr>
          <a:xfrm>
            <a:off x="731520" y="4297680"/>
            <a:ext cx="3246120" cy="1097280"/>
          </a:xfrm>
          <a:prstGeom prst="roundRect">
            <a:avLst>
              <a:gd name="adj" fmla="val 5833"/>
            </a:avLst>
          </a:prstGeom>
          <a:solidFill>
            <a:srgbClr val="FCFAF5"/>
          </a:solidFill>
          <a:ln w="8890">
            <a:solidFill>
              <a:srgbClr val="D8D0C2"/>
            </a:solidFill>
            <a:prstDash val="solid"/>
          </a:ln>
        </p:spPr>
      </p:sp>
      <p:sp>
        <p:nvSpPr>
          <p:cNvPr id="19" name="Shape 17"/>
          <p:cNvSpPr/>
          <p:nvPr/>
        </p:nvSpPr>
        <p:spPr>
          <a:xfrm>
            <a:off x="914400" y="4498848"/>
            <a:ext cx="73152" cy="694944"/>
          </a:xfrm>
          <a:prstGeom prst="rect">
            <a:avLst/>
          </a:prstGeom>
          <a:solidFill>
            <a:srgbClr val="2F7F4E"/>
          </a:solidFill>
          <a:ln w="12700">
            <a:solidFill>
              <a:srgbClr val="2F7F4E"/>
            </a:solidFill>
            <a:prstDash val="solid"/>
          </a:ln>
        </p:spPr>
      </p:sp>
      <p:sp>
        <p:nvSpPr>
          <p:cNvPr id="20" name="Text 18"/>
          <p:cNvSpPr/>
          <p:nvPr/>
        </p:nvSpPr>
        <p:spPr>
          <a:xfrm>
            <a:off x="1115568" y="452628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LMS</a:t>
            </a:r>
            <a:endParaRPr lang="en-US" sz="1300" dirty="0"/>
          </a:p>
        </p:txBody>
      </p:sp>
      <p:sp>
        <p:nvSpPr>
          <p:cNvPr id="21" name="Text 19"/>
          <p:cNvSpPr/>
          <p:nvPr/>
        </p:nvSpPr>
        <p:spPr>
          <a:xfrm>
            <a:off x="1115568" y="491947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كتابة الإجراء: تسجيل الجلسات أو حجزها</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الاحتياطي: طلب قائمة الانتظار L&amp;D</a:t>
            </a:r>
            <a:endParaRPr lang="en-US" sz="950" dirty="0"/>
          </a:p>
        </p:txBody>
      </p:sp>
      <p:sp>
        <p:nvSpPr>
          <p:cNvPr id="22" name="Shape 20"/>
          <p:cNvSpPr/>
          <p:nvPr/>
        </p:nvSpPr>
        <p:spPr>
          <a:xfrm>
            <a:off x="4434840" y="4297680"/>
            <a:ext cx="3246120" cy="1097280"/>
          </a:xfrm>
          <a:prstGeom prst="roundRect">
            <a:avLst>
              <a:gd name="adj" fmla="val 5833"/>
            </a:avLst>
          </a:prstGeom>
          <a:solidFill>
            <a:srgbClr val="FCFAF5"/>
          </a:solidFill>
          <a:ln w="8890">
            <a:solidFill>
              <a:srgbClr val="D8D0C2"/>
            </a:solidFill>
            <a:prstDash val="solid"/>
          </a:ln>
        </p:spPr>
      </p:sp>
      <p:sp>
        <p:nvSpPr>
          <p:cNvPr id="23" name="Shape 21"/>
          <p:cNvSpPr/>
          <p:nvPr/>
        </p:nvSpPr>
        <p:spPr>
          <a:xfrm>
            <a:off x="4617720" y="4498848"/>
            <a:ext cx="73152" cy="694944"/>
          </a:xfrm>
          <a:prstGeom prst="rect">
            <a:avLst/>
          </a:prstGeom>
          <a:solidFill>
            <a:srgbClr val="F2683C"/>
          </a:solidFill>
          <a:ln w="12700">
            <a:solidFill>
              <a:srgbClr val="F2683C"/>
            </a:solidFill>
            <a:prstDash val="solid"/>
          </a:ln>
        </p:spPr>
      </p:sp>
      <p:sp>
        <p:nvSpPr>
          <p:cNvPr id="24" name="Text 22"/>
          <p:cNvSpPr/>
          <p:nvPr/>
        </p:nvSpPr>
        <p:spPr>
          <a:xfrm>
            <a:off x="4818888" y="452628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التقويم / البريد الإلكتروني</a:t>
            </a:r>
            <a:endParaRPr lang="en-US" sz="1300" dirty="0"/>
          </a:p>
        </p:txBody>
      </p:sp>
      <p:sp>
        <p:nvSpPr>
          <p:cNvPr id="25" name="Text 23"/>
          <p:cNvSpPr/>
          <p:nvPr/>
        </p:nvSpPr>
        <p:spPr>
          <a:xfrm>
            <a:off x="4818888" y="491947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كتابة الإجراء: إرسال الدعوات والتحديثات</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الاحتياطي: البريد الإلكتروني للمنسق اليدوي</a:t>
            </a:r>
            <a:endParaRPr lang="en-US" sz="9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5</a:t>
            </a:fld>
            <a:endParaRPr lang="en-US"/>
          </a:p>
        </p:txBody>
      </p:sp>
    </p:spTree>
  </p:cSld>
  <p:clrMapOvr>
    <a:masterClrMapping/>
  </p:clrMapOvr>
</p:sld>
</file>

<file path=ppt/slides/slide6.xml><?xml version="1.0" encoding="utf-8"?>
<p:sld xmlns:a="http://schemas.openxmlformats.org/drawingml/2006/main" xmlns:ns2="http://schemas.microsoft.com/office/mac/drawingml/2011/main"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F2683C"/>
          </a:solidFill>
          <a:ln w="12700">
            <a:solidFill>
              <a:srgbClr val="F2683C"/>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التعامل مع الاستثناءات</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الأتمتة تتعامل مع الروتين. التصعيد يعالج المخاطر.</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الاستثناءات هي مسارات متوقعة مع المالكين، وليست حالات فشل مفاجئة.</a:t>
            </a:r>
            <a:endParaRPr lang="en-US" sz="1250" dirty="0"/>
          </a:p>
        </p:txBody>
      </p:sp>
      <p:sp>
        <p:nvSpPr>
          <p:cNvPr id="6" name="Shape 4"/>
          <p:cNvSpPr/>
          <p:nvPr/>
        </p:nvSpPr>
        <p:spPr>
          <a:xfrm>
            <a:off x="868680" y="2926080"/>
            <a:ext cx="82296" cy="82296"/>
          </a:xfrm>
          <a:prstGeom prst="ellipse">
            <a:avLst/>
          </a:prstGeom>
          <a:solidFill>
            <a:srgbClr val="F2683C"/>
          </a:solidFill>
          <a:ln w="12700">
            <a:solidFill>
              <a:srgbClr val="F2683C"/>
            </a:solidFill>
            <a:prstDash val="solid"/>
          </a:ln>
        </p:spPr>
      </p:sp>
      <p:sp>
        <p:nvSpPr>
          <p:cNvPr id="7" name="Text 5"/>
          <p:cNvSpPr/>
          <p:nvPr/>
        </p:nvSpPr>
        <p:spPr>
          <a:xfrm>
            <a:off x="1069848" y="2852928"/>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البيانات المفقودة: قم بإيقاف عمليات الكتابة مؤقتًا، وإخطار عمليات الموارد البشرية، وطلب الإكمال.</a:t>
            </a:r>
            <a:endParaRPr lang="en-US" sz="1050" dirty="0"/>
          </a:p>
        </p:txBody>
      </p:sp>
      <p:sp>
        <p:nvSpPr>
          <p:cNvPr id="8" name="Shape 6"/>
          <p:cNvSpPr/>
          <p:nvPr/>
        </p:nvSpPr>
        <p:spPr>
          <a:xfrm>
            <a:off x="868680" y="3493008"/>
            <a:ext cx="82296" cy="82296"/>
          </a:xfrm>
          <a:prstGeom prst="ellipse">
            <a:avLst/>
          </a:prstGeom>
          <a:solidFill>
            <a:srgbClr val="6F4AA6"/>
          </a:solidFill>
          <a:ln w="12700">
            <a:solidFill>
              <a:srgbClr val="6F4AA6"/>
            </a:solidFill>
            <a:prstDash val="solid"/>
          </a:ln>
        </p:spPr>
      </p:sp>
      <p:sp>
        <p:nvSpPr>
          <p:cNvPr id="9" name="Text 7"/>
          <p:cNvSpPr/>
          <p:nvPr/>
        </p:nvSpPr>
        <p:spPr>
          <a:xfrm>
            <a:off x="1069848" y="3419856"/>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تعارض الهوية: قم بالتوجيه إلى IAM للمراجعة المكررة قبل إنشاء الحساب.</a:t>
            </a:r>
            <a:endParaRPr lang="en-US" sz="1050" dirty="0"/>
          </a:p>
        </p:txBody>
      </p:sp>
      <p:sp>
        <p:nvSpPr>
          <p:cNvPr id="10" name="Shape 8"/>
          <p:cNvSpPr/>
          <p:nvPr/>
        </p:nvSpPr>
        <p:spPr>
          <a:xfrm>
            <a:off x="868680" y="4059936"/>
            <a:ext cx="82296" cy="82296"/>
          </a:xfrm>
          <a:prstGeom prst="ellipse">
            <a:avLst/>
          </a:prstGeom>
          <a:solidFill>
            <a:srgbClr val="2F7F4E"/>
          </a:solidFill>
          <a:ln w="12700">
            <a:solidFill>
              <a:srgbClr val="2F7F4E"/>
            </a:solidFill>
            <a:prstDash val="solid"/>
          </a:ln>
        </p:spPr>
      </p:sp>
      <p:sp>
        <p:nvSpPr>
          <p:cNvPr id="11" name="Text 9"/>
          <p:cNvSpPr/>
          <p:nvPr/>
        </p:nvSpPr>
        <p:spPr>
          <a:xfrm>
            <a:off x="1069848" y="3986784"/>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الأجهزة غير متوفرة: قم بوضع علامة على مخاطر تاريخ البدء وتقديم معدات بديلة معتمدة.</a:t>
            </a:r>
            <a:endParaRPr lang="en-US" sz="1050" dirty="0"/>
          </a:p>
        </p:txBody>
      </p:sp>
      <p:sp>
        <p:nvSpPr>
          <p:cNvPr id="12" name="Shape 10"/>
          <p:cNvSpPr/>
          <p:nvPr/>
        </p:nvSpPr>
        <p:spPr>
          <a:xfrm>
            <a:off x="868680" y="4626864"/>
            <a:ext cx="82296" cy="82296"/>
          </a:xfrm>
          <a:prstGeom prst="ellipse">
            <a:avLst/>
          </a:prstGeom>
          <a:solidFill>
            <a:srgbClr val="F2683C"/>
          </a:solidFill>
          <a:ln w="12700">
            <a:solidFill>
              <a:srgbClr val="F2683C"/>
            </a:solidFill>
            <a:prstDash val="solid"/>
          </a:ln>
        </p:spPr>
      </p:sp>
      <p:sp>
        <p:nvSpPr>
          <p:cNvPr id="13" name="Text 11"/>
          <p:cNvSpPr/>
          <p:nvPr/>
        </p:nvSpPr>
        <p:spPr>
          <a:xfrm>
            <a:off x="1069848" y="4553712"/>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التدريب كامل: احجز المقعد التالي المتاح وقم بتنبيه L&amp;D إذا كان ذلك إلزاميًا.</a:t>
            </a:r>
            <a:endParaRPr lang="en-US" sz="1050" dirty="0"/>
          </a:p>
        </p:txBody>
      </p:sp>
      <p:sp>
        <p:nvSpPr>
          <p:cNvPr id="14" name="Shape 12"/>
          <p:cNvSpPr/>
          <p:nvPr/>
        </p:nvSpPr>
        <p:spPr>
          <a:xfrm>
            <a:off x="868680" y="5193792"/>
            <a:ext cx="82296" cy="82296"/>
          </a:xfrm>
          <a:prstGeom prst="ellipse">
            <a:avLst/>
          </a:prstGeom>
          <a:solidFill>
            <a:srgbClr val="6F4AA6"/>
          </a:solidFill>
          <a:ln w="12700">
            <a:solidFill>
              <a:srgbClr val="6F4AA6"/>
            </a:solidFill>
            <a:prstDash val="solid"/>
          </a:ln>
        </p:spPr>
      </p:sp>
      <p:sp>
        <p:nvSpPr>
          <p:cNvPr id="15" name="Text 13"/>
          <p:cNvSpPr/>
          <p:nvPr/>
        </p:nvSpPr>
        <p:spPr>
          <a:xfrm>
            <a:off x="1069848" y="5120640"/>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تغييرات تاريخ البدء: إعادة حساب تواريخ الاستحقاق وإخطار جميع المالكين.</a:t>
            </a:r>
            <a:endParaRPr lang="en-US" sz="10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6</a:t>
            </a:fld>
            <a:endParaRPr lang="en-US"/>
          </a:p>
        </p:txBody>
      </p:sp>
    </p:spTree>
  </p:cSld>
  <p:clrMapOvr>
    <a:masterClrMapping/>
  </p:clrMapOvr>
</p:sld>
</file>

<file path=ppt/slides/slide7.xml><?xml version="1.0" encoding="utf-8"?>
<p:sld xmlns:a="http://schemas.openxmlformats.org/drawingml/2006/main" xmlns:ns2="http://schemas.microsoft.com/office/mac/drawingml/2011/main"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2F7F4E"/>
          </a:solidFill>
          <a:ln w="12700">
            <a:solidFill>
              <a:srgbClr val="2F7F4E"/>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معايير القبول</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الاستعداد لليوم الأول يعني أن يكون قابلاً للقياس والتدقيق والوضوح.</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يكتمل التشغيل عند مراعاة الحالة والملكية وكتابة النظام والتصعيد واتصالات الموظفين.</a:t>
            </a:r>
            <a:endParaRPr lang="en-US" sz="1250" dirty="0"/>
          </a:p>
        </p:txBody>
      </p:sp>
      <p:sp>
        <p:nvSpPr>
          <p:cNvPr id="6" name="Shape 4"/>
          <p:cNvSpPr/>
          <p:nvPr/>
        </p:nvSpPr>
        <p:spPr>
          <a:xfrm>
            <a:off x="685800" y="2944368"/>
            <a:ext cx="5212080" cy="1572768"/>
          </a:xfrm>
          <a:prstGeom prst="roundRect">
            <a:avLst>
              <a:gd name="adj" fmla="val 4070"/>
            </a:avLst>
          </a:prstGeom>
          <a:solidFill>
            <a:srgbClr val="FCFAF5"/>
          </a:solidFill>
          <a:ln w="8890">
            <a:solidFill>
              <a:srgbClr val="D8D0C2"/>
            </a:solidFill>
            <a:prstDash val="solid"/>
          </a:ln>
        </p:spPr>
      </p:sp>
      <p:sp>
        <p:nvSpPr>
          <p:cNvPr id="7" name="Shape 5"/>
          <p:cNvSpPr/>
          <p:nvPr/>
        </p:nvSpPr>
        <p:spPr>
          <a:xfrm>
            <a:off x="868680" y="3145536"/>
            <a:ext cx="73152" cy="1170432"/>
          </a:xfrm>
          <a:prstGeom prst="rect">
            <a:avLst/>
          </a:prstGeom>
          <a:solidFill>
            <a:srgbClr val="2F7F4E"/>
          </a:solidFill>
          <a:ln w="12700">
            <a:solidFill>
              <a:srgbClr val="2F7F4E"/>
            </a:solidFill>
            <a:prstDash val="solid"/>
          </a:ln>
        </p:spPr>
      </p:sp>
      <p:sp>
        <p:nvSpPr>
          <p:cNvPr id="8" name="Text 6"/>
          <p:cNvSpPr/>
          <p:nvPr/>
        </p:nvSpPr>
        <p:spPr>
          <a:xfrm>
            <a:off x="1069848" y="3172968"/>
            <a:ext cx="461772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يبدو أن القيام به</a:t>
            </a:r>
            <a:endParaRPr lang="en-US" sz="1300" dirty="0"/>
          </a:p>
        </p:txBody>
      </p:sp>
      <p:sp>
        <p:nvSpPr>
          <p:cNvPr id="9" name="Text 7"/>
          <p:cNvSpPr/>
          <p:nvPr/>
        </p:nvSpPr>
        <p:spPr>
          <a:xfrm>
            <a:off x="1069848" y="3566160"/>
            <a:ext cx="4617720" cy="786384"/>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كل عملية تشغيل لها معرف حالة فريد وحالة مرئية. يتم تسجيل كل عملية كتابة مع الطابع الزمني والمالك والنتيجة وسجل إعادة المحاولة. يتم تصعيد العناصر المحظورة خلال يومي عمل من تاريخ البدء إلى HR Ops ومدير التوظيف.</a:t>
            </a:r>
            <a:endParaRPr lang="en-US" sz="950" dirty="0"/>
          </a:p>
        </p:txBody>
      </p:sp>
      <p:sp>
        <p:nvSpPr>
          <p:cNvPr id="10" name="Shape 8"/>
          <p:cNvSpPr/>
          <p:nvPr/>
        </p:nvSpPr>
        <p:spPr>
          <a:xfrm>
            <a:off x="6263640" y="2944368"/>
            <a:ext cx="5212080" cy="1572768"/>
          </a:xfrm>
          <a:prstGeom prst="roundRect">
            <a:avLst>
              <a:gd name="adj" fmla="val 4070"/>
            </a:avLst>
          </a:prstGeom>
          <a:solidFill>
            <a:srgbClr val="FCFAF5"/>
          </a:solidFill>
          <a:ln w="8890">
            <a:solidFill>
              <a:srgbClr val="D8D0C2"/>
            </a:solidFill>
            <a:prstDash val="solid"/>
          </a:ln>
        </p:spPr>
      </p:sp>
      <p:sp>
        <p:nvSpPr>
          <p:cNvPr id="11" name="Shape 9"/>
          <p:cNvSpPr/>
          <p:nvPr/>
        </p:nvSpPr>
        <p:spPr>
          <a:xfrm>
            <a:off x="6446520" y="3145536"/>
            <a:ext cx="73152" cy="1170432"/>
          </a:xfrm>
          <a:prstGeom prst="rect">
            <a:avLst/>
          </a:prstGeom>
          <a:solidFill>
            <a:srgbClr val="F2683C"/>
          </a:solidFill>
          <a:ln w="12700">
            <a:solidFill>
              <a:srgbClr val="F2683C"/>
            </a:solidFill>
            <a:prstDash val="solid"/>
          </a:ln>
        </p:spPr>
      </p:sp>
      <p:sp>
        <p:nvSpPr>
          <p:cNvPr id="12" name="Text 10"/>
          <p:cNvSpPr/>
          <p:nvPr/>
        </p:nvSpPr>
        <p:spPr>
          <a:xfrm>
            <a:off x="6647688" y="3172968"/>
            <a:ext cx="461772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تجربة إنسانية</a:t>
            </a:r>
            <a:endParaRPr lang="en-US" sz="1300" dirty="0"/>
          </a:p>
        </p:txBody>
      </p:sp>
      <p:sp>
        <p:nvSpPr>
          <p:cNvPr id="13" name="Text 11"/>
          <p:cNvSpPr/>
          <p:nvPr/>
        </p:nvSpPr>
        <p:spPr>
          <a:xfrm>
            <a:off x="6647688" y="3566160"/>
            <a:ext cx="4617720" cy="786384"/>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يتلقى الموظف رسالة ترحيب واحدة متماسكة بدلاً من رسائل البريد الإلكتروني للنظام غير المتصلة. يتلقى المدير ملخصًا موجزًا ​​عن جاهزية الموظف قبل اليوم الأول للموظف.</a:t>
            </a:r>
            <a:endParaRPr lang="en-US" sz="950" dirty="0"/>
          </a:p>
        </p:txBody>
      </p:sp>
      <p:sp>
        <p:nvSpPr>
          <p:cNvPr id="14" name="Shape 12"/>
          <p:cNvSpPr/>
          <p:nvPr/>
        </p:nvSpPr>
        <p:spPr>
          <a:xfrm>
            <a:off x="685800" y="4800600"/>
            <a:ext cx="10789920" cy="868680"/>
          </a:xfrm>
          <a:prstGeom prst="roundRect">
            <a:avLst>
              <a:gd name="adj" fmla="val 7368"/>
            </a:avLst>
          </a:prstGeom>
          <a:solidFill>
            <a:srgbClr val="FCFAF5"/>
          </a:solidFill>
          <a:ln w="8890">
            <a:solidFill>
              <a:srgbClr val="D8D0C2"/>
            </a:solidFill>
            <a:prstDash val="solid"/>
          </a:ln>
        </p:spPr>
      </p:sp>
      <p:sp>
        <p:nvSpPr>
          <p:cNvPr id="15" name="Shape 13"/>
          <p:cNvSpPr/>
          <p:nvPr/>
        </p:nvSpPr>
        <p:spPr>
          <a:xfrm>
            <a:off x="868680" y="5001768"/>
            <a:ext cx="73152" cy="466344"/>
          </a:xfrm>
          <a:prstGeom prst="rect">
            <a:avLst/>
          </a:prstGeom>
          <a:solidFill>
            <a:srgbClr val="6F4AA6"/>
          </a:solidFill>
          <a:ln w="12700">
            <a:solidFill>
              <a:srgbClr val="6F4AA6"/>
            </a:solidFill>
            <a:prstDash val="solid"/>
          </a:ln>
        </p:spPr>
      </p:sp>
      <p:sp>
        <p:nvSpPr>
          <p:cNvPr id="16" name="Text 14"/>
          <p:cNvSpPr/>
          <p:nvPr/>
        </p:nvSpPr>
        <p:spPr>
          <a:xfrm>
            <a:off x="1069848" y="5029200"/>
            <a:ext cx="101955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حقول التكوين الفارغة</a:t>
            </a:r>
            <a:endParaRPr lang="en-US" sz="1300" dirty="0"/>
          </a:p>
        </p:txBody>
      </p:sp>
      <p:sp>
        <p:nvSpPr>
          <p:cNvPr id="17" name="Text 15"/>
          <p:cNvSpPr/>
          <p:nvPr/>
        </p:nvSpPr>
        <p:spPr>
          <a:xfrm>
            <a:off x="1069848" y="5422392"/>
            <a:ext cx="10195560" cy="822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اسم المشغل ATS/HRIS · قائمة انتظار حالة سير العمل · ملفات تعريف المعدات · حزم التدريب · قائمة توزيع التصعيد · حد المخاطر في تاريخ البدء · رابط لوحة معلومات التقارير</a:t>
            </a:r>
            <a:endParaRPr lang="en-US" sz="9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7</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ActiveMotion.ai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Onboarding - Offer Accepted Workflow Template</dc:title>
  <dc:subject>Onboarding offer accepted workflow template</dc:subject>
  <dc:creator>ActiveMotion.ai</dc:creator>
  <cp:lastModifiedBy>ActiveMotion.ai</cp:lastModifiedBy>
  <cp:revision>1</cp:revision>
  <dcterms:created xsi:type="dcterms:W3CDTF">2026-05-07T18:49:36Z</dcterms:created>
  <dcterms:modified xsi:type="dcterms:W3CDTF">2026-05-07T18:49:36Z</dcterms:modified>
</cp:coreProperties>
</file>