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CTIVE">
    <p:bg>
      <p:bgPr>
        <a:solidFill>
          <a:srgbClr val="F7F2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6446520"/>
            <a:ext cx="11201400" cy="0"/>
          </a:xfrm>
          <a:prstGeom prst="line">
            <a:avLst/>
          </a:prstGeom>
          <a:noFill/>
          <a:ln w="7620">
            <a:solidFill>
              <a:srgbClr val="D8D0C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66928" y="6537960"/>
            <a:ext cx="4023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ActiveMotion.ai · HR Automation</a:t>
            </a:r>
            <a:endParaRPr lang="en-US" sz="7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1002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null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ns2="http://schemas.microsoft.com/office/mac/drawingml/2011/main" xmlns:p="http://schemas.openxmlformats.org/presentationml/2006/main">
  <p:cSld name="Slide 1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384048"/>
            <a:ext cx="4023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CFC7B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PŘÍPAD POUŽITÍ ACTIVE MOTION HR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66928" y="960120"/>
            <a:ext cx="67665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600" b="1" dirty="0">
                <a:solidFill>
                  <a:srgbClr val="FCFAF5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Registrace – nabídka přijata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03504" y="2240280"/>
            <a:ext cx="6263640" cy="7772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D8D0C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Pracovní postup řízený spouštěčem pro vytváření identity, plnění hardwaru, rezervaci místa pro školení, koordinaci vlastníků a připravenost na první den.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7635240" y="1005840"/>
            <a:ext cx="3337560" cy="658368"/>
          </a:xfrm>
          <a:prstGeom prst="roundRect">
            <a:avLst>
              <a:gd name="adj" fmla="val 8333"/>
            </a:avLst>
          </a:prstGeom>
          <a:solidFill>
            <a:srgbClr val="FCFAF5"/>
          </a:solidFill>
          <a:ln w="10160">
            <a:solidFill>
              <a:srgbClr val="D8D0C2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635240" y="1005840"/>
            <a:ext cx="73152" cy="658368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836408" y="1133856"/>
            <a:ext cx="3008376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dirty="0">
                <a:solidFill>
                  <a:srgbClr val="A79D91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SPUŠTĚNÍ</a:t>
            </a:r>
            <a:endParaRPr lang="en-US" sz="680" dirty="0"/>
          </a:p>
        </p:txBody>
      </p:sp>
      <p:sp>
        <p:nvSpPr>
          <p:cNvPr id="8" name="Text 6"/>
          <p:cNvSpPr/>
          <p:nvPr/>
        </p:nvSpPr>
        <p:spPr>
          <a:xfrm>
            <a:off x="7836408" y="1335024"/>
            <a:ext cx="300837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Nabídka přijata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7635240" y="1874520"/>
            <a:ext cx="3337560" cy="658368"/>
          </a:xfrm>
          <a:prstGeom prst="roundRect">
            <a:avLst>
              <a:gd name="adj" fmla="val 8333"/>
            </a:avLst>
          </a:prstGeom>
          <a:solidFill>
            <a:srgbClr val="FCFAF5"/>
          </a:solidFill>
          <a:ln w="10160">
            <a:solidFill>
              <a:srgbClr val="D8D0C2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635240" y="1874520"/>
            <a:ext cx="73152" cy="658368"/>
          </a:xfrm>
          <a:prstGeom prst="rect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836408" y="2002536"/>
            <a:ext cx="3008376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dirty="0">
                <a:solidFill>
                  <a:srgbClr val="A79D91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START CÍL</a:t>
            </a:r>
            <a:endParaRPr lang="en-US" sz="680" dirty="0"/>
          </a:p>
        </p:txBody>
      </p:sp>
      <p:sp>
        <p:nvSpPr>
          <p:cNvPr id="12" name="Text 10"/>
          <p:cNvSpPr/>
          <p:nvPr/>
        </p:nvSpPr>
        <p:spPr>
          <a:xfrm>
            <a:off x="7836408" y="2203704"/>
            <a:ext cx="300837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 15 minut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7635240" y="2743200"/>
            <a:ext cx="3337560" cy="658368"/>
          </a:xfrm>
          <a:prstGeom prst="roundRect">
            <a:avLst>
              <a:gd name="adj" fmla="val 8333"/>
            </a:avLst>
          </a:prstGeom>
          <a:solidFill>
            <a:srgbClr val="FCFAF5"/>
          </a:solidFill>
          <a:ln w="10160">
            <a:solidFill>
              <a:srgbClr val="D8D0C2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7635240" y="2743200"/>
            <a:ext cx="73152" cy="658368"/>
          </a:xfrm>
          <a:prstGeom prst="rect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836408" y="2871216"/>
            <a:ext cx="3008376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b="1" dirty="0">
                <a:solidFill>
                  <a:srgbClr val="A79D91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CÍL DOKONČENÍ</a:t>
            </a:r>
            <a:endParaRPr lang="en-US" sz="680" dirty="0"/>
          </a:p>
        </p:txBody>
      </p:sp>
      <p:sp>
        <p:nvSpPr>
          <p:cNvPr id="16" name="Text 14"/>
          <p:cNvSpPr/>
          <p:nvPr/>
        </p:nvSpPr>
        <p:spPr>
          <a:xfrm>
            <a:off x="7836408" y="3072384"/>
            <a:ext cx="300837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Připraveno do T-2 pracovních dnů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7315200" y="3886200"/>
            <a:ext cx="3108960" cy="1234440"/>
          </a:xfrm>
          <a:prstGeom prst="arc">
            <a:avLst/>
          </a:prstGeom>
          <a:noFill/>
          <a:ln w="50800">
            <a:solidFill>
              <a:srgbClr val="F2683C"/>
            </a:solidFill>
            <a:prstDash val="solid"/>
            <a:headEnd type="none"/>
            <a:tailEnd type="triangle"/>
          </a:ln>
        </p:spPr>
      </p:sp>
      <p:sp>
        <p:nvSpPr>
          <p:cNvPr id="18" name="Text 16"/>
          <p:cNvSpPr/>
          <p:nvPr/>
        </p:nvSpPr>
        <p:spPr>
          <a:xfrm>
            <a:off x="7543800" y="5321808"/>
            <a:ext cx="3383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150" dirty="0">
                <a:solidFill>
                  <a:srgbClr val="D8D0C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Jedna přijatá nabídka se stává jedním koordinovaným případem onboardingu.</a:t>
            </a:r>
            <a:endParaRPr lang="en-US" sz="11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ns2:wrappingTextBoxFlag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ns2="http://schemas.microsoft.com/office/mac/drawingml/2011/main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384048"/>
            <a:ext cx="73152" cy="73152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10896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DEFINICE SPUŠTĚČE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566928" y="804672"/>
            <a:ext cx="62179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1100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Pracovní postup začíná od jedné důvěryhodné události.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85216" y="2148840"/>
            <a:ext cx="5806440" cy="7132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Událost s přijatou nabídkou se stává kontrolním bodem pro identitu, vybavení, školení, komunikaci a audit.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621792" y="3063240"/>
            <a:ext cx="3337560" cy="1280160"/>
          </a:xfrm>
          <a:prstGeom prst="roundRect">
            <a:avLst>
              <a:gd name="adj" fmla="val 5000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04672" y="3264408"/>
            <a:ext cx="73152" cy="877824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05840" y="32918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Primární událost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005840" y="3685032"/>
            <a:ext cx="2743200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Nabídka kandidáta je označena jako Přijato a datum zahájení je potvrzeno v ATS nebo HRIS.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4160520" y="3063240"/>
            <a:ext cx="3337560" cy="1280160"/>
          </a:xfrm>
          <a:prstGeom prst="roundRect">
            <a:avLst>
              <a:gd name="adj" fmla="val 5000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343400" y="3264408"/>
            <a:ext cx="73152" cy="877824"/>
          </a:xfrm>
          <a:prstGeom prst="rect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44568" y="32918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Povinná pole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544568" y="3685032"/>
            <a:ext cx="2743200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Oficiální jméno, preferované jméno, osobní e-mail, role, oddělení, manažer, místo, datum zahájení, typ zaměstnání, profil vybavení a profil školení.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7699248" y="3063240"/>
            <a:ext cx="3337560" cy="1280160"/>
          </a:xfrm>
          <a:prstGeom prst="roundRect">
            <a:avLst>
              <a:gd name="adj" fmla="val 5000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7882128" y="3264408"/>
            <a:ext cx="73152" cy="877824"/>
          </a:xfrm>
          <a:prstGeom prst="rect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083296" y="32918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Duplicitní ochrana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8083296" y="3685032"/>
            <a:ext cx="2743200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Pokud již existuje registrační případ pro ID kandidáta nebo ID zaměstnance, aktualizujte stávající případ namísto spuštění druhého pracovního postupu.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4160520" y="4617720"/>
            <a:ext cx="3337560" cy="1143000"/>
          </a:xfrm>
          <a:prstGeom prst="roundRect">
            <a:avLst>
              <a:gd name="adj" fmla="val 5600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343400" y="4818888"/>
            <a:ext cx="73152" cy="740664"/>
          </a:xfrm>
          <a:prstGeom prst="rect">
            <a:avLst/>
          </a:prstGeom>
          <a:solidFill>
            <a:srgbClr val="0A0A0A"/>
          </a:solidFill>
          <a:ln w="12700">
            <a:solidFill>
              <a:srgbClr val="0A0A0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544568" y="484632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Auditní záznam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544568" y="5239512"/>
            <a:ext cx="2743200" cy="35661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Uložte časové razítko spouštěče, ID události zdrojového systému, aktéra, verzi užitečného zatížení a ID běhu pracovního postupu.</a:t>
            </a:r>
            <a:endParaRPr lang="en-US" sz="9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ns2:wrappingTextBoxFlag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ns2="http://schemas.microsoft.com/office/mac/drawingml/2011/main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384048"/>
            <a:ext cx="73152" cy="73152"/>
          </a:xfrm>
          <a:prstGeom prst="rect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10896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CESTA PRACOVNÍHO POSTUPU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566928" y="804672"/>
            <a:ext cx="62179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1100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Přijata nabídka připravenosti prvního dne v sedmi tazích.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85216" y="2148840"/>
            <a:ext cx="5806440" cy="7132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Agent vykonává koordinační práci, zatímco lidé vyřizují výjimky a výzvy k posouzení.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594360" y="3246120"/>
            <a:ext cx="676656" cy="676656"/>
          </a:xfrm>
          <a:prstGeom prst="ellipse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3447288"/>
            <a:ext cx="6766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CFA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01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1353312" y="3584448"/>
            <a:ext cx="694944" cy="0"/>
          </a:xfrm>
          <a:prstGeom prst="line">
            <a:avLst/>
          </a:prstGeom>
          <a:noFill/>
          <a:ln w="15240">
            <a:solidFill>
              <a:srgbClr val="CFC7B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47472" y="4160520"/>
            <a:ext cx="1207008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Potvrďte událost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2194560" y="3246120"/>
            <a:ext cx="676656" cy="676656"/>
          </a:xfrm>
          <a:prstGeom prst="ellipse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194560" y="3447288"/>
            <a:ext cx="6766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CFA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2953512" y="3584448"/>
            <a:ext cx="694944" cy="0"/>
          </a:xfrm>
          <a:prstGeom prst="line">
            <a:avLst/>
          </a:prstGeom>
          <a:noFill/>
          <a:ln w="15240">
            <a:solidFill>
              <a:srgbClr val="CFC7B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947672" y="4160520"/>
            <a:ext cx="1207008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Profil jevištního pracovníka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3794760" y="3246120"/>
            <a:ext cx="676656" cy="676656"/>
          </a:xfrm>
          <a:prstGeom prst="ellipse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794760" y="3447288"/>
            <a:ext cx="6766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CFA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</a:t>
            </a:r>
            <a:endParaRPr lang="en-US" sz="800" dirty="0"/>
          </a:p>
        </p:txBody>
      </p:sp>
      <p:sp>
        <p:nvSpPr>
          <p:cNvPr id="16" name="Shape 14"/>
          <p:cNvSpPr/>
          <p:nvPr/>
        </p:nvSpPr>
        <p:spPr>
          <a:xfrm>
            <a:off x="4553712" y="3584448"/>
            <a:ext cx="694944" cy="0"/>
          </a:xfrm>
          <a:prstGeom prst="line">
            <a:avLst/>
          </a:prstGeom>
          <a:noFill/>
          <a:ln w="15240">
            <a:solidFill>
              <a:srgbClr val="CFC7B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547872" y="4160520"/>
            <a:ext cx="1207008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Vytvořte záznamy o identitě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5394960" y="3246120"/>
            <a:ext cx="676656" cy="676656"/>
          </a:xfrm>
          <a:prstGeom prst="ellipse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394960" y="3447288"/>
            <a:ext cx="6766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CFA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04</a:t>
            </a:r>
            <a:endParaRPr lang="en-US" sz="800" dirty="0"/>
          </a:p>
        </p:txBody>
      </p:sp>
      <p:sp>
        <p:nvSpPr>
          <p:cNvPr id="20" name="Shape 18"/>
          <p:cNvSpPr/>
          <p:nvPr/>
        </p:nvSpPr>
        <p:spPr>
          <a:xfrm>
            <a:off x="6153912" y="3584448"/>
            <a:ext cx="694944" cy="0"/>
          </a:xfrm>
          <a:prstGeom prst="line">
            <a:avLst/>
          </a:prstGeom>
          <a:noFill/>
          <a:ln w="15240">
            <a:solidFill>
              <a:srgbClr val="CFC7B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148072" y="4160520"/>
            <a:ext cx="1207008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Vyžádejte si hardware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6995160" y="3246120"/>
            <a:ext cx="676656" cy="676656"/>
          </a:xfrm>
          <a:prstGeom prst="ellipse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995160" y="3447288"/>
            <a:ext cx="6766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CFA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05</a:t>
            </a:r>
            <a:endParaRPr lang="en-US" sz="800" dirty="0"/>
          </a:p>
        </p:txBody>
      </p:sp>
      <p:sp>
        <p:nvSpPr>
          <p:cNvPr id="24" name="Shape 22"/>
          <p:cNvSpPr/>
          <p:nvPr/>
        </p:nvSpPr>
        <p:spPr>
          <a:xfrm>
            <a:off x="7754112" y="3584448"/>
            <a:ext cx="694944" cy="0"/>
          </a:xfrm>
          <a:prstGeom prst="line">
            <a:avLst/>
          </a:prstGeom>
          <a:noFill/>
          <a:ln w="15240">
            <a:solidFill>
              <a:srgbClr val="CFC7BB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748272" y="4160520"/>
            <a:ext cx="1207008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Rezervovat trénink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8595360" y="3246120"/>
            <a:ext cx="676656" cy="676656"/>
          </a:xfrm>
          <a:prstGeom prst="ellipse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595360" y="3447288"/>
            <a:ext cx="6766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CFA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06</a:t>
            </a:r>
            <a:endParaRPr lang="en-US" sz="800" dirty="0"/>
          </a:p>
        </p:txBody>
      </p:sp>
      <p:sp>
        <p:nvSpPr>
          <p:cNvPr id="28" name="Shape 26"/>
          <p:cNvSpPr/>
          <p:nvPr/>
        </p:nvSpPr>
        <p:spPr>
          <a:xfrm>
            <a:off x="9354312" y="3584448"/>
            <a:ext cx="694944" cy="0"/>
          </a:xfrm>
          <a:prstGeom prst="line">
            <a:avLst/>
          </a:prstGeom>
          <a:noFill/>
          <a:ln w="15240">
            <a:solidFill>
              <a:srgbClr val="CFC7BB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8348472" y="4160520"/>
            <a:ext cx="1207008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Informujte vlastníky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10195560" y="3246120"/>
            <a:ext cx="676656" cy="676656"/>
          </a:xfrm>
          <a:prstGeom prst="ellipse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0195560" y="3447288"/>
            <a:ext cx="67665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CFAF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07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9948672" y="4160520"/>
            <a:ext cx="1207008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Sledovat a eskalovat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1508760" y="5349240"/>
            <a:ext cx="9144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30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Blokované položky eskalují před prahem rizika počátečního data, takže problémy s připraveností vyplouvají na povrch, dokud je lze ještě vyřešit.</a:t>
            </a:r>
            <a:endParaRPr lang="en-US" sz="13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ns2:wrappingTextBoxFlag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ns3="http://schemas.microsoft.com/office/mac/drawingml/2011/main" xmlns:p="http://schemas.openxmlformats.org/presentationml/2006/main" xmlns:p14="http://schemas.microsoft.com/office/powerpoint/2010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384048"/>
            <a:ext cx="73152" cy="73152"/>
          </a:xfrm>
          <a:prstGeom prst="rect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10896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KONTROLNÍ SEZNAM WORKSTREAMU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566928" y="804672"/>
            <a:ext cx="62179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1100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Každý majitel dostane jasný termín a rozsah.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85216" y="2148840"/>
            <a:ext cx="5806440" cy="7132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Kontrolní seznam zviditelní předání: kdo dílo vlastní, co se musí stát a kdy je splatný.</a:t>
            </a:r>
            <a:endParaRPr lang="en-US" sz="125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val="1579011935"/>
              </p:ext>
            </p:extLst>
          </p:nvPr>
        </p:nvGraphicFramePr>
        <p:xfrm>
          <a:off x="640080" y="2907792"/>
          <a:ext cx="10927080" cy="2816352"/>
        </p:xfrm>
        <a:graphic>
          <a:graphicData uri="http://schemas.openxmlformats.org/drawingml/2006/table">
            <a:tbl>
              <a:tblPr/>
              <a:tblGrid>
                <a:gridCol w="1554480"/>
                <a:gridCol w="5760720"/>
                <a:gridCol w="2057400"/>
                <a:gridCol w="822960"/>
              </a:tblGrid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Pracovní proud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Požadované akce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vlastník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Splatné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Identita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ID zaměstnance, adresář, e-mail, SSO, základní přístupové skupiny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IT / IAM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T-7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Hardware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Lístek, profil vybavení, inventář, inscenace, sledování zásilky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Plnění IT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T-5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Školení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Orientace, dodržování předpisů, bezpečnost, relace specifické pro roli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L&amp;D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T-5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manažer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Plán na první týden, kamaráde, první den vítejte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Manažer náboru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T-3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Pracoviště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Stůl, odznak, přístup, parkování / tranzit, místní podpora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Vybavení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T-3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HR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Osobní údaje, výplatní páska, cesta k výhodám, zásady, uvítací e-mail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HR Ops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00D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T-2</a:t>
                      </a:r>
                      <a:endParaRPr lang="en-US" sz="85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64008" marR="64008" marT="64008" marB="64008" anchor="mid">
                    <a:lnL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8D0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AF5"/>
                    </a:solidFill>
                  </a:tcPr>
                </a:tc>
              </a:tr>
            </a:tbl>
          </a:graphicData>
        </a:graphic>
      </p:graphicFrame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ns3:wrappingTextBoxFlag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ns2="http://schemas.microsoft.com/office/mac/drawingml/2011/main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384048"/>
            <a:ext cx="73152" cy="73152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10896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SYSTÉMY A INTEGRACE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566928" y="804672"/>
            <a:ext cx="62179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1100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Agent zapisuje do systémů, které již běží onboarding.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85216" y="2148840"/>
            <a:ext cx="5806440" cy="7132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Každá integrace má definovanou akci zápisu a lidskou záložní cestu.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731520" y="2834640"/>
            <a:ext cx="3246120" cy="1097280"/>
          </a:xfrm>
          <a:prstGeom prst="roundRect">
            <a:avLst>
              <a:gd name="adj" fmla="val 5833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914400" y="3035808"/>
            <a:ext cx="73152" cy="694944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115568" y="30632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ATS / HRIS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115568" y="3456432"/>
            <a:ext cx="2651760" cy="3108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Zápis akce: Vytvořte nebo aktualizujte případ registrace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Fallback: Manual HR Ops review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4434840" y="2834640"/>
            <a:ext cx="3246120" cy="1097280"/>
          </a:xfrm>
          <a:prstGeom prst="roundRect">
            <a:avLst>
              <a:gd name="adj" fmla="val 5833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617720" y="3035808"/>
            <a:ext cx="73152" cy="694944"/>
          </a:xfrm>
          <a:prstGeom prst="rect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18888" y="30632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IAM / Adresář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818888" y="3456432"/>
            <a:ext cx="2651760" cy="3108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Zápis akce: Vytvořte připraveného uživatele a skupiny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Záložní: IAM lístek s poli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8138160" y="2834640"/>
            <a:ext cx="3246120" cy="1097280"/>
          </a:xfrm>
          <a:prstGeom prst="roundRect">
            <a:avLst>
              <a:gd name="adj" fmla="val 5833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321040" y="3035808"/>
            <a:ext cx="73152" cy="694944"/>
          </a:xfrm>
          <a:prstGeom prst="rect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522208" y="30632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ITSM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8522208" y="3456432"/>
            <a:ext cx="2651760" cy="3108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Zápis akce: Vytvořte lístek plnění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Záložní: Manuální prioritní lístek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731520" y="4297680"/>
            <a:ext cx="3246120" cy="1097280"/>
          </a:xfrm>
          <a:prstGeom prst="roundRect">
            <a:avLst>
              <a:gd name="adj" fmla="val 5833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14400" y="4498848"/>
            <a:ext cx="73152" cy="694944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115568" y="452628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LMS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1115568" y="4919472"/>
            <a:ext cx="2651760" cy="3108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Zápis akce: Zaregistrujte nebo rezervujte relace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Záložní: Požadavek fronty L&amp;D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4434840" y="4297680"/>
            <a:ext cx="3246120" cy="1097280"/>
          </a:xfrm>
          <a:prstGeom prst="roundRect">
            <a:avLst>
              <a:gd name="adj" fmla="val 5833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4617720" y="4498848"/>
            <a:ext cx="73152" cy="694944"/>
          </a:xfrm>
          <a:prstGeom prst="rect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18888" y="452628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Kalendář / E-mail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18888" y="4919472"/>
            <a:ext cx="2651760" cy="3108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Napište akci: Odešlete pozvánky a aktualizace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Záložní: Ruční e-mail koordinátora</a:t>
            </a:r>
            <a:endParaRPr lang="en-US" sz="9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ns2:wrappingTextBoxFlag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ns2="http://schemas.microsoft.com/office/mac/drawingml/2011/main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384048"/>
            <a:ext cx="73152" cy="73152"/>
          </a:xfrm>
          <a:prstGeom prst="rect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10896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MANIPULACE S VÝJIMKAMI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566928" y="804672"/>
            <a:ext cx="62179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1100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Automatizace se stará o rutinu; eskalace řeší riziko.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85216" y="2148840"/>
            <a:ext cx="5806440" cy="7132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Výjimkou jsou očekávané cesty s vlastníky, nikoli překvapivé poruchy.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868680" y="2926080"/>
            <a:ext cx="82296" cy="82296"/>
          </a:xfrm>
          <a:prstGeom prst="ellipse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069848" y="2852928"/>
            <a:ext cx="9875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Chybějící data: pozastavte následné zápisy, upozorněte HR Ops, požádejte o dokončení.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868680" y="3493008"/>
            <a:ext cx="82296" cy="82296"/>
          </a:xfrm>
          <a:prstGeom prst="ellipse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69848" y="3419856"/>
            <a:ext cx="9875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Konflikt identity: směrujte na IAM pro duplicitní kontrolu před vytvořením účtu.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868680" y="4059936"/>
            <a:ext cx="82296" cy="82296"/>
          </a:xfrm>
          <a:prstGeom prst="ellipse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069848" y="3986784"/>
            <a:ext cx="9875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Hardware nedostupný: označte riziko počátečního data a nabídněte schválené náhradní vybavení.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868680" y="4626864"/>
            <a:ext cx="82296" cy="82296"/>
          </a:xfrm>
          <a:prstGeom prst="ellipse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069848" y="4553712"/>
            <a:ext cx="9875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Trénink plný: rezervujte si další volné místo a upozorněte L&amp;D, pokud je to povinné.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868680" y="5193792"/>
            <a:ext cx="82296" cy="82296"/>
          </a:xfrm>
          <a:prstGeom prst="ellipse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069848" y="5120640"/>
            <a:ext cx="9875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Změny data zahájení: přepočítejte data splatnosti a upozorněte všechny vlastníky.</a:t>
            </a:r>
            <a:endParaRPr lang="en-US" sz="10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ns2:wrappingTextBoxFlag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ns2="http://schemas.microsoft.com/office/mac/drawingml/2011/main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384048"/>
            <a:ext cx="73152" cy="73152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49808" y="310896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KRITÉRIA PŘIJETÍ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566928" y="804672"/>
            <a:ext cx="62179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1100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Připraveno na první den znamená měřitelné, auditovatelné a viditelné.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85216" y="2148840"/>
            <a:ext cx="5806440" cy="7132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Spuštění je dokončeno, když je zaúčtován stav, vlastnictví, zápisy systému, eskalace a komunikace zaměstnanců.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685800" y="2944368"/>
            <a:ext cx="5212080" cy="1572768"/>
          </a:xfrm>
          <a:prstGeom prst="roundRect">
            <a:avLst>
              <a:gd name="adj" fmla="val 4070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3145536"/>
            <a:ext cx="73152" cy="1170432"/>
          </a:xfrm>
          <a:prstGeom prst="rect">
            <a:avLst/>
          </a:prstGeom>
          <a:solidFill>
            <a:srgbClr val="2F7F4E"/>
          </a:solidFill>
          <a:ln w="12700">
            <a:solidFill>
              <a:srgbClr val="2F7F4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69848" y="3172968"/>
            <a:ext cx="4617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Hotovo vypadá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069848" y="3566160"/>
            <a:ext cx="4617720" cy="7863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Každý běh má jedinečné ID případu a viditelný stav. Každý následný zápis je zaznamenán s časovým razítkem, vlastníkem, výsledkem a historií opakování. Položky zablokované do dvou pracovních dnů od data zahájení postoupí HR Ops a náborovému manažerovi.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6263640" y="2944368"/>
            <a:ext cx="5212080" cy="1572768"/>
          </a:xfrm>
          <a:prstGeom prst="roundRect">
            <a:avLst>
              <a:gd name="adj" fmla="val 4070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446520" y="3145536"/>
            <a:ext cx="73152" cy="1170432"/>
          </a:xfrm>
          <a:prstGeom prst="rect">
            <a:avLst/>
          </a:prstGeom>
          <a:solidFill>
            <a:srgbClr val="F2683C"/>
          </a:solidFill>
          <a:ln w="12700">
            <a:solidFill>
              <a:srgbClr val="F2683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647688" y="3172968"/>
            <a:ext cx="4617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Lidská zkušenost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647688" y="3566160"/>
            <a:ext cx="4617720" cy="7863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Zaměstnanec místo odpojených systémových e-mailů obdrží jednu souvislou uvítací zprávu. Manažer obdrží stručné shrnutí připravenosti před prvním dnem zaměstnance.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685800" y="4800600"/>
            <a:ext cx="10789920" cy="868680"/>
          </a:xfrm>
          <a:prstGeom prst="roundRect">
            <a:avLst>
              <a:gd name="adj" fmla="val 7368"/>
            </a:avLst>
          </a:prstGeom>
          <a:solidFill>
            <a:srgbClr val="FCFAF5"/>
          </a:solidFill>
          <a:ln w="8890">
            <a:solidFill>
              <a:srgbClr val="D8D0C2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68680" y="5001768"/>
            <a:ext cx="73152" cy="466344"/>
          </a:xfrm>
          <a:prstGeom prst="rect">
            <a:avLst/>
          </a:prstGeom>
          <a:solidFill>
            <a:srgbClr val="6F4AA6"/>
          </a:solidFill>
          <a:ln w="12700">
            <a:solidFill>
              <a:srgbClr val="6F4AA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069848" y="5029200"/>
            <a:ext cx="10195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11100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Prázdná konfigurační pole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69848" y="5422392"/>
            <a:ext cx="10195560" cy="822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6D625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Název spouštěče ATS/HRIS · fronta případů pracovního postupu · profily zařízení · balíčky školení · distribuční seznam eskalace · prahová hodnota rizika počátečního data · odkaz na informační panel</a:t>
            </a:r>
            <a:endParaRPr lang="en-US" sz="9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292840" y="6519672"/>
            <a:ext cx="800000" cy="300000"/>
          </a:xfrm>
          <a:prstGeom prst="rect">
            <a:avLst/>
          </a:prstGeom>
          <a:extLst>
            <a:ext uri="{C572A759-6A51-4108-AA02-DFA0A04FC94B}">
              <ns2:wrappingTextBoxFlag val="0"/>
            </a:ext>
          </a:extLst>
        </p:spPr>
        <p:txBody>
          <a:bodyPr/>
          <a:lstStyle>
            <a:lvl1pPr>
              <a:defRPr sz="750">
                <a:solidFill>
                  <a:srgbClr val="6D6258"/>
                </a:solidFill>
                <a:latin typeface="Aptos"/>
                <a:ea typeface="Aptos"/>
                <a:cs typeface="Aptos"/>
              </a:defRPr>
            </a:lvl1pPr>
          </a:lstStyle>
          <a:p>
            <a:pPr algn="l"/>
            <a:fld id="{F7021451-1387-4CA6-816F-3879F97B5CBC}" type="slidenum">
              <a:rPr b="0" lang="en-US"/>
              <a:t>7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ActiveMotion.ai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Onboarding - Offer Accepted Workflow Template</dc:title>
  <dc:subject>Onboarding offer accepted workflow template</dc:subject>
  <dc:creator>ActiveMotion.ai</dc:creator>
  <cp:lastModifiedBy>ActiveMotion.ai</cp:lastModifiedBy>
  <cp:revision>1</cp:revision>
  <dcterms:created xsi:type="dcterms:W3CDTF">2026-05-07T18:49:36Z</dcterms:created>
  <dcterms:modified xsi:type="dcterms:W3CDTF">2026-05-07T18:49:36Z</dcterms:modified>
</cp:coreProperties>
</file>