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CTIVE">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502920" y="6446520"/>
            <a:ext cx="11201400" cy="0"/>
          </a:xfrm>
          <a:prstGeom prst="line">
            <a:avLst/>
          </a:prstGeom>
          <a:noFill/>
          <a:ln w="7620">
            <a:solidFill>
              <a:srgbClr val="D8D0C2"/>
            </a:solidFill>
            <a:prstDash val="solid"/>
          </a:ln>
        </p:spPr>
      </p:sp>
      <p:sp>
        <p:nvSpPr>
          <p:cNvPr id="3" name="Text 1"/>
          <p:cNvSpPr/>
          <p:nvPr/>
        </p:nvSpPr>
        <p:spPr>
          <a:xfrm>
            <a:off x="566928" y="6537960"/>
            <a:ext cx="4023360" cy="164592"/>
          </a:xfrm>
          <a:prstGeom prst="rect">
            <a:avLst/>
          </a:prstGeom>
          <a:noFill/>
          <a:ln/>
        </p:spPr>
        <p:txBody>
          <a:bodyPr wrap="square" lIns="0" tIns="0" rIns="0" bIns="0" rtlCol="0" anchor="ctr"/>
          <a:lstStyle/>
          <a:p>
            <a:pPr indent="0" marL="0">
              <a:buNone/>
            </a:pPr>
            <a:r>
              <a:rPr lang="en-US" sz="750" dirty="0">
                <a:solidFill>
                  <a:srgbClr val="6D6258"/>
                </a:solidFill>
                <a:latin typeface="Aptos" pitchFamily="34" charset="0"/>
                <a:ea typeface="Aptos" pitchFamily="34" charset="-122"/>
                <a:cs typeface="Aptos" pitchFamily="34" charset="-120"/>
              </a:rPr>
              <a:t>ActiveMotion.ai · HR Automation</a:t>
            </a:r>
            <a:endParaRPr lang="en-US" sz="7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ns2="http://schemas.microsoft.com/office/mac/drawingml/2011/main" xmlns:p="http://schemas.openxmlformats.org/presentationml/2006/main">
  <p:cSld name="Slide 1">
    <p:bg>
      <p:bgPr>
        <a:solidFill>
          <a:srgbClr val="0A0A0A"/>
        </a:solidFill>
      </p:bgPr>
    </p:bg>
    <p:spTree>
      <p:nvGrpSpPr>
        <p:cNvPr id="1" name=""/>
        <p:cNvGrpSpPr/>
        <p:nvPr/>
      </p:nvGrpSpPr>
      <p:grpSpPr>
        <a:xfrm>
          <a:off x="0" y="0"/>
          <a:ext cx="0" cy="0"/>
          <a:chOff x="0" y="0"/>
          <a:chExt cx="0" cy="0"/>
        </a:xfrm>
      </p:grpSpPr>
      <p:sp>
        <p:nvSpPr>
          <p:cNvPr id="2" name="Text 0"/>
          <p:cNvSpPr/>
          <p:nvPr/>
        </p:nvSpPr>
        <p:spPr>
          <a:xfrm>
            <a:off x="566928" y="384048"/>
            <a:ext cx="4023360" cy="219456"/>
          </a:xfrm>
          <a:prstGeom prst="rect">
            <a:avLst/>
          </a:prstGeom>
          <a:noFill/>
          <a:ln/>
        </p:spPr>
        <p:txBody>
          <a:bodyPr wrap="square" lIns="0" tIns="0" rIns="0" bIns="0" rtlCol="0" anchor="ctr"/>
          <a:lstStyle/>
          <a:p>
            <a:pPr indent="0" marL="0">
              <a:buNone/>
            </a:pPr>
            <a:r>
              <a:rPr lang="en-US" sz="850" b="1" dirty="0">
                <a:solidFill>
                  <a:srgbClr val="CFC7BB"/>
                </a:solidFill>
                <a:latin typeface="Aptos" pitchFamily="34" charset="0"/>
                <a:ea typeface="Aptos" pitchFamily="34" charset="-122"/>
                <a:cs typeface="Aptos" pitchFamily="34" charset="-120"/>
              </a:rPr>
              <a:t>CAS D'UTILISATION ACTIVE MOTION RH</a:t>
            </a:r>
            <a:endParaRPr lang="en-US" sz="850" dirty="0"/>
          </a:p>
        </p:txBody>
      </p:sp>
      <p:sp>
        <p:nvSpPr>
          <p:cNvPr id="3" name="Text 1"/>
          <p:cNvSpPr/>
          <p:nvPr/>
        </p:nvSpPr>
        <p:spPr>
          <a:xfrm>
            <a:off x="566928" y="960120"/>
            <a:ext cx="6766560" cy="1097280"/>
          </a:xfrm>
          <a:prstGeom prst="rect">
            <a:avLst/>
          </a:prstGeom>
          <a:noFill/>
          <a:ln/>
        </p:spPr>
        <p:txBody>
          <a:bodyPr wrap="square" lIns="0" tIns="0" rIns="0" bIns="0" rtlCol="0" anchor="ctr">
            <a:normAutofit/>
          </a:bodyPr>
          <a:lstStyle/>
          <a:p>
            <a:pPr indent="0" marL="0">
              <a:buNone/>
            </a:pPr>
            <a:r>
              <a:rPr lang="en-US" sz="3600" b="1" dirty="0">
                <a:solidFill>
                  <a:srgbClr val="FCFAF5"/>
                </a:solidFill>
                <a:latin typeface="Aptos Display" pitchFamily="34" charset="0"/>
                <a:ea typeface="Aptos Display" pitchFamily="34" charset="-122"/>
                <a:cs typeface="Aptos Display" pitchFamily="34" charset="-120"/>
              </a:rPr>
              <a:t>Intégration - Offre acceptée</a:t>
            </a:r>
            <a:endParaRPr lang="en-US" sz="3600" dirty="0"/>
          </a:p>
        </p:txBody>
      </p:sp>
      <p:sp>
        <p:nvSpPr>
          <p:cNvPr id="4" name="Text 2"/>
          <p:cNvSpPr/>
          <p:nvPr/>
        </p:nvSpPr>
        <p:spPr>
          <a:xfrm>
            <a:off x="603504" y="2240280"/>
            <a:ext cx="6263640" cy="777240"/>
          </a:xfrm>
          <a:prstGeom prst="rect">
            <a:avLst/>
          </a:prstGeom>
          <a:noFill/>
          <a:ln/>
        </p:spPr>
        <p:txBody>
          <a:bodyPr wrap="square" lIns="254" tIns="254" rIns="254" bIns="254" rtlCol="0" anchor="ctr">
            <a:normAutofit/>
          </a:bodyPr>
          <a:lstStyle/>
          <a:p>
            <a:pPr indent="0" marL="0">
              <a:buNone/>
            </a:pPr>
            <a:r>
              <a:rPr lang="en-US" sz="1400" dirty="0">
                <a:solidFill>
                  <a:srgbClr val="D8D0C2"/>
                </a:solidFill>
                <a:latin typeface="Aptos" pitchFamily="34" charset="0"/>
                <a:ea typeface="Aptos" pitchFamily="34" charset="-122"/>
                <a:cs typeface="Aptos" pitchFamily="34" charset="-120"/>
              </a:rPr>
              <a:t>Un flux de travail piloté par des déclencheurs pour la création d'identité, l'exécution du matériel, la réservation de places de formation, la coordination des propriétaires et la préparation dès le premier jour.</a:t>
            </a:r>
            <a:endParaRPr lang="en-US" sz="1400" dirty="0"/>
          </a:p>
        </p:txBody>
      </p:sp>
      <p:sp>
        <p:nvSpPr>
          <p:cNvPr id="5" name="Shape 3"/>
          <p:cNvSpPr/>
          <p:nvPr/>
        </p:nvSpPr>
        <p:spPr>
          <a:xfrm>
            <a:off x="7635240" y="1005840"/>
            <a:ext cx="3337560" cy="658368"/>
          </a:xfrm>
          <a:prstGeom prst="roundRect">
            <a:avLst>
              <a:gd name="adj" fmla="val 8333"/>
            </a:avLst>
          </a:prstGeom>
          <a:solidFill>
            <a:srgbClr val="FCFAF5"/>
          </a:solidFill>
          <a:ln w="10160">
            <a:solidFill>
              <a:srgbClr val="D8D0C2"/>
            </a:solidFill>
            <a:prstDash val="solid"/>
          </a:ln>
        </p:spPr>
      </p:sp>
      <p:sp>
        <p:nvSpPr>
          <p:cNvPr id="6" name="Shape 4"/>
          <p:cNvSpPr/>
          <p:nvPr/>
        </p:nvSpPr>
        <p:spPr>
          <a:xfrm>
            <a:off x="7635240" y="1005840"/>
            <a:ext cx="73152" cy="658368"/>
          </a:xfrm>
          <a:prstGeom prst="rect">
            <a:avLst/>
          </a:prstGeom>
          <a:solidFill>
            <a:srgbClr val="2F7F4E"/>
          </a:solidFill>
          <a:ln w="12700">
            <a:solidFill>
              <a:srgbClr val="2F7F4E"/>
            </a:solidFill>
            <a:prstDash val="solid"/>
          </a:ln>
        </p:spPr>
      </p:sp>
      <p:sp>
        <p:nvSpPr>
          <p:cNvPr id="7" name="Text 5"/>
          <p:cNvSpPr/>
          <p:nvPr/>
        </p:nvSpPr>
        <p:spPr>
          <a:xfrm>
            <a:off x="7836408" y="113385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DÉCLENCHEUR</a:t>
            </a:r>
            <a:endParaRPr lang="en-US" sz="680" dirty="0"/>
          </a:p>
        </p:txBody>
      </p:sp>
      <p:sp>
        <p:nvSpPr>
          <p:cNvPr id="8" name="Text 6"/>
          <p:cNvSpPr/>
          <p:nvPr/>
        </p:nvSpPr>
        <p:spPr>
          <a:xfrm>
            <a:off x="7836408" y="133502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Offre acceptée</a:t>
            </a:r>
            <a:endParaRPr lang="en-US" sz="1050" dirty="0"/>
          </a:p>
        </p:txBody>
      </p:sp>
      <p:sp>
        <p:nvSpPr>
          <p:cNvPr id="9" name="Shape 7"/>
          <p:cNvSpPr/>
          <p:nvPr/>
        </p:nvSpPr>
        <p:spPr>
          <a:xfrm>
            <a:off x="7635240" y="1874520"/>
            <a:ext cx="3337560" cy="658368"/>
          </a:xfrm>
          <a:prstGeom prst="roundRect">
            <a:avLst>
              <a:gd name="adj" fmla="val 8333"/>
            </a:avLst>
          </a:prstGeom>
          <a:solidFill>
            <a:srgbClr val="FCFAF5"/>
          </a:solidFill>
          <a:ln w="10160">
            <a:solidFill>
              <a:srgbClr val="D8D0C2"/>
            </a:solidFill>
            <a:prstDash val="solid"/>
          </a:ln>
        </p:spPr>
      </p:sp>
      <p:sp>
        <p:nvSpPr>
          <p:cNvPr id="10" name="Shape 8"/>
          <p:cNvSpPr/>
          <p:nvPr/>
        </p:nvSpPr>
        <p:spPr>
          <a:xfrm>
            <a:off x="7635240" y="1874520"/>
            <a:ext cx="73152" cy="658368"/>
          </a:xfrm>
          <a:prstGeom prst="rect">
            <a:avLst/>
          </a:prstGeom>
          <a:solidFill>
            <a:srgbClr val="F2683C"/>
          </a:solidFill>
          <a:ln w="12700">
            <a:solidFill>
              <a:srgbClr val="F2683C"/>
            </a:solidFill>
            <a:prstDash val="solid"/>
          </a:ln>
        </p:spPr>
      </p:sp>
      <p:sp>
        <p:nvSpPr>
          <p:cNvPr id="11" name="Text 9"/>
          <p:cNvSpPr/>
          <p:nvPr/>
        </p:nvSpPr>
        <p:spPr>
          <a:xfrm>
            <a:off x="7836408" y="200253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DÉMARRER LA CIBLE</a:t>
            </a:r>
            <a:endParaRPr lang="en-US" sz="680" dirty="0"/>
          </a:p>
        </p:txBody>
      </p:sp>
      <p:sp>
        <p:nvSpPr>
          <p:cNvPr id="12" name="Text 10"/>
          <p:cNvSpPr/>
          <p:nvPr/>
        </p:nvSpPr>
        <p:spPr>
          <a:xfrm>
            <a:off x="7836408" y="220370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Dans les 15 minutes</a:t>
            </a:r>
            <a:endParaRPr lang="en-US" sz="1050" dirty="0"/>
          </a:p>
        </p:txBody>
      </p:sp>
      <p:sp>
        <p:nvSpPr>
          <p:cNvPr id="13" name="Shape 11"/>
          <p:cNvSpPr/>
          <p:nvPr/>
        </p:nvSpPr>
        <p:spPr>
          <a:xfrm>
            <a:off x="7635240" y="2743200"/>
            <a:ext cx="3337560" cy="658368"/>
          </a:xfrm>
          <a:prstGeom prst="roundRect">
            <a:avLst>
              <a:gd name="adj" fmla="val 8333"/>
            </a:avLst>
          </a:prstGeom>
          <a:solidFill>
            <a:srgbClr val="FCFAF5"/>
          </a:solidFill>
          <a:ln w="10160">
            <a:solidFill>
              <a:srgbClr val="D8D0C2"/>
            </a:solidFill>
            <a:prstDash val="solid"/>
          </a:ln>
        </p:spPr>
      </p:sp>
      <p:sp>
        <p:nvSpPr>
          <p:cNvPr id="14" name="Shape 12"/>
          <p:cNvSpPr/>
          <p:nvPr/>
        </p:nvSpPr>
        <p:spPr>
          <a:xfrm>
            <a:off x="7635240" y="2743200"/>
            <a:ext cx="73152" cy="658368"/>
          </a:xfrm>
          <a:prstGeom prst="rect">
            <a:avLst/>
          </a:prstGeom>
          <a:solidFill>
            <a:srgbClr val="6F4AA6"/>
          </a:solidFill>
          <a:ln w="12700">
            <a:solidFill>
              <a:srgbClr val="6F4AA6"/>
            </a:solidFill>
            <a:prstDash val="solid"/>
          </a:ln>
        </p:spPr>
      </p:sp>
      <p:sp>
        <p:nvSpPr>
          <p:cNvPr id="15" name="Text 13"/>
          <p:cNvSpPr/>
          <p:nvPr/>
        </p:nvSpPr>
        <p:spPr>
          <a:xfrm>
            <a:off x="7836408" y="287121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OBJECTIF D'ACHÈVEMENT</a:t>
            </a:r>
            <a:endParaRPr lang="en-US" sz="680" dirty="0"/>
          </a:p>
        </p:txBody>
      </p:sp>
      <p:sp>
        <p:nvSpPr>
          <p:cNvPr id="16" name="Text 14"/>
          <p:cNvSpPr/>
          <p:nvPr/>
        </p:nvSpPr>
        <p:spPr>
          <a:xfrm>
            <a:off x="7836408" y="307238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Prêt d'ici T-2 jours ouvrés</a:t>
            </a:r>
            <a:endParaRPr lang="en-US" sz="1050" dirty="0"/>
          </a:p>
        </p:txBody>
      </p:sp>
      <p:sp>
        <p:nvSpPr>
          <p:cNvPr id="17" name="Shape 15"/>
          <p:cNvSpPr/>
          <p:nvPr/>
        </p:nvSpPr>
        <p:spPr>
          <a:xfrm>
            <a:off x="7315200" y="3886200"/>
            <a:ext cx="3108960" cy="1234440"/>
          </a:xfrm>
          <a:prstGeom prst="arc">
            <a:avLst/>
          </a:prstGeom>
          <a:noFill/>
          <a:ln w="50800">
            <a:solidFill>
              <a:srgbClr val="F2683C"/>
            </a:solidFill>
            <a:prstDash val="solid"/>
            <a:headEnd type="none"/>
            <a:tailEnd type="triangle"/>
          </a:ln>
        </p:spPr>
      </p:sp>
      <p:sp>
        <p:nvSpPr>
          <p:cNvPr id="18" name="Text 16"/>
          <p:cNvSpPr/>
          <p:nvPr/>
        </p:nvSpPr>
        <p:spPr>
          <a:xfrm>
            <a:off x="7543800" y="5321808"/>
            <a:ext cx="3383280" cy="384048"/>
          </a:xfrm>
          <a:prstGeom prst="rect">
            <a:avLst/>
          </a:prstGeom>
          <a:noFill/>
          <a:ln/>
        </p:spPr>
        <p:txBody>
          <a:bodyPr wrap="square" lIns="0" tIns="0" rIns="0" bIns="0" rtlCol="0" anchor="ctr">
            <a:normAutofit/>
          </a:bodyPr>
          <a:lstStyle/>
          <a:p>
            <a:pPr algn="ctr" indent="0" marL="0">
              <a:buNone/>
            </a:pPr>
            <a:r>
              <a:rPr lang="en-US" sz="1150" dirty="0">
                <a:solidFill>
                  <a:srgbClr val="D8D0C2"/>
                </a:solidFill>
                <a:latin typeface="Aptos" pitchFamily="34" charset="0"/>
                <a:ea typeface="Aptos" pitchFamily="34" charset="-122"/>
                <a:cs typeface="Aptos" pitchFamily="34" charset="-120"/>
              </a:rPr>
              <a:t>Une offre acceptée devient un cas d'intégration coordonné.</a:t>
            </a:r>
            <a:endParaRPr lang="en-US" sz="11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1</a:t>
            </a:fld>
            <a:endParaRPr lang="en-US"/>
          </a:p>
        </p:txBody>
      </p:sp>
    </p:spTree>
  </p:cSld>
  <p:clrMapOvr>
    <a:masterClrMapping/>
  </p:clrMapOvr>
</p:sld>
</file>

<file path=ppt/slides/slide2.xml><?xml version="1.0" encoding="utf-8"?>
<p:sld xmlns:a="http://schemas.openxmlformats.org/drawingml/2006/main" xmlns:ns2="http://schemas.microsoft.com/office/mac/drawingml/2011/main"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DÉFINITION DU DÉCLENCHEUR</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Le flux de travail démarre à partir d'un événement approuvé.</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L'événement d'offre acceptée devient le point de contrôle de l'identité, de l'équipement, de la formation, des communications et de l'audit.</a:t>
            </a:r>
            <a:endParaRPr lang="en-US" sz="1250" dirty="0"/>
          </a:p>
        </p:txBody>
      </p:sp>
      <p:sp>
        <p:nvSpPr>
          <p:cNvPr id="6" name="Shape 4"/>
          <p:cNvSpPr/>
          <p:nvPr/>
        </p:nvSpPr>
        <p:spPr>
          <a:xfrm>
            <a:off x="621792" y="3063240"/>
            <a:ext cx="3337560" cy="1280160"/>
          </a:xfrm>
          <a:prstGeom prst="roundRect">
            <a:avLst>
              <a:gd name="adj" fmla="val 5000"/>
            </a:avLst>
          </a:prstGeom>
          <a:solidFill>
            <a:srgbClr val="FCFAF5"/>
          </a:solidFill>
          <a:ln w="8890">
            <a:solidFill>
              <a:srgbClr val="D8D0C2"/>
            </a:solidFill>
            <a:prstDash val="solid"/>
          </a:ln>
        </p:spPr>
      </p:sp>
      <p:sp>
        <p:nvSpPr>
          <p:cNvPr id="7" name="Shape 5"/>
          <p:cNvSpPr/>
          <p:nvPr/>
        </p:nvSpPr>
        <p:spPr>
          <a:xfrm>
            <a:off x="804672" y="3264408"/>
            <a:ext cx="73152" cy="877824"/>
          </a:xfrm>
          <a:prstGeom prst="rect">
            <a:avLst/>
          </a:prstGeom>
          <a:solidFill>
            <a:srgbClr val="2F7F4E"/>
          </a:solidFill>
          <a:ln w="12700">
            <a:solidFill>
              <a:srgbClr val="2F7F4E"/>
            </a:solidFill>
            <a:prstDash val="solid"/>
          </a:ln>
        </p:spPr>
      </p:sp>
      <p:sp>
        <p:nvSpPr>
          <p:cNvPr id="8" name="Text 6"/>
          <p:cNvSpPr/>
          <p:nvPr/>
        </p:nvSpPr>
        <p:spPr>
          <a:xfrm>
            <a:off x="1005840"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Événement principal</a:t>
            </a:r>
            <a:endParaRPr lang="en-US" sz="1300" dirty="0"/>
          </a:p>
        </p:txBody>
      </p:sp>
      <p:sp>
        <p:nvSpPr>
          <p:cNvPr id="9" name="Text 7"/>
          <p:cNvSpPr/>
          <p:nvPr/>
        </p:nvSpPr>
        <p:spPr>
          <a:xfrm>
            <a:off x="1005840"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L'offre du candidat est marquée Acceptée et la date de début est confirmée dans le ATS ou HRIS.</a:t>
            </a:r>
            <a:endParaRPr lang="en-US" sz="950" dirty="0"/>
          </a:p>
        </p:txBody>
      </p:sp>
      <p:sp>
        <p:nvSpPr>
          <p:cNvPr id="10" name="Shape 8"/>
          <p:cNvSpPr/>
          <p:nvPr/>
        </p:nvSpPr>
        <p:spPr>
          <a:xfrm>
            <a:off x="4160520" y="3063240"/>
            <a:ext cx="3337560" cy="1280160"/>
          </a:xfrm>
          <a:prstGeom prst="roundRect">
            <a:avLst>
              <a:gd name="adj" fmla="val 5000"/>
            </a:avLst>
          </a:prstGeom>
          <a:solidFill>
            <a:srgbClr val="FCFAF5"/>
          </a:solidFill>
          <a:ln w="8890">
            <a:solidFill>
              <a:srgbClr val="D8D0C2"/>
            </a:solidFill>
            <a:prstDash val="solid"/>
          </a:ln>
        </p:spPr>
      </p:sp>
      <p:sp>
        <p:nvSpPr>
          <p:cNvPr id="11" name="Shape 9"/>
          <p:cNvSpPr/>
          <p:nvPr/>
        </p:nvSpPr>
        <p:spPr>
          <a:xfrm>
            <a:off x="4343400" y="3264408"/>
            <a:ext cx="73152" cy="877824"/>
          </a:xfrm>
          <a:prstGeom prst="rect">
            <a:avLst/>
          </a:prstGeom>
          <a:solidFill>
            <a:srgbClr val="F2683C"/>
          </a:solidFill>
          <a:ln w="12700">
            <a:solidFill>
              <a:srgbClr val="F2683C"/>
            </a:solidFill>
            <a:prstDash val="solid"/>
          </a:ln>
        </p:spPr>
      </p:sp>
      <p:sp>
        <p:nvSpPr>
          <p:cNvPr id="12" name="Text 10"/>
          <p:cNvSpPr/>
          <p:nvPr/>
        </p:nvSpPr>
        <p:spPr>
          <a:xfrm>
            <a:off x="4544568"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Champs obligatoires</a:t>
            </a:r>
            <a:endParaRPr lang="en-US" sz="1300" dirty="0"/>
          </a:p>
        </p:txBody>
      </p:sp>
      <p:sp>
        <p:nvSpPr>
          <p:cNvPr id="13" name="Text 11"/>
          <p:cNvSpPr/>
          <p:nvPr/>
        </p:nvSpPr>
        <p:spPr>
          <a:xfrm>
            <a:off x="4544568"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Nom légal, nom préféré, adresse e-mail personnelle, rôle, service, responsable, emplacement, date de début, type d'emploi, profil d'équipement et profil de formation.</a:t>
            </a:r>
            <a:endParaRPr lang="en-US" sz="950" dirty="0"/>
          </a:p>
        </p:txBody>
      </p:sp>
      <p:sp>
        <p:nvSpPr>
          <p:cNvPr id="14" name="Shape 12"/>
          <p:cNvSpPr/>
          <p:nvPr/>
        </p:nvSpPr>
        <p:spPr>
          <a:xfrm>
            <a:off x="7699248" y="3063240"/>
            <a:ext cx="3337560" cy="1280160"/>
          </a:xfrm>
          <a:prstGeom prst="roundRect">
            <a:avLst>
              <a:gd name="adj" fmla="val 5000"/>
            </a:avLst>
          </a:prstGeom>
          <a:solidFill>
            <a:srgbClr val="FCFAF5"/>
          </a:solidFill>
          <a:ln w="8890">
            <a:solidFill>
              <a:srgbClr val="D8D0C2"/>
            </a:solidFill>
            <a:prstDash val="solid"/>
          </a:ln>
        </p:spPr>
      </p:sp>
      <p:sp>
        <p:nvSpPr>
          <p:cNvPr id="15" name="Shape 13"/>
          <p:cNvSpPr/>
          <p:nvPr/>
        </p:nvSpPr>
        <p:spPr>
          <a:xfrm>
            <a:off x="7882128" y="3264408"/>
            <a:ext cx="73152" cy="877824"/>
          </a:xfrm>
          <a:prstGeom prst="rect">
            <a:avLst/>
          </a:prstGeom>
          <a:solidFill>
            <a:srgbClr val="6F4AA6"/>
          </a:solidFill>
          <a:ln w="12700">
            <a:solidFill>
              <a:srgbClr val="6F4AA6"/>
            </a:solidFill>
            <a:prstDash val="solid"/>
          </a:ln>
        </p:spPr>
      </p:sp>
      <p:sp>
        <p:nvSpPr>
          <p:cNvPr id="16" name="Text 14"/>
          <p:cNvSpPr/>
          <p:nvPr/>
        </p:nvSpPr>
        <p:spPr>
          <a:xfrm>
            <a:off x="8083296"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Protection contre les doubles</a:t>
            </a:r>
            <a:endParaRPr lang="en-US" sz="1300" dirty="0"/>
          </a:p>
        </p:txBody>
      </p:sp>
      <p:sp>
        <p:nvSpPr>
          <p:cNvPr id="17" name="Text 15"/>
          <p:cNvSpPr/>
          <p:nvPr/>
        </p:nvSpPr>
        <p:spPr>
          <a:xfrm>
            <a:off x="8083296"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Si un dossier d'intégration existe déjà pour l'ID de candidat ou l'ID d'employé, mettez à jour le dossier existant au lieu de démarrer un deuxième workflow.</a:t>
            </a:r>
            <a:endParaRPr lang="en-US" sz="950" dirty="0"/>
          </a:p>
        </p:txBody>
      </p:sp>
      <p:sp>
        <p:nvSpPr>
          <p:cNvPr id="18" name="Shape 16"/>
          <p:cNvSpPr/>
          <p:nvPr/>
        </p:nvSpPr>
        <p:spPr>
          <a:xfrm>
            <a:off x="4160520" y="4617720"/>
            <a:ext cx="3337560" cy="1143000"/>
          </a:xfrm>
          <a:prstGeom prst="roundRect">
            <a:avLst>
              <a:gd name="adj" fmla="val 5600"/>
            </a:avLst>
          </a:prstGeom>
          <a:solidFill>
            <a:srgbClr val="FCFAF5"/>
          </a:solidFill>
          <a:ln w="8890">
            <a:solidFill>
              <a:srgbClr val="D8D0C2"/>
            </a:solidFill>
            <a:prstDash val="solid"/>
          </a:ln>
        </p:spPr>
      </p:sp>
      <p:sp>
        <p:nvSpPr>
          <p:cNvPr id="19" name="Shape 17"/>
          <p:cNvSpPr/>
          <p:nvPr/>
        </p:nvSpPr>
        <p:spPr>
          <a:xfrm>
            <a:off x="4343400" y="4818888"/>
            <a:ext cx="73152" cy="740664"/>
          </a:xfrm>
          <a:prstGeom prst="rect">
            <a:avLst/>
          </a:prstGeom>
          <a:solidFill>
            <a:srgbClr val="0A0A0A"/>
          </a:solidFill>
          <a:ln w="12700">
            <a:solidFill>
              <a:srgbClr val="0A0A0A"/>
            </a:solidFill>
            <a:prstDash val="solid"/>
          </a:ln>
        </p:spPr>
      </p:sp>
      <p:sp>
        <p:nvSpPr>
          <p:cNvPr id="20" name="Text 18"/>
          <p:cNvSpPr/>
          <p:nvPr/>
        </p:nvSpPr>
        <p:spPr>
          <a:xfrm>
            <a:off x="4544568" y="484632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Dossier de vérification</a:t>
            </a:r>
            <a:endParaRPr lang="en-US" sz="1300" dirty="0"/>
          </a:p>
        </p:txBody>
      </p:sp>
      <p:sp>
        <p:nvSpPr>
          <p:cNvPr id="21" name="Text 19"/>
          <p:cNvSpPr/>
          <p:nvPr/>
        </p:nvSpPr>
        <p:spPr>
          <a:xfrm>
            <a:off x="4544568" y="5239512"/>
            <a:ext cx="2743200" cy="35661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Stockez l'horodatage du déclencheur, l'ID d'événement du système source, l'acteur, la version de la charge utile et l'ID d'exécution du flux de travail.</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ns2="http://schemas.microsoft.com/office/mac/drawingml/2011/main"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F2683C"/>
          </a:solidFill>
          <a:ln w="12700">
            <a:solidFill>
              <a:srgbClr val="F2683C"/>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CHEMIN DE FLUX DE TRAVAIL</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Offre acceptée pour la préparation au premier jour en sept mouvements.</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L'agent effectue le travail de coordination tandis que les humains gèrent les exceptions et les jugements.</a:t>
            </a:r>
            <a:endParaRPr lang="en-US" sz="1250" dirty="0"/>
          </a:p>
        </p:txBody>
      </p:sp>
      <p:sp>
        <p:nvSpPr>
          <p:cNvPr id="6" name="Shape 4"/>
          <p:cNvSpPr/>
          <p:nvPr/>
        </p:nvSpPr>
        <p:spPr>
          <a:xfrm>
            <a:off x="594360" y="3246120"/>
            <a:ext cx="676656" cy="676656"/>
          </a:xfrm>
          <a:prstGeom prst="ellipse">
            <a:avLst/>
          </a:prstGeom>
          <a:solidFill>
            <a:srgbClr val="2F7F4E"/>
          </a:solidFill>
          <a:ln w="12700">
            <a:solidFill>
              <a:srgbClr val="2F7F4E"/>
            </a:solidFill>
            <a:prstDash val="solid"/>
          </a:ln>
        </p:spPr>
      </p:sp>
      <p:sp>
        <p:nvSpPr>
          <p:cNvPr id="7" name="Text 5"/>
          <p:cNvSpPr/>
          <p:nvPr/>
        </p:nvSpPr>
        <p:spPr>
          <a:xfrm>
            <a:off x="5943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01</a:t>
            </a:r>
            <a:endParaRPr lang="en-US" sz="800" dirty="0"/>
          </a:p>
        </p:txBody>
      </p:sp>
      <p:sp>
        <p:nvSpPr>
          <p:cNvPr id="8" name="Shape 6"/>
          <p:cNvSpPr/>
          <p:nvPr/>
        </p:nvSpPr>
        <p:spPr>
          <a:xfrm>
            <a:off x="1353312" y="3584448"/>
            <a:ext cx="694944" cy="0"/>
          </a:xfrm>
          <a:prstGeom prst="line">
            <a:avLst/>
          </a:prstGeom>
          <a:noFill/>
          <a:ln w="15240">
            <a:solidFill>
              <a:srgbClr val="CFC7BB"/>
            </a:solidFill>
            <a:prstDash val="solid"/>
          </a:ln>
        </p:spPr>
      </p:sp>
      <p:sp>
        <p:nvSpPr>
          <p:cNvPr id="9" name="Text 7"/>
          <p:cNvSpPr/>
          <p:nvPr/>
        </p:nvSpPr>
        <p:spPr>
          <a:xfrm>
            <a:off x="3474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Valider l'événement</a:t>
            </a:r>
            <a:endParaRPr lang="en-US" sz="950" dirty="0"/>
          </a:p>
        </p:txBody>
      </p:sp>
      <p:sp>
        <p:nvSpPr>
          <p:cNvPr id="10" name="Shape 8"/>
          <p:cNvSpPr/>
          <p:nvPr/>
        </p:nvSpPr>
        <p:spPr>
          <a:xfrm>
            <a:off x="2194560" y="3246120"/>
            <a:ext cx="676656" cy="676656"/>
          </a:xfrm>
          <a:prstGeom prst="ellipse">
            <a:avLst/>
          </a:prstGeom>
          <a:solidFill>
            <a:srgbClr val="F2683C"/>
          </a:solidFill>
          <a:ln w="12700">
            <a:solidFill>
              <a:srgbClr val="F2683C"/>
            </a:solidFill>
            <a:prstDash val="solid"/>
          </a:ln>
        </p:spPr>
      </p:sp>
      <p:sp>
        <p:nvSpPr>
          <p:cNvPr id="11" name="Text 9"/>
          <p:cNvSpPr/>
          <p:nvPr/>
        </p:nvSpPr>
        <p:spPr>
          <a:xfrm>
            <a:off x="21945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02</a:t>
            </a:r>
            <a:endParaRPr lang="en-US" sz="800" dirty="0"/>
          </a:p>
        </p:txBody>
      </p:sp>
      <p:sp>
        <p:nvSpPr>
          <p:cNvPr id="12" name="Shape 10"/>
          <p:cNvSpPr/>
          <p:nvPr/>
        </p:nvSpPr>
        <p:spPr>
          <a:xfrm>
            <a:off x="2953512" y="3584448"/>
            <a:ext cx="694944" cy="0"/>
          </a:xfrm>
          <a:prstGeom prst="line">
            <a:avLst/>
          </a:prstGeom>
          <a:noFill/>
          <a:ln w="15240">
            <a:solidFill>
              <a:srgbClr val="CFC7BB"/>
            </a:solidFill>
            <a:prstDash val="solid"/>
          </a:ln>
        </p:spPr>
      </p:sp>
      <p:sp>
        <p:nvSpPr>
          <p:cNvPr id="13" name="Text 11"/>
          <p:cNvSpPr/>
          <p:nvPr/>
        </p:nvSpPr>
        <p:spPr>
          <a:xfrm>
            <a:off x="19476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Profil du travailleur de scène</a:t>
            </a:r>
            <a:endParaRPr lang="en-US" sz="950" dirty="0"/>
          </a:p>
        </p:txBody>
      </p:sp>
      <p:sp>
        <p:nvSpPr>
          <p:cNvPr id="14" name="Shape 12"/>
          <p:cNvSpPr/>
          <p:nvPr/>
        </p:nvSpPr>
        <p:spPr>
          <a:xfrm>
            <a:off x="3794760" y="3246120"/>
            <a:ext cx="676656" cy="676656"/>
          </a:xfrm>
          <a:prstGeom prst="ellipse">
            <a:avLst/>
          </a:prstGeom>
          <a:solidFill>
            <a:srgbClr val="6F4AA6"/>
          </a:solidFill>
          <a:ln w="12700">
            <a:solidFill>
              <a:srgbClr val="6F4AA6"/>
            </a:solidFill>
            <a:prstDash val="solid"/>
          </a:ln>
        </p:spPr>
      </p:sp>
      <p:sp>
        <p:nvSpPr>
          <p:cNvPr id="15" name="Text 13"/>
          <p:cNvSpPr/>
          <p:nvPr/>
        </p:nvSpPr>
        <p:spPr>
          <a:xfrm>
            <a:off x="37947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03</a:t>
            </a:r>
            <a:endParaRPr lang="en-US" sz="800" dirty="0"/>
          </a:p>
        </p:txBody>
      </p:sp>
      <p:sp>
        <p:nvSpPr>
          <p:cNvPr id="16" name="Shape 14"/>
          <p:cNvSpPr/>
          <p:nvPr/>
        </p:nvSpPr>
        <p:spPr>
          <a:xfrm>
            <a:off x="4553712" y="3584448"/>
            <a:ext cx="694944" cy="0"/>
          </a:xfrm>
          <a:prstGeom prst="line">
            <a:avLst/>
          </a:prstGeom>
          <a:noFill/>
          <a:ln w="15240">
            <a:solidFill>
              <a:srgbClr val="CFC7BB"/>
            </a:solidFill>
            <a:prstDash val="solid"/>
          </a:ln>
        </p:spPr>
      </p:sp>
      <p:sp>
        <p:nvSpPr>
          <p:cNvPr id="17" name="Text 15"/>
          <p:cNvSpPr/>
          <p:nvPr/>
        </p:nvSpPr>
        <p:spPr>
          <a:xfrm>
            <a:off x="35478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Créer des fiches d'identité</a:t>
            </a:r>
            <a:endParaRPr lang="en-US" sz="950" dirty="0"/>
          </a:p>
        </p:txBody>
      </p:sp>
      <p:sp>
        <p:nvSpPr>
          <p:cNvPr id="18" name="Shape 16"/>
          <p:cNvSpPr/>
          <p:nvPr/>
        </p:nvSpPr>
        <p:spPr>
          <a:xfrm>
            <a:off x="5394960" y="3246120"/>
            <a:ext cx="676656" cy="676656"/>
          </a:xfrm>
          <a:prstGeom prst="ellipse">
            <a:avLst/>
          </a:prstGeom>
          <a:solidFill>
            <a:srgbClr val="2F7F4E"/>
          </a:solidFill>
          <a:ln w="12700">
            <a:solidFill>
              <a:srgbClr val="2F7F4E"/>
            </a:solidFill>
            <a:prstDash val="solid"/>
          </a:ln>
        </p:spPr>
      </p:sp>
      <p:sp>
        <p:nvSpPr>
          <p:cNvPr id="19" name="Text 17"/>
          <p:cNvSpPr/>
          <p:nvPr/>
        </p:nvSpPr>
        <p:spPr>
          <a:xfrm>
            <a:off x="53949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04</a:t>
            </a:r>
            <a:endParaRPr lang="en-US" sz="800" dirty="0"/>
          </a:p>
        </p:txBody>
      </p:sp>
      <p:sp>
        <p:nvSpPr>
          <p:cNvPr id="20" name="Shape 18"/>
          <p:cNvSpPr/>
          <p:nvPr/>
        </p:nvSpPr>
        <p:spPr>
          <a:xfrm>
            <a:off x="6153912" y="3584448"/>
            <a:ext cx="694944" cy="0"/>
          </a:xfrm>
          <a:prstGeom prst="line">
            <a:avLst/>
          </a:prstGeom>
          <a:noFill/>
          <a:ln w="15240">
            <a:solidFill>
              <a:srgbClr val="CFC7BB"/>
            </a:solidFill>
            <a:prstDash val="solid"/>
          </a:ln>
        </p:spPr>
      </p:sp>
      <p:sp>
        <p:nvSpPr>
          <p:cNvPr id="21" name="Text 19"/>
          <p:cNvSpPr/>
          <p:nvPr/>
        </p:nvSpPr>
        <p:spPr>
          <a:xfrm>
            <a:off x="51480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Demander du matériel</a:t>
            </a:r>
            <a:endParaRPr lang="en-US" sz="950" dirty="0"/>
          </a:p>
        </p:txBody>
      </p:sp>
      <p:sp>
        <p:nvSpPr>
          <p:cNvPr id="22" name="Shape 20"/>
          <p:cNvSpPr/>
          <p:nvPr/>
        </p:nvSpPr>
        <p:spPr>
          <a:xfrm>
            <a:off x="6995160" y="3246120"/>
            <a:ext cx="676656" cy="676656"/>
          </a:xfrm>
          <a:prstGeom prst="ellipse">
            <a:avLst/>
          </a:prstGeom>
          <a:solidFill>
            <a:srgbClr val="F2683C"/>
          </a:solidFill>
          <a:ln w="12700">
            <a:solidFill>
              <a:srgbClr val="F2683C"/>
            </a:solidFill>
            <a:prstDash val="solid"/>
          </a:ln>
        </p:spPr>
      </p:sp>
      <p:sp>
        <p:nvSpPr>
          <p:cNvPr id="23" name="Text 21"/>
          <p:cNvSpPr/>
          <p:nvPr/>
        </p:nvSpPr>
        <p:spPr>
          <a:xfrm>
            <a:off x="69951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05</a:t>
            </a:r>
            <a:endParaRPr lang="en-US" sz="800" dirty="0"/>
          </a:p>
        </p:txBody>
      </p:sp>
      <p:sp>
        <p:nvSpPr>
          <p:cNvPr id="24" name="Shape 22"/>
          <p:cNvSpPr/>
          <p:nvPr/>
        </p:nvSpPr>
        <p:spPr>
          <a:xfrm>
            <a:off x="7754112" y="3584448"/>
            <a:ext cx="694944" cy="0"/>
          </a:xfrm>
          <a:prstGeom prst="line">
            <a:avLst/>
          </a:prstGeom>
          <a:noFill/>
          <a:ln w="15240">
            <a:solidFill>
              <a:srgbClr val="CFC7BB"/>
            </a:solidFill>
            <a:prstDash val="solid"/>
          </a:ln>
        </p:spPr>
      </p:sp>
      <p:sp>
        <p:nvSpPr>
          <p:cNvPr id="25" name="Text 23"/>
          <p:cNvSpPr/>
          <p:nvPr/>
        </p:nvSpPr>
        <p:spPr>
          <a:xfrm>
            <a:off x="67482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Formation de réserve</a:t>
            </a:r>
            <a:endParaRPr lang="en-US" sz="950" dirty="0"/>
          </a:p>
        </p:txBody>
      </p:sp>
      <p:sp>
        <p:nvSpPr>
          <p:cNvPr id="26" name="Shape 24"/>
          <p:cNvSpPr/>
          <p:nvPr/>
        </p:nvSpPr>
        <p:spPr>
          <a:xfrm>
            <a:off x="8595360" y="3246120"/>
            <a:ext cx="676656" cy="676656"/>
          </a:xfrm>
          <a:prstGeom prst="ellipse">
            <a:avLst/>
          </a:prstGeom>
          <a:solidFill>
            <a:srgbClr val="6F4AA6"/>
          </a:solidFill>
          <a:ln w="12700">
            <a:solidFill>
              <a:srgbClr val="6F4AA6"/>
            </a:solidFill>
            <a:prstDash val="solid"/>
          </a:ln>
        </p:spPr>
      </p:sp>
      <p:sp>
        <p:nvSpPr>
          <p:cNvPr id="27" name="Text 25"/>
          <p:cNvSpPr/>
          <p:nvPr/>
        </p:nvSpPr>
        <p:spPr>
          <a:xfrm>
            <a:off x="85953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06</a:t>
            </a:r>
            <a:endParaRPr lang="en-US" sz="800" dirty="0"/>
          </a:p>
        </p:txBody>
      </p:sp>
      <p:sp>
        <p:nvSpPr>
          <p:cNvPr id="28" name="Shape 26"/>
          <p:cNvSpPr/>
          <p:nvPr/>
        </p:nvSpPr>
        <p:spPr>
          <a:xfrm>
            <a:off x="9354312" y="3584448"/>
            <a:ext cx="694944" cy="0"/>
          </a:xfrm>
          <a:prstGeom prst="line">
            <a:avLst/>
          </a:prstGeom>
          <a:noFill/>
          <a:ln w="15240">
            <a:solidFill>
              <a:srgbClr val="CFC7BB"/>
            </a:solidFill>
            <a:prstDash val="solid"/>
          </a:ln>
        </p:spPr>
      </p:sp>
      <p:sp>
        <p:nvSpPr>
          <p:cNvPr id="29" name="Text 27"/>
          <p:cNvSpPr/>
          <p:nvPr/>
        </p:nvSpPr>
        <p:spPr>
          <a:xfrm>
            <a:off x="83484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Avertir les propriétaires</a:t>
            </a:r>
            <a:endParaRPr lang="en-US" sz="950" dirty="0"/>
          </a:p>
        </p:txBody>
      </p:sp>
      <p:sp>
        <p:nvSpPr>
          <p:cNvPr id="30" name="Shape 28"/>
          <p:cNvSpPr/>
          <p:nvPr/>
        </p:nvSpPr>
        <p:spPr>
          <a:xfrm>
            <a:off x="10195560" y="3246120"/>
            <a:ext cx="676656" cy="676656"/>
          </a:xfrm>
          <a:prstGeom prst="ellipse">
            <a:avLst/>
          </a:prstGeom>
          <a:solidFill>
            <a:srgbClr val="2F7F4E"/>
          </a:solidFill>
          <a:ln w="12700">
            <a:solidFill>
              <a:srgbClr val="2F7F4E"/>
            </a:solidFill>
            <a:prstDash val="solid"/>
          </a:ln>
        </p:spPr>
      </p:sp>
      <p:sp>
        <p:nvSpPr>
          <p:cNvPr id="31" name="Text 29"/>
          <p:cNvSpPr/>
          <p:nvPr/>
        </p:nvSpPr>
        <p:spPr>
          <a:xfrm>
            <a:off x="101955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07</a:t>
            </a:r>
            <a:endParaRPr lang="en-US" sz="800" dirty="0"/>
          </a:p>
        </p:txBody>
      </p:sp>
      <p:sp>
        <p:nvSpPr>
          <p:cNvPr id="32" name="Text 30"/>
          <p:cNvSpPr/>
          <p:nvPr/>
        </p:nvSpPr>
        <p:spPr>
          <a:xfrm>
            <a:off x="99486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Suivre et faire remonter</a:t>
            </a:r>
            <a:endParaRPr lang="en-US" sz="950" dirty="0"/>
          </a:p>
        </p:txBody>
      </p:sp>
      <p:sp>
        <p:nvSpPr>
          <p:cNvPr id="33" name="Text 31"/>
          <p:cNvSpPr/>
          <p:nvPr/>
        </p:nvSpPr>
        <p:spPr>
          <a:xfrm>
            <a:off x="1508760" y="5349240"/>
            <a:ext cx="9144000" cy="438912"/>
          </a:xfrm>
          <a:prstGeom prst="rect">
            <a:avLst/>
          </a:prstGeom>
          <a:noFill/>
          <a:ln/>
        </p:spPr>
        <p:txBody>
          <a:bodyPr wrap="square" lIns="0" tIns="0" rIns="0" bIns="0" rtlCol="0" anchor="ctr">
            <a:normAutofit/>
          </a:bodyPr>
          <a:lstStyle/>
          <a:p>
            <a:pPr algn="ctr" indent="0" marL="0">
              <a:buNone/>
            </a:pPr>
            <a:r>
              <a:rPr lang="en-US" sz="1300" dirty="0">
                <a:solidFill>
                  <a:srgbClr val="6D6258"/>
                </a:solidFill>
                <a:latin typeface="Aptos" pitchFamily="34" charset="0"/>
                <a:ea typeface="Aptos" pitchFamily="34" charset="-122"/>
                <a:cs typeface="Aptos" pitchFamily="34" charset="-120"/>
              </a:rPr>
              <a:t>Les éléments bloqués s'aggravent avant le seuil de risque de la date de début, de sorte que les problèmes de préparation apparaissent alors qu'ils peuvent encore être résolus.</a:t>
            </a:r>
            <a:endParaRPr lang="en-US" sz="130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ns3="http://schemas.microsoft.com/office/mac/drawingml/2011/main" xmlns:p="http://schemas.openxmlformats.org/presentationml/2006/main" xmlns:p14="http://schemas.microsoft.com/office/powerpoint/2010/main">
  <p:cSld name="Slide 4">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6F4AA6"/>
          </a:solidFill>
          <a:ln w="12700">
            <a:solidFill>
              <a:srgbClr val="6F4AA6"/>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LISTE DE CONTRÔLE DU VOLET DE TRAVAIL</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Chaque propriétaire dispose d’un délai et d’une portée clairs.</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La liste de contrôle rend les transferts visibles : à qui appartient le travail, ce qui doit se passer et quand il doit être dû.</a:t>
            </a:r>
            <a:endParaRPr lang="en-US" sz="1250" dirty="0"/>
          </a:p>
        </p:txBody>
      </p:sp>
      <p:graphicFrame>
        <p:nvGraphicFramePr>
          <p:cNvPr id="5" name="Table 0"/>
          <p:cNvGraphicFramePr>
            <a:graphicFrameLocks noGrp="1"/>
          </p:cNvGraphicFramePr>
          <p:nvPr>
            <p:extLst>
              <p:ext uri="{D42A27DB-BD31-4B8C-83A1-F6EECF244321}">
                <p14:modId val="1579011935"/>
              </p:ext>
            </p:extLst>
          </p:nvPr>
        </p:nvGraphicFramePr>
        <p:xfrm>
          <a:off x="640080" y="2907792"/>
          <a:ext cx="10927080" cy="2816352"/>
        </p:xfrm>
        <a:graphic>
          <a:graphicData uri="http://schemas.openxmlformats.org/drawingml/2006/table">
            <a:tbl>
              <a:tblPr/>
              <a:tblGrid>
                <a:gridCol w="1554480"/>
                <a:gridCol w="5760720"/>
                <a:gridCol w="2057400"/>
                <a:gridCol w="822960"/>
              </a:tblGrid>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Flux de travail</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Actions requises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Propriétaire</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Due</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Identité</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ID d'employé, annuaire, e-mail, SSO, groupes d'accès de base</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Informatique / IAM</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T-7</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Matériel</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Ticket, profil matériel, inventaire, mise en scène, suivi des expéditions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Réalisation informatique</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T-5</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Formation</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Orientation, conformité, sécurité, sessions spécifiques aux rôles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L&amp;D</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T-5</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Gestionnaire</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Plan de la première semaine, mon pote, bienvenue le premier jour</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Responsable du recrutement</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T-3</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Lieu de travail</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Bureau, badge, accès, parking/transit, assistance locale</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Installations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T-3</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RH</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Informations personnelles, dossier de paie, parcours d'avantages sociaux, politiques, e-mail de bienvenue</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Opérations RH</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T-2</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bl>
          </a:graphicData>
        </a:graphic>
      </p:graphicFrame>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3: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ns2="http://schemas.microsoft.com/office/mac/drawingml/2011/main"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SYSTÈMES ET INTÉGRATIONS</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L'agent écrit sur les systèmes qui exécutent déjà l'intégration.</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Chaque intégration a une action d'écriture définie et un chemin de secours humain.</a:t>
            </a:r>
            <a:endParaRPr lang="en-US" sz="1250" dirty="0"/>
          </a:p>
        </p:txBody>
      </p:sp>
      <p:sp>
        <p:nvSpPr>
          <p:cNvPr id="6" name="Shape 4"/>
          <p:cNvSpPr/>
          <p:nvPr/>
        </p:nvSpPr>
        <p:spPr>
          <a:xfrm>
            <a:off x="731520" y="2834640"/>
            <a:ext cx="3246120" cy="1097280"/>
          </a:xfrm>
          <a:prstGeom prst="roundRect">
            <a:avLst>
              <a:gd name="adj" fmla="val 5833"/>
            </a:avLst>
          </a:prstGeom>
          <a:solidFill>
            <a:srgbClr val="FCFAF5"/>
          </a:solidFill>
          <a:ln w="8890">
            <a:solidFill>
              <a:srgbClr val="D8D0C2"/>
            </a:solidFill>
            <a:prstDash val="solid"/>
          </a:ln>
        </p:spPr>
      </p:sp>
      <p:sp>
        <p:nvSpPr>
          <p:cNvPr id="7" name="Shape 5"/>
          <p:cNvSpPr/>
          <p:nvPr/>
        </p:nvSpPr>
        <p:spPr>
          <a:xfrm>
            <a:off x="914400" y="3035808"/>
            <a:ext cx="73152" cy="694944"/>
          </a:xfrm>
          <a:prstGeom prst="rect">
            <a:avLst/>
          </a:prstGeom>
          <a:solidFill>
            <a:srgbClr val="2F7F4E"/>
          </a:solidFill>
          <a:ln w="12700">
            <a:solidFill>
              <a:srgbClr val="2F7F4E"/>
            </a:solidFill>
            <a:prstDash val="solid"/>
          </a:ln>
        </p:spPr>
      </p:sp>
      <p:sp>
        <p:nvSpPr>
          <p:cNvPr id="8" name="Text 6"/>
          <p:cNvSpPr/>
          <p:nvPr/>
        </p:nvSpPr>
        <p:spPr>
          <a:xfrm>
            <a:off x="111556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ATS / HRIS</a:t>
            </a:r>
            <a:endParaRPr lang="en-US" sz="1300" dirty="0"/>
          </a:p>
        </p:txBody>
      </p:sp>
      <p:sp>
        <p:nvSpPr>
          <p:cNvPr id="9" name="Text 7"/>
          <p:cNvSpPr/>
          <p:nvPr/>
        </p:nvSpPr>
        <p:spPr>
          <a:xfrm>
            <a:off x="111556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Action d'écriture : créer ou mettre à jour un dossier d'intégration</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Solution de secours : examen manuel des opérations RH</a:t>
            </a:r>
            <a:endParaRPr lang="en-US" sz="950" dirty="0"/>
          </a:p>
        </p:txBody>
      </p:sp>
      <p:sp>
        <p:nvSpPr>
          <p:cNvPr id="10" name="Shape 8"/>
          <p:cNvSpPr/>
          <p:nvPr/>
        </p:nvSpPr>
        <p:spPr>
          <a:xfrm>
            <a:off x="4434840" y="2834640"/>
            <a:ext cx="3246120" cy="1097280"/>
          </a:xfrm>
          <a:prstGeom prst="roundRect">
            <a:avLst>
              <a:gd name="adj" fmla="val 5833"/>
            </a:avLst>
          </a:prstGeom>
          <a:solidFill>
            <a:srgbClr val="FCFAF5"/>
          </a:solidFill>
          <a:ln w="8890">
            <a:solidFill>
              <a:srgbClr val="D8D0C2"/>
            </a:solidFill>
            <a:prstDash val="solid"/>
          </a:ln>
        </p:spPr>
      </p:sp>
      <p:sp>
        <p:nvSpPr>
          <p:cNvPr id="11" name="Shape 9"/>
          <p:cNvSpPr/>
          <p:nvPr/>
        </p:nvSpPr>
        <p:spPr>
          <a:xfrm>
            <a:off x="4617720" y="3035808"/>
            <a:ext cx="73152" cy="694944"/>
          </a:xfrm>
          <a:prstGeom prst="rect">
            <a:avLst/>
          </a:prstGeom>
          <a:solidFill>
            <a:srgbClr val="F2683C"/>
          </a:solidFill>
          <a:ln w="12700">
            <a:solidFill>
              <a:srgbClr val="F2683C"/>
            </a:solidFill>
            <a:prstDash val="solid"/>
          </a:ln>
        </p:spPr>
      </p:sp>
      <p:sp>
        <p:nvSpPr>
          <p:cNvPr id="12" name="Text 10"/>
          <p:cNvSpPr/>
          <p:nvPr/>
        </p:nvSpPr>
        <p:spPr>
          <a:xfrm>
            <a:off x="481888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IAM / Répertoire</a:t>
            </a:r>
            <a:endParaRPr lang="en-US" sz="1300" dirty="0"/>
          </a:p>
        </p:txBody>
      </p:sp>
      <p:sp>
        <p:nvSpPr>
          <p:cNvPr id="13" name="Text 11"/>
          <p:cNvSpPr/>
          <p:nvPr/>
        </p:nvSpPr>
        <p:spPr>
          <a:xfrm>
            <a:off x="481888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Action d'écriture : créer un utilisateur et des groupes par étapes</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Solution de secours : ticket IAM avec champs</a:t>
            </a:r>
            <a:endParaRPr lang="en-US" sz="950" dirty="0"/>
          </a:p>
        </p:txBody>
      </p:sp>
      <p:sp>
        <p:nvSpPr>
          <p:cNvPr id="14" name="Shape 12"/>
          <p:cNvSpPr/>
          <p:nvPr/>
        </p:nvSpPr>
        <p:spPr>
          <a:xfrm>
            <a:off x="8138160" y="2834640"/>
            <a:ext cx="3246120" cy="1097280"/>
          </a:xfrm>
          <a:prstGeom prst="roundRect">
            <a:avLst>
              <a:gd name="adj" fmla="val 5833"/>
            </a:avLst>
          </a:prstGeom>
          <a:solidFill>
            <a:srgbClr val="FCFAF5"/>
          </a:solidFill>
          <a:ln w="8890">
            <a:solidFill>
              <a:srgbClr val="D8D0C2"/>
            </a:solidFill>
            <a:prstDash val="solid"/>
          </a:ln>
        </p:spPr>
      </p:sp>
      <p:sp>
        <p:nvSpPr>
          <p:cNvPr id="15" name="Shape 13"/>
          <p:cNvSpPr/>
          <p:nvPr/>
        </p:nvSpPr>
        <p:spPr>
          <a:xfrm>
            <a:off x="8321040" y="3035808"/>
            <a:ext cx="73152" cy="694944"/>
          </a:xfrm>
          <a:prstGeom prst="rect">
            <a:avLst/>
          </a:prstGeom>
          <a:solidFill>
            <a:srgbClr val="6F4AA6"/>
          </a:solidFill>
          <a:ln w="12700">
            <a:solidFill>
              <a:srgbClr val="6F4AA6"/>
            </a:solidFill>
            <a:prstDash val="solid"/>
          </a:ln>
        </p:spPr>
      </p:sp>
      <p:sp>
        <p:nvSpPr>
          <p:cNvPr id="16" name="Text 14"/>
          <p:cNvSpPr/>
          <p:nvPr/>
        </p:nvSpPr>
        <p:spPr>
          <a:xfrm>
            <a:off x="852220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ITSM</a:t>
            </a:r>
            <a:endParaRPr lang="en-US" sz="1300" dirty="0"/>
          </a:p>
        </p:txBody>
      </p:sp>
      <p:sp>
        <p:nvSpPr>
          <p:cNvPr id="17" name="Text 15"/>
          <p:cNvSpPr/>
          <p:nvPr/>
        </p:nvSpPr>
        <p:spPr>
          <a:xfrm>
            <a:off x="852220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Action d'écriture : Créer un ticket d'exécution</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Solution de secours : ticket prioritaire manuel</a:t>
            </a:r>
            <a:endParaRPr lang="en-US" sz="950" dirty="0"/>
          </a:p>
        </p:txBody>
      </p:sp>
      <p:sp>
        <p:nvSpPr>
          <p:cNvPr id="18" name="Shape 16"/>
          <p:cNvSpPr/>
          <p:nvPr/>
        </p:nvSpPr>
        <p:spPr>
          <a:xfrm>
            <a:off x="731520" y="4297680"/>
            <a:ext cx="3246120" cy="1097280"/>
          </a:xfrm>
          <a:prstGeom prst="roundRect">
            <a:avLst>
              <a:gd name="adj" fmla="val 5833"/>
            </a:avLst>
          </a:prstGeom>
          <a:solidFill>
            <a:srgbClr val="FCFAF5"/>
          </a:solidFill>
          <a:ln w="8890">
            <a:solidFill>
              <a:srgbClr val="D8D0C2"/>
            </a:solidFill>
            <a:prstDash val="solid"/>
          </a:ln>
        </p:spPr>
      </p:sp>
      <p:sp>
        <p:nvSpPr>
          <p:cNvPr id="19" name="Shape 17"/>
          <p:cNvSpPr/>
          <p:nvPr/>
        </p:nvSpPr>
        <p:spPr>
          <a:xfrm>
            <a:off x="914400" y="4498848"/>
            <a:ext cx="73152" cy="694944"/>
          </a:xfrm>
          <a:prstGeom prst="rect">
            <a:avLst/>
          </a:prstGeom>
          <a:solidFill>
            <a:srgbClr val="2F7F4E"/>
          </a:solidFill>
          <a:ln w="12700">
            <a:solidFill>
              <a:srgbClr val="2F7F4E"/>
            </a:solidFill>
            <a:prstDash val="solid"/>
          </a:ln>
        </p:spPr>
      </p:sp>
      <p:sp>
        <p:nvSpPr>
          <p:cNvPr id="20" name="Text 18"/>
          <p:cNvSpPr/>
          <p:nvPr/>
        </p:nvSpPr>
        <p:spPr>
          <a:xfrm>
            <a:off x="1115568" y="452628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LMS</a:t>
            </a:r>
            <a:endParaRPr lang="en-US" sz="1300" dirty="0"/>
          </a:p>
        </p:txBody>
      </p:sp>
      <p:sp>
        <p:nvSpPr>
          <p:cNvPr id="21" name="Text 19"/>
          <p:cNvSpPr/>
          <p:nvPr/>
        </p:nvSpPr>
        <p:spPr>
          <a:xfrm>
            <a:off x="1115568" y="491947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Action d'écriture : Inscrire ou réserver des sessions</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Solution de secours : demande de file d'attente L&amp;D</a:t>
            </a:r>
            <a:endParaRPr lang="en-US" sz="950" dirty="0"/>
          </a:p>
        </p:txBody>
      </p:sp>
      <p:sp>
        <p:nvSpPr>
          <p:cNvPr id="22" name="Shape 20"/>
          <p:cNvSpPr/>
          <p:nvPr/>
        </p:nvSpPr>
        <p:spPr>
          <a:xfrm>
            <a:off x="4434840" y="4297680"/>
            <a:ext cx="3246120" cy="1097280"/>
          </a:xfrm>
          <a:prstGeom prst="roundRect">
            <a:avLst>
              <a:gd name="adj" fmla="val 5833"/>
            </a:avLst>
          </a:prstGeom>
          <a:solidFill>
            <a:srgbClr val="FCFAF5"/>
          </a:solidFill>
          <a:ln w="8890">
            <a:solidFill>
              <a:srgbClr val="D8D0C2"/>
            </a:solidFill>
            <a:prstDash val="solid"/>
          </a:ln>
        </p:spPr>
      </p:sp>
      <p:sp>
        <p:nvSpPr>
          <p:cNvPr id="23" name="Shape 21"/>
          <p:cNvSpPr/>
          <p:nvPr/>
        </p:nvSpPr>
        <p:spPr>
          <a:xfrm>
            <a:off x="4617720" y="4498848"/>
            <a:ext cx="73152" cy="694944"/>
          </a:xfrm>
          <a:prstGeom prst="rect">
            <a:avLst/>
          </a:prstGeom>
          <a:solidFill>
            <a:srgbClr val="F2683C"/>
          </a:solidFill>
          <a:ln w="12700">
            <a:solidFill>
              <a:srgbClr val="F2683C"/>
            </a:solidFill>
            <a:prstDash val="solid"/>
          </a:ln>
        </p:spPr>
      </p:sp>
      <p:sp>
        <p:nvSpPr>
          <p:cNvPr id="24" name="Text 22"/>
          <p:cNvSpPr/>
          <p:nvPr/>
        </p:nvSpPr>
        <p:spPr>
          <a:xfrm>
            <a:off x="4818888" y="452628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Calendrier / Courriel</a:t>
            </a:r>
            <a:endParaRPr lang="en-US" sz="1300" dirty="0"/>
          </a:p>
        </p:txBody>
      </p:sp>
      <p:sp>
        <p:nvSpPr>
          <p:cNvPr id="25" name="Text 23"/>
          <p:cNvSpPr/>
          <p:nvPr/>
        </p:nvSpPr>
        <p:spPr>
          <a:xfrm>
            <a:off x="4818888" y="491947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Action d'écriture : envoyer des invitations et des mises à jour</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Solution de secours : e-mail manuel du coordinateur</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ns2="http://schemas.microsoft.com/office/mac/drawingml/2011/main"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F2683C"/>
          </a:solidFill>
          <a:ln w="12700">
            <a:solidFill>
              <a:srgbClr val="F2683C"/>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GESTION DES EXCEPTIONS</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L'automatisation gère la routine ; l’escalade gère les risques.</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Les exceptions sont les chemins attendus avec les propriétaires, et non les échecs surprises.</a:t>
            </a:r>
            <a:endParaRPr lang="en-US" sz="1250" dirty="0"/>
          </a:p>
        </p:txBody>
      </p:sp>
      <p:sp>
        <p:nvSpPr>
          <p:cNvPr id="6" name="Shape 4"/>
          <p:cNvSpPr/>
          <p:nvPr/>
        </p:nvSpPr>
        <p:spPr>
          <a:xfrm>
            <a:off x="868680" y="2926080"/>
            <a:ext cx="82296" cy="82296"/>
          </a:xfrm>
          <a:prstGeom prst="ellipse">
            <a:avLst/>
          </a:prstGeom>
          <a:solidFill>
            <a:srgbClr val="F2683C"/>
          </a:solidFill>
          <a:ln w="12700">
            <a:solidFill>
              <a:srgbClr val="F2683C"/>
            </a:solidFill>
            <a:prstDash val="solid"/>
          </a:ln>
        </p:spPr>
      </p:sp>
      <p:sp>
        <p:nvSpPr>
          <p:cNvPr id="7" name="Text 5"/>
          <p:cNvSpPr/>
          <p:nvPr/>
        </p:nvSpPr>
        <p:spPr>
          <a:xfrm>
            <a:off x="1069848" y="2852928"/>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Données manquantes : suspendre les écritures en aval, informer les RH Ops, demander l'achèvement.</a:t>
            </a:r>
            <a:endParaRPr lang="en-US" sz="1050" dirty="0"/>
          </a:p>
        </p:txBody>
      </p:sp>
      <p:sp>
        <p:nvSpPr>
          <p:cNvPr id="8" name="Shape 6"/>
          <p:cNvSpPr/>
          <p:nvPr/>
        </p:nvSpPr>
        <p:spPr>
          <a:xfrm>
            <a:off x="868680" y="3493008"/>
            <a:ext cx="82296" cy="82296"/>
          </a:xfrm>
          <a:prstGeom prst="ellipse">
            <a:avLst/>
          </a:prstGeom>
          <a:solidFill>
            <a:srgbClr val="6F4AA6"/>
          </a:solidFill>
          <a:ln w="12700">
            <a:solidFill>
              <a:srgbClr val="6F4AA6"/>
            </a:solidFill>
            <a:prstDash val="solid"/>
          </a:ln>
        </p:spPr>
      </p:sp>
      <p:sp>
        <p:nvSpPr>
          <p:cNvPr id="9" name="Text 7"/>
          <p:cNvSpPr/>
          <p:nvPr/>
        </p:nvSpPr>
        <p:spPr>
          <a:xfrm>
            <a:off x="1069848" y="3419856"/>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Conflit d'identité : itinéraire vers IAM pour examen en double avant la création du compte.</a:t>
            </a:r>
            <a:endParaRPr lang="en-US" sz="1050" dirty="0"/>
          </a:p>
        </p:txBody>
      </p:sp>
      <p:sp>
        <p:nvSpPr>
          <p:cNvPr id="10" name="Shape 8"/>
          <p:cNvSpPr/>
          <p:nvPr/>
        </p:nvSpPr>
        <p:spPr>
          <a:xfrm>
            <a:off x="868680" y="4059936"/>
            <a:ext cx="82296" cy="82296"/>
          </a:xfrm>
          <a:prstGeom prst="ellipse">
            <a:avLst/>
          </a:prstGeom>
          <a:solidFill>
            <a:srgbClr val="2F7F4E"/>
          </a:solidFill>
          <a:ln w="12700">
            <a:solidFill>
              <a:srgbClr val="2F7F4E"/>
            </a:solidFill>
            <a:prstDash val="solid"/>
          </a:ln>
        </p:spPr>
      </p:sp>
      <p:sp>
        <p:nvSpPr>
          <p:cNvPr id="11" name="Text 9"/>
          <p:cNvSpPr/>
          <p:nvPr/>
        </p:nvSpPr>
        <p:spPr>
          <a:xfrm>
            <a:off x="1069848" y="3986784"/>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Matériel indisponible : signalez le risque à la date de début et proposez un équipement de remplacement approuvé.</a:t>
            </a:r>
            <a:endParaRPr lang="en-US" sz="1050" dirty="0"/>
          </a:p>
        </p:txBody>
      </p:sp>
      <p:sp>
        <p:nvSpPr>
          <p:cNvPr id="12" name="Shape 10"/>
          <p:cNvSpPr/>
          <p:nvPr/>
        </p:nvSpPr>
        <p:spPr>
          <a:xfrm>
            <a:off x="868680" y="4626864"/>
            <a:ext cx="82296" cy="82296"/>
          </a:xfrm>
          <a:prstGeom prst="ellipse">
            <a:avLst/>
          </a:prstGeom>
          <a:solidFill>
            <a:srgbClr val="F2683C"/>
          </a:solidFill>
          <a:ln w="12700">
            <a:solidFill>
              <a:srgbClr val="F2683C"/>
            </a:solidFill>
            <a:prstDash val="solid"/>
          </a:ln>
        </p:spPr>
      </p:sp>
      <p:sp>
        <p:nvSpPr>
          <p:cNvPr id="13" name="Text 11"/>
          <p:cNvSpPr/>
          <p:nvPr/>
        </p:nvSpPr>
        <p:spPr>
          <a:xfrm>
            <a:off x="1069848" y="4553712"/>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Formation complète : réservez la prochaine place disponible et alertez L&amp;D si obligatoire.</a:t>
            </a:r>
            <a:endParaRPr lang="en-US" sz="1050" dirty="0"/>
          </a:p>
        </p:txBody>
      </p:sp>
      <p:sp>
        <p:nvSpPr>
          <p:cNvPr id="14" name="Shape 12"/>
          <p:cNvSpPr/>
          <p:nvPr/>
        </p:nvSpPr>
        <p:spPr>
          <a:xfrm>
            <a:off x="868680" y="5193792"/>
            <a:ext cx="82296" cy="82296"/>
          </a:xfrm>
          <a:prstGeom prst="ellipse">
            <a:avLst/>
          </a:prstGeom>
          <a:solidFill>
            <a:srgbClr val="6F4AA6"/>
          </a:solidFill>
          <a:ln w="12700">
            <a:solidFill>
              <a:srgbClr val="6F4AA6"/>
            </a:solidFill>
            <a:prstDash val="solid"/>
          </a:ln>
        </p:spPr>
      </p:sp>
      <p:sp>
        <p:nvSpPr>
          <p:cNvPr id="15" name="Text 13"/>
          <p:cNvSpPr/>
          <p:nvPr/>
        </p:nvSpPr>
        <p:spPr>
          <a:xfrm>
            <a:off x="1069848" y="5120640"/>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Modifications de la date de début : recalculez les dates d’échéance et informez tous les propriétaires.</a:t>
            </a:r>
            <a:endParaRPr lang="en-US" sz="10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ns2="http://schemas.microsoft.com/office/mac/drawingml/2011/main"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CRITÈRES D'ACCEPTATION</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Prêt dès le premier jour signifie mesurable, auditable et visible.</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Une exécution est terminée lorsque le statut, la propriété, les écritures sur le système, l'escalade et les communications avec les employés sont tous pris en compte.</a:t>
            </a:r>
            <a:endParaRPr lang="en-US" sz="1250" dirty="0"/>
          </a:p>
        </p:txBody>
      </p:sp>
      <p:sp>
        <p:nvSpPr>
          <p:cNvPr id="6" name="Shape 4"/>
          <p:cNvSpPr/>
          <p:nvPr/>
        </p:nvSpPr>
        <p:spPr>
          <a:xfrm>
            <a:off x="685800" y="2944368"/>
            <a:ext cx="5212080" cy="1572768"/>
          </a:xfrm>
          <a:prstGeom prst="roundRect">
            <a:avLst>
              <a:gd name="adj" fmla="val 4070"/>
            </a:avLst>
          </a:prstGeom>
          <a:solidFill>
            <a:srgbClr val="FCFAF5"/>
          </a:solidFill>
          <a:ln w="8890">
            <a:solidFill>
              <a:srgbClr val="D8D0C2"/>
            </a:solidFill>
            <a:prstDash val="solid"/>
          </a:ln>
        </p:spPr>
      </p:sp>
      <p:sp>
        <p:nvSpPr>
          <p:cNvPr id="7" name="Shape 5"/>
          <p:cNvSpPr/>
          <p:nvPr/>
        </p:nvSpPr>
        <p:spPr>
          <a:xfrm>
            <a:off x="868680" y="3145536"/>
            <a:ext cx="73152" cy="1170432"/>
          </a:xfrm>
          <a:prstGeom prst="rect">
            <a:avLst/>
          </a:prstGeom>
          <a:solidFill>
            <a:srgbClr val="2F7F4E"/>
          </a:solidFill>
          <a:ln w="12700">
            <a:solidFill>
              <a:srgbClr val="2F7F4E"/>
            </a:solidFill>
            <a:prstDash val="solid"/>
          </a:ln>
        </p:spPr>
      </p:sp>
      <p:sp>
        <p:nvSpPr>
          <p:cNvPr id="8" name="Text 6"/>
          <p:cNvSpPr/>
          <p:nvPr/>
        </p:nvSpPr>
        <p:spPr>
          <a:xfrm>
            <a:off x="1069848" y="3172968"/>
            <a:ext cx="461772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Terminé, on dirait</a:t>
            </a:r>
            <a:endParaRPr lang="en-US" sz="1300" dirty="0"/>
          </a:p>
        </p:txBody>
      </p:sp>
      <p:sp>
        <p:nvSpPr>
          <p:cNvPr id="9" name="Text 7"/>
          <p:cNvSpPr/>
          <p:nvPr/>
        </p:nvSpPr>
        <p:spPr>
          <a:xfrm>
            <a:off x="1069848" y="3566160"/>
            <a:ext cx="4617720" cy="786384"/>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Chaque exécution possède un ID de cas unique et un statut visible. Chaque écriture en aval est enregistrée avec l'horodatage, le propriétaire, les résultats et l'historique des nouvelles tentatives. Les éléments bloqués dans les deux jours ouvrables suivant la date de début sont transmis aux opérations RH et au responsable du recrutement.</a:t>
            </a:r>
            <a:endParaRPr lang="en-US" sz="950" dirty="0"/>
          </a:p>
        </p:txBody>
      </p:sp>
      <p:sp>
        <p:nvSpPr>
          <p:cNvPr id="10" name="Shape 8"/>
          <p:cNvSpPr/>
          <p:nvPr/>
        </p:nvSpPr>
        <p:spPr>
          <a:xfrm>
            <a:off x="6263640" y="2944368"/>
            <a:ext cx="5212080" cy="1572768"/>
          </a:xfrm>
          <a:prstGeom prst="roundRect">
            <a:avLst>
              <a:gd name="adj" fmla="val 4070"/>
            </a:avLst>
          </a:prstGeom>
          <a:solidFill>
            <a:srgbClr val="FCFAF5"/>
          </a:solidFill>
          <a:ln w="8890">
            <a:solidFill>
              <a:srgbClr val="D8D0C2"/>
            </a:solidFill>
            <a:prstDash val="solid"/>
          </a:ln>
        </p:spPr>
      </p:sp>
      <p:sp>
        <p:nvSpPr>
          <p:cNvPr id="11" name="Shape 9"/>
          <p:cNvSpPr/>
          <p:nvPr/>
        </p:nvSpPr>
        <p:spPr>
          <a:xfrm>
            <a:off x="6446520" y="3145536"/>
            <a:ext cx="73152" cy="1170432"/>
          </a:xfrm>
          <a:prstGeom prst="rect">
            <a:avLst/>
          </a:prstGeom>
          <a:solidFill>
            <a:srgbClr val="F2683C"/>
          </a:solidFill>
          <a:ln w="12700">
            <a:solidFill>
              <a:srgbClr val="F2683C"/>
            </a:solidFill>
            <a:prstDash val="solid"/>
          </a:ln>
        </p:spPr>
      </p:sp>
      <p:sp>
        <p:nvSpPr>
          <p:cNvPr id="12" name="Text 10"/>
          <p:cNvSpPr/>
          <p:nvPr/>
        </p:nvSpPr>
        <p:spPr>
          <a:xfrm>
            <a:off x="6647688" y="3172968"/>
            <a:ext cx="461772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Expérience humaine</a:t>
            </a:r>
            <a:endParaRPr lang="en-US" sz="1300" dirty="0"/>
          </a:p>
        </p:txBody>
      </p:sp>
      <p:sp>
        <p:nvSpPr>
          <p:cNvPr id="13" name="Text 11"/>
          <p:cNvSpPr/>
          <p:nvPr/>
        </p:nvSpPr>
        <p:spPr>
          <a:xfrm>
            <a:off x="6647688" y="3566160"/>
            <a:ext cx="4617720" cy="786384"/>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L'employé reçoit un message de bienvenue cohérent au lieu d'e-mails système déconnectés. Le manager reçoit un résumé concis de préparation avant le premier jour de l'employé.</a:t>
            </a:r>
            <a:endParaRPr lang="en-US" sz="950" dirty="0"/>
          </a:p>
        </p:txBody>
      </p:sp>
      <p:sp>
        <p:nvSpPr>
          <p:cNvPr id="14" name="Shape 12"/>
          <p:cNvSpPr/>
          <p:nvPr/>
        </p:nvSpPr>
        <p:spPr>
          <a:xfrm>
            <a:off x="685800" y="4800600"/>
            <a:ext cx="10789920" cy="868680"/>
          </a:xfrm>
          <a:prstGeom prst="roundRect">
            <a:avLst>
              <a:gd name="adj" fmla="val 7368"/>
            </a:avLst>
          </a:prstGeom>
          <a:solidFill>
            <a:srgbClr val="FCFAF5"/>
          </a:solidFill>
          <a:ln w="8890">
            <a:solidFill>
              <a:srgbClr val="D8D0C2"/>
            </a:solidFill>
            <a:prstDash val="solid"/>
          </a:ln>
        </p:spPr>
      </p:sp>
      <p:sp>
        <p:nvSpPr>
          <p:cNvPr id="15" name="Shape 13"/>
          <p:cNvSpPr/>
          <p:nvPr/>
        </p:nvSpPr>
        <p:spPr>
          <a:xfrm>
            <a:off x="868680" y="5001768"/>
            <a:ext cx="73152" cy="466344"/>
          </a:xfrm>
          <a:prstGeom prst="rect">
            <a:avLst/>
          </a:prstGeom>
          <a:solidFill>
            <a:srgbClr val="6F4AA6"/>
          </a:solidFill>
          <a:ln w="12700">
            <a:solidFill>
              <a:srgbClr val="6F4AA6"/>
            </a:solidFill>
            <a:prstDash val="solid"/>
          </a:ln>
        </p:spPr>
      </p:sp>
      <p:sp>
        <p:nvSpPr>
          <p:cNvPr id="16" name="Text 14"/>
          <p:cNvSpPr/>
          <p:nvPr/>
        </p:nvSpPr>
        <p:spPr>
          <a:xfrm>
            <a:off x="1069848" y="5029200"/>
            <a:ext cx="101955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Champs de configuration vides</a:t>
            </a:r>
            <a:endParaRPr lang="en-US" sz="1300" dirty="0"/>
          </a:p>
        </p:txBody>
      </p:sp>
      <p:sp>
        <p:nvSpPr>
          <p:cNvPr id="17" name="Text 15"/>
          <p:cNvSpPr/>
          <p:nvPr/>
        </p:nvSpPr>
        <p:spPr>
          <a:xfrm>
            <a:off x="1069848" y="5422392"/>
            <a:ext cx="10195560" cy="822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Nom du déclencheur ATS/HRIS · file d'attente des dossiers de flux de travail · profils d'équipement · offres groupées de formation · liste de distribution d'escalade · seuil de risque de date de début · lien vers le tableau de bord de reporting</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7</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ActiveMotion.ai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Onboarding - Offer Accepted Workflow Template</dc:title>
  <dc:subject>Onboarding offer accepted workflow template</dc:subject>
  <dc:creator>ActiveMotion.ai</dc:creator>
  <cp:lastModifiedBy>ActiveMotion.ai</cp:lastModifiedBy>
  <cp:revision>1</cp:revision>
  <dcterms:created xsi:type="dcterms:W3CDTF">2026-05-07T18:49:36Z</dcterms:created>
  <dcterms:modified xsi:type="dcterms:W3CDTF">2026-05-07T18:49:36Z</dcterms:modified>
</cp:coreProperties>
</file>