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CTIVE">
    <p:bg>
      <p:bgPr>
        <a:solidFill>
          <a:srgbClr val="F7F2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46520"/>
            <a:ext cx="11201400" cy="0"/>
          </a:xfrm>
          <a:prstGeom prst="line">
            <a:avLst/>
          </a:prstGeom>
          <a:noFill/>
          <a:ln w="7620">
            <a:solidFill>
              <a:srgbClr val="D8D0C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66928" y="6537960"/>
            <a:ext cx="4023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ActiveMotion.ai · HR Automation</a:t>
            </a:r>
            <a:endParaRPr lang="en-US" sz="7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ns2="http://schemas.microsoft.com/office/mac/drawingml/2011/main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4023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FC7B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ACTIVE MOTION HR-USE CASE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66928" y="960120"/>
            <a:ext cx="6766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600" b="1" dirty="0">
                <a:solidFill>
                  <a:srgbClr val="FCFAF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Onboarding - aanbod geaccepteerd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03504" y="2240280"/>
            <a:ext cx="6263640" cy="777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D8D0C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Een triggergestuurde workflow voor identiteitscreatie, hardwareuitvoering, reservering van trainingsstoelen, coördinatie van de eigenaar en voorbereiding op de eerste dag.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635240" y="100584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635240" y="1005840"/>
            <a:ext cx="73152" cy="658368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36408" y="113385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TRIGGER</a:t>
            </a:r>
            <a:endParaRPr lang="en-US" sz="680" dirty="0"/>
          </a:p>
        </p:txBody>
      </p:sp>
      <p:sp>
        <p:nvSpPr>
          <p:cNvPr id="8" name="Text 6"/>
          <p:cNvSpPr/>
          <p:nvPr/>
        </p:nvSpPr>
        <p:spPr>
          <a:xfrm>
            <a:off x="7836408" y="133502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Aanbieding geaccepteerd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7635240" y="187452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635240" y="1874520"/>
            <a:ext cx="73152" cy="658368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836408" y="200253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BEGIN DOEL</a:t>
            </a:r>
            <a:endParaRPr lang="en-US" sz="680" dirty="0"/>
          </a:p>
        </p:txBody>
      </p:sp>
      <p:sp>
        <p:nvSpPr>
          <p:cNvPr id="12" name="Text 10"/>
          <p:cNvSpPr/>
          <p:nvPr/>
        </p:nvSpPr>
        <p:spPr>
          <a:xfrm>
            <a:off x="7836408" y="220370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Binnen 15 minuten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7635240" y="274320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635240" y="2743200"/>
            <a:ext cx="73152" cy="658368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836408" y="287121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VOLTOOIINGSDOEL</a:t>
            </a:r>
            <a:endParaRPr lang="en-US" sz="680" dirty="0"/>
          </a:p>
        </p:txBody>
      </p:sp>
      <p:sp>
        <p:nvSpPr>
          <p:cNvPr id="16" name="Text 14"/>
          <p:cNvSpPr/>
          <p:nvPr/>
        </p:nvSpPr>
        <p:spPr>
          <a:xfrm>
            <a:off x="7836408" y="307238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Klaar binnen T-2 werkdagen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7315200" y="3886200"/>
            <a:ext cx="3108960" cy="1234440"/>
          </a:xfrm>
          <a:prstGeom prst="arc">
            <a:avLst/>
          </a:prstGeom>
          <a:noFill/>
          <a:ln w="50800">
            <a:solidFill>
              <a:srgbClr val="F2683C"/>
            </a:solidFill>
            <a:prstDash val="solid"/>
            <a:headEnd type="none"/>
            <a:tailEnd type="triangle"/>
          </a:ln>
        </p:spPr>
      </p:sp>
      <p:sp>
        <p:nvSpPr>
          <p:cNvPr id="18" name="Text 16"/>
          <p:cNvSpPr/>
          <p:nvPr/>
        </p:nvSpPr>
        <p:spPr>
          <a:xfrm>
            <a:off x="7543800" y="5321808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50" dirty="0">
                <a:solidFill>
                  <a:srgbClr val="D8D0C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Eén geaccepteerd aanbod wordt één gecoördineerde onboarding-case.</a:t>
            </a:r>
            <a:endParaRPr lang="en-US" sz="11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ns2="http://schemas.microsoft.com/office/mac/drawingml/2011/main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TRIGGER-DEFINITIE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 workflow begint vanaf één vertrouwde gebeurtenis.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 gebeurtenis met het geaccepteerde aanbod wordt het controlepunt voor identiteit, uitrusting, training, communicatie en audit.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621792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04672" y="3264408"/>
            <a:ext cx="73152" cy="87782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Primair evenement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Het kandidaataanbod wordt gemarkeerd als Geaccepteerd en de startdatum wordt bevestigd in de ATS of HRIS.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160520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343400" y="3264408"/>
            <a:ext cx="73152" cy="87782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44568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Verplichte velden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44568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Officiële naam, voorkeursnaam, persoonlijk e-mailadres, rol, afdeling, manager, locatie, startdatum, type dienstverband, apparatuurprofiel en opleidingsprofiel.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7699248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882128" y="3264408"/>
            <a:ext cx="73152" cy="87782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083296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Dubbele bescherming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083296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Als er al een onboarding-case bestaat voor kandidaat-ID of werknemer-ID, update dan de bestaande case in plaats van een tweede workflow te starten.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60520" y="4617720"/>
            <a:ext cx="3337560" cy="1143000"/>
          </a:xfrm>
          <a:prstGeom prst="roundRect">
            <a:avLst>
              <a:gd name="adj" fmla="val 56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343400" y="4818888"/>
            <a:ext cx="73152" cy="740664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44568" y="48463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Auditrecord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44568" y="5239512"/>
            <a:ext cx="2743200" cy="35661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Bewaar het tijdstempel van de trigger, de gebeurtenis-ID van het bronsysteem, de acteur, de payload-versie en de run-ID van de werkstroom.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ns2="http://schemas.microsoft.com/office/mac/drawingml/2011/main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WORKFLOW-PAD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Aanvaard aanbod om in zeven zetten klaar te zijn voor dag één.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 agent doet het coördinatiewerk, terwijl mensen uitzonderingen en oordeelsoproepen afhandelen.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5943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13533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74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Valideer evenement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194560" y="3246120"/>
            <a:ext cx="676656" cy="67665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1945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9535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9476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Profiel van fasewerker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794760" y="3246120"/>
            <a:ext cx="676656" cy="67665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7947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45537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5478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Identiteitsrecords maken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53949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3949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61539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480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Hardware aanvragen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6995160" y="3246120"/>
            <a:ext cx="676656" cy="67665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9951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77541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7482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Reserveer trainingen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8595360" y="3246120"/>
            <a:ext cx="676656" cy="67665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5953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93543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3484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Breng eigenaren op de hoogte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101955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01955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07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99486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Volg en escaleer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1508760" y="5349240"/>
            <a:ext cx="9144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Geblokkeerde items escaleren vóór de risicodrempel voor de startdatum, zodat gereedheidsproblemen aan het licht komen terwijl ze nog kunnen worden opgelost.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ns3="http://schemas.microsoft.com/office/mac/drawingml/2011/main" xmlns:p="http://schemas.openxmlformats.org/presentationml/2006/main" xmlns:p14="http://schemas.microsoft.com/office/powerpoint/2010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CHECKLIST VOOR WERKSTREAM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Iedere eigenaar krijgt een duidelijke deadline en reikwijdte.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 checklist maakt de overdracht zichtbaar: wie de eigenaar is van het werk, wat er moet gebeuren en wanneer het klaar moet zijn.</a:t>
            </a:r>
            <a:endParaRPr lang="en-US" sz="125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val="1579011935"/>
              </p:ext>
            </p:extLst>
          </p:nvPr>
        </p:nvGraphicFramePr>
        <p:xfrm>
          <a:off x="640080" y="2907792"/>
          <a:ext cx="10927080" cy="2816352"/>
        </p:xfrm>
        <a:graphic>
          <a:graphicData uri="http://schemas.openxmlformats.org/drawingml/2006/table">
            <a:tbl>
              <a:tblPr/>
              <a:tblGrid>
                <a:gridCol w="1554480"/>
                <a:gridCol w="5760720"/>
                <a:gridCol w="2057400"/>
                <a:gridCol w="822960"/>
              </a:tblGrid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Werkstroom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Vereiste acties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Eigenaar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Verschuldigd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Identiteit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Werknemer-ID, directory, e-mail, SSO, basislijntoegangsgroepen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IT / IAM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T-7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Hardware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Ticket, apparatuurprofiel, inventaris, staging, tracking van zendingen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IT-vervulling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T-5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Opleiding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Oriëntatie, compliance, beveiliging, rolspecifieke sessies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L&amp;D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T-5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Beheerder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Plan voor de eerste week, vriend, welkom op de eerste dag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Aanwervingsmanager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T-3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Werkplek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Balie, badge, toegang, parkeren/doorvoer, lokale ondersteuning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Faciliteiten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T-3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HR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Persoonlijke gegevens, salarispakket, arbeidsvoorwaardentraject, beleid, welkomstmail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HR Ops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T-2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3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ns2="http://schemas.microsoft.com/office/mac/drawingml/2011/main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SYSTEMEN EN INTEGRATIES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 agent schrijft naar de systemen waarop onboarding al wordt uitgevoerd.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Elke integratie heeft een gedefinieerde schrijfactie en een menselijk terugvalpad.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73152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14400" y="3035808"/>
            <a:ext cx="73152" cy="69494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1556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ATS / HRIS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11556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Schrijfactie: Onboarding-case maken of bijwerken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Handmatige HR Ops-beoordeling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43484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617720" y="3035808"/>
            <a:ext cx="73152" cy="69494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1888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IAM / Telefoonboek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1888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Schrijfactie: Maak gefaseerde gebruikers en groepen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Terugval: IAM-ticket met velden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813816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321040" y="3035808"/>
            <a:ext cx="73152" cy="69494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52220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ITSM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52220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Schrijfactie: Maak een afhandelingsticket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Handmatig prioriteitsticket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731520" y="429768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14400" y="4498848"/>
            <a:ext cx="73152" cy="69494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115568" y="45262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LMS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115568" y="491947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Schrijfactie: Sessies inschrijven of reserveren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Terugval: L&amp;D-wachtrijverzoek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434840" y="429768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617720" y="4498848"/>
            <a:ext cx="73152" cy="69494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18888" y="45262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Kalender / E-mail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18888" y="491947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Schrijfactie: stuur uitnodigingen en updates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E-mail van de handmatige coördinator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ns2="http://schemas.microsoft.com/office/mac/drawingml/2011/main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UITZONDERLIJKE BEHANDELING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Automatisering regelt de routine; escalatie pakt het risicovolle aan.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Uitzonderingen zijn verwachte paden met eigenaren, geen onverwachte mislukkingen.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868680" y="2926080"/>
            <a:ext cx="82296" cy="8229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69848" y="2852928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Ontbrekende gegevens: downstream-schrijfbewerkingen onderbreken, HR Ops op de hoogte stellen, voltooiing aanvragen.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868680" y="3493008"/>
            <a:ext cx="82296" cy="8229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69848" y="3419856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Identiteitsconflict: routeer naar IAM voor dubbele beoordeling voordat het account wordt gemaakt.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868680" y="4059936"/>
            <a:ext cx="82296" cy="8229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69848" y="3986784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Hardware niet beschikbaar: markeer het startdatumrisico en bied goedgekeurde vervangende apparatuur aan.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868680" y="4626864"/>
            <a:ext cx="82296" cy="8229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69848" y="4553712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Training vol: reserveer de eerstvolgende beschikbare stoel en waarschuw indien verplicht L&amp;D.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868680" y="5193792"/>
            <a:ext cx="82296" cy="8229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69848" y="5120640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Wijzigingen in startdatum: herbereken vervaldata en breng alle eigenaren op de hoogte.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ns2="http://schemas.microsoft.com/office/mac/drawingml/2011/main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ACCEPTATIECRITERIA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Klaar voor de eerste dag betekent meetbaar, controleerbaar en zichtbaar.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Een run is voltooid wanneer status, eigendom, systeemschrijfacties, escalatie en communicatie met medewerkers allemaal zijn verwerkt.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685800" y="2944368"/>
            <a:ext cx="5212080" cy="1572768"/>
          </a:xfrm>
          <a:prstGeom prst="roundRect">
            <a:avLst>
              <a:gd name="adj" fmla="val 407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3145536"/>
            <a:ext cx="73152" cy="117043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69848" y="3172968"/>
            <a:ext cx="4617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Klaar lijkt erop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69848" y="3566160"/>
            <a:ext cx="4617720" cy="7863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Elke run heeft een unieke case-ID en zichtbare status. Elke downstream-schrijfbewerking wordt geregistreerd met tijdstempel, eigenaar, resultaat en geschiedenis van nieuwe pogingen. Items die binnen twee werkdagen na de startdatum zijn geblokkeerd, worden geëscaleerd naar HR Ops en de rekruteringsmanager.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6263640" y="2944368"/>
            <a:ext cx="5212080" cy="1572768"/>
          </a:xfrm>
          <a:prstGeom prst="roundRect">
            <a:avLst>
              <a:gd name="adj" fmla="val 407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446520" y="3145536"/>
            <a:ext cx="73152" cy="117043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647688" y="3172968"/>
            <a:ext cx="4617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Menselijke ervaring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647688" y="3566160"/>
            <a:ext cx="4617720" cy="7863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 medewerker ontvangt één samenhangend welkomstbericht in plaats van niet-verbonden systeem-e-mails. Vóór de eerste werkdag van de medewerker ontvangt de leidinggevende een beknopt gereedheidsoverzicht.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85800" y="4800600"/>
            <a:ext cx="10789920" cy="868680"/>
          </a:xfrm>
          <a:prstGeom prst="roundRect">
            <a:avLst>
              <a:gd name="adj" fmla="val 7368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68680" y="5001768"/>
            <a:ext cx="73152" cy="46634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69848" y="5029200"/>
            <a:ext cx="10195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Lege configuratievelden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69848" y="5422392"/>
            <a:ext cx="10195560" cy="822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ATS/HRIS triggernaam · wachtrij voor workflowcases · apparatuurprofielen · trainingsbundels · escalatiedistributielijst · startdatum risicodrempel · rapportagedashboardlink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ActiveMotion.ai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Onboarding - Offer Accepted Workflow Template</dc:title>
  <dc:subject>Onboarding offer accepted workflow template</dc:subject>
  <dc:creator>ActiveMotion.ai</dc:creator>
  <cp:lastModifiedBy>ActiveMotion.ai</cp:lastModifiedBy>
  <cp:revision>1</cp:revision>
  <dcterms:created xsi:type="dcterms:W3CDTF">2026-05-07T18:49:36Z</dcterms:created>
  <dcterms:modified xsi:type="dcterms:W3CDTF">2026-05-07T18:49:36Z</dcterms:modified>
</cp:coreProperties>
</file>