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1695" cy="6858000"/>
  <p:notesSz cx="6858000" cy="12191695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CTIVE">
    <p:bg>
      <p:bgPr>
        <a:solidFill>
          <a:srgbClr val="F7F2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02920" y="6446520"/>
            <a:ext cx="11201400" cy="0"/>
          </a:xfrm>
          <a:prstGeom prst="line">
            <a:avLst/>
          </a:prstGeom>
          <a:noFill/>
          <a:ln w="7620">
            <a:solidFill>
              <a:srgbClr val="D8D0C2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66928" y="6537960"/>
            <a:ext cx="402336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6D625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ActiveMotion.ai · HR Automation</a:t>
            </a:r>
            <a:endParaRPr lang="en-US" sz="75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292840" y="6519672"/>
            <a:ext cx="800000" cy="3000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750">
                <a:solidFill>
                  <a:srgbClr val="6D6258"/>
                </a:solidFill>
                <a:latin typeface="Aptos"/>
                <a:ea typeface="Aptos"/>
                <a:cs typeface="Aptos"/>
              </a:defRPr>
            </a:lvl1pPr>
          </a:lstStyle>
          <a:p>
            <a:pPr algn="l"/>
            <a:fld id="{F7021451-1387-4CA6-816F-3879F97B5CBC}" type="slidenum">
              <a:rPr b="0" lang="en-US"/>
              <a:t>1002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292840" y="6519672"/>
            <a:ext cx="800000" cy="3000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750">
                <a:solidFill>
                  <a:srgbClr val="6D6258"/>
                </a:solidFill>
                <a:latin typeface="Aptos"/>
                <a:ea typeface="Aptos"/>
                <a:cs typeface="Aptos"/>
              </a:defRPr>
            </a:lvl1pPr>
          </a:lstStyle>
          <a:p>
            <a:pPr algn="l"/>
            <a:fld id="{F7021451-1387-4CA6-816F-3879F97B5CBC}" type="slidenum">
              <a:rPr b="0" lang="en-US"/>
              <a:t>null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ns2="http://schemas.microsoft.com/office/mac/drawingml/2011/main" xmlns:p="http://schemas.openxmlformats.org/presentationml/2006/main">
  <p:cSld name="Slide 1">
    <p:bg>
      <p:bgPr>
        <a:solidFill>
          <a:srgbClr val="0A0A0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66928" y="384048"/>
            <a:ext cx="402336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CFC7B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PRZYKŁAD UŻYCIA ACTIVE MOTION HR</a:t>
            </a:r>
            <a:endParaRPr lang="en-US" sz="850" dirty="0"/>
          </a:p>
        </p:txBody>
      </p:sp>
      <p:sp>
        <p:nvSpPr>
          <p:cNvPr id="3" name="Text 1"/>
          <p:cNvSpPr/>
          <p:nvPr/>
        </p:nvSpPr>
        <p:spPr>
          <a:xfrm>
            <a:off x="566928" y="960120"/>
            <a:ext cx="676656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3600" b="1" dirty="0">
                <a:solidFill>
                  <a:srgbClr val="FCFAF5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Wdrożenie — oferta zaakceptowana</a:t>
            </a:r>
            <a:endParaRPr lang="en-US" sz="3600" dirty="0"/>
          </a:p>
        </p:txBody>
      </p:sp>
      <p:sp>
        <p:nvSpPr>
          <p:cNvPr id="4" name="Text 2"/>
          <p:cNvSpPr/>
          <p:nvPr/>
        </p:nvSpPr>
        <p:spPr>
          <a:xfrm>
            <a:off x="603504" y="2240280"/>
            <a:ext cx="6263640" cy="77724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400" dirty="0">
                <a:solidFill>
                  <a:srgbClr val="D8D0C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Oparty na wyzwalaczach przepływ pracy służący do tworzenia tożsamości, kompletacji sprzętu, rezerwacji miejsc szkoleniowych, koordynacji właścicieli i gotowości od pierwszego dnia.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7635240" y="1005840"/>
            <a:ext cx="3337560" cy="658368"/>
          </a:xfrm>
          <a:prstGeom prst="roundRect">
            <a:avLst>
              <a:gd name="adj" fmla="val 8333"/>
            </a:avLst>
          </a:prstGeom>
          <a:solidFill>
            <a:srgbClr val="FCFAF5"/>
          </a:solidFill>
          <a:ln w="10160">
            <a:solidFill>
              <a:srgbClr val="D8D0C2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7635240" y="1005840"/>
            <a:ext cx="73152" cy="658368"/>
          </a:xfrm>
          <a:prstGeom prst="rect">
            <a:avLst/>
          </a:prstGeom>
          <a:solidFill>
            <a:srgbClr val="2F7F4E"/>
          </a:solidFill>
          <a:ln w="12700">
            <a:solidFill>
              <a:srgbClr val="2F7F4E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7836408" y="1133856"/>
            <a:ext cx="3008376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80" b="1" dirty="0">
                <a:solidFill>
                  <a:srgbClr val="A79D91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WYZWALACZ</a:t>
            </a:r>
            <a:endParaRPr lang="en-US" sz="680" dirty="0"/>
          </a:p>
        </p:txBody>
      </p:sp>
      <p:sp>
        <p:nvSpPr>
          <p:cNvPr id="8" name="Text 6"/>
          <p:cNvSpPr/>
          <p:nvPr/>
        </p:nvSpPr>
        <p:spPr>
          <a:xfrm>
            <a:off x="7836408" y="1335024"/>
            <a:ext cx="3008376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050" b="1" dirty="0">
                <a:solidFill>
                  <a:srgbClr val="11100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Oferta przyjęta</a:t>
            </a:r>
            <a:endParaRPr lang="en-US" sz="1050" dirty="0"/>
          </a:p>
        </p:txBody>
      </p:sp>
      <p:sp>
        <p:nvSpPr>
          <p:cNvPr id="9" name="Shape 7"/>
          <p:cNvSpPr/>
          <p:nvPr/>
        </p:nvSpPr>
        <p:spPr>
          <a:xfrm>
            <a:off x="7635240" y="1874520"/>
            <a:ext cx="3337560" cy="658368"/>
          </a:xfrm>
          <a:prstGeom prst="roundRect">
            <a:avLst>
              <a:gd name="adj" fmla="val 8333"/>
            </a:avLst>
          </a:prstGeom>
          <a:solidFill>
            <a:srgbClr val="FCFAF5"/>
          </a:solidFill>
          <a:ln w="10160">
            <a:solidFill>
              <a:srgbClr val="D8D0C2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7635240" y="1874520"/>
            <a:ext cx="73152" cy="658368"/>
          </a:xfrm>
          <a:prstGeom prst="rect">
            <a:avLst/>
          </a:prstGeom>
          <a:solidFill>
            <a:srgbClr val="F2683C"/>
          </a:solidFill>
          <a:ln w="12700">
            <a:solidFill>
              <a:srgbClr val="F2683C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7836408" y="2002536"/>
            <a:ext cx="3008376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80" b="1" dirty="0">
                <a:solidFill>
                  <a:srgbClr val="A79D91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ROZPOCZNIJ CEL</a:t>
            </a:r>
            <a:endParaRPr lang="en-US" sz="680" dirty="0"/>
          </a:p>
        </p:txBody>
      </p:sp>
      <p:sp>
        <p:nvSpPr>
          <p:cNvPr id="12" name="Text 10"/>
          <p:cNvSpPr/>
          <p:nvPr/>
        </p:nvSpPr>
        <p:spPr>
          <a:xfrm>
            <a:off x="7836408" y="2203704"/>
            <a:ext cx="3008376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050" b="1" dirty="0">
                <a:solidFill>
                  <a:srgbClr val="11100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W ciągu 15 minut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7635240" y="2743200"/>
            <a:ext cx="3337560" cy="658368"/>
          </a:xfrm>
          <a:prstGeom prst="roundRect">
            <a:avLst>
              <a:gd name="adj" fmla="val 8333"/>
            </a:avLst>
          </a:prstGeom>
          <a:solidFill>
            <a:srgbClr val="FCFAF5"/>
          </a:solidFill>
          <a:ln w="10160">
            <a:solidFill>
              <a:srgbClr val="D8D0C2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7635240" y="2743200"/>
            <a:ext cx="73152" cy="658368"/>
          </a:xfrm>
          <a:prstGeom prst="rect">
            <a:avLst/>
          </a:prstGeom>
          <a:solidFill>
            <a:srgbClr val="6F4AA6"/>
          </a:solidFill>
          <a:ln w="12700">
            <a:solidFill>
              <a:srgbClr val="6F4AA6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7836408" y="2871216"/>
            <a:ext cx="3008376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80" b="1" dirty="0">
                <a:solidFill>
                  <a:srgbClr val="A79D91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CEL UKOŃCZENIA</a:t>
            </a:r>
            <a:endParaRPr lang="en-US" sz="680" dirty="0"/>
          </a:p>
        </p:txBody>
      </p:sp>
      <p:sp>
        <p:nvSpPr>
          <p:cNvPr id="16" name="Text 14"/>
          <p:cNvSpPr/>
          <p:nvPr/>
        </p:nvSpPr>
        <p:spPr>
          <a:xfrm>
            <a:off x="7836408" y="3072384"/>
            <a:ext cx="3008376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050" b="1" dirty="0">
                <a:solidFill>
                  <a:srgbClr val="11100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Gotowe w ciągu T-2 dni roboczych</a:t>
            </a:r>
            <a:endParaRPr lang="en-US" sz="1050" dirty="0"/>
          </a:p>
        </p:txBody>
      </p:sp>
      <p:sp>
        <p:nvSpPr>
          <p:cNvPr id="17" name="Shape 15"/>
          <p:cNvSpPr/>
          <p:nvPr/>
        </p:nvSpPr>
        <p:spPr>
          <a:xfrm>
            <a:off x="7315200" y="3886200"/>
            <a:ext cx="3108960" cy="1234440"/>
          </a:xfrm>
          <a:prstGeom prst="arc">
            <a:avLst/>
          </a:prstGeom>
          <a:noFill/>
          <a:ln w="50800">
            <a:solidFill>
              <a:srgbClr val="F2683C"/>
            </a:solidFill>
            <a:prstDash val="solid"/>
            <a:headEnd type="none"/>
            <a:tailEnd type="triangle"/>
          </a:ln>
        </p:spPr>
      </p:sp>
      <p:sp>
        <p:nvSpPr>
          <p:cNvPr id="18" name="Text 16"/>
          <p:cNvSpPr/>
          <p:nvPr/>
        </p:nvSpPr>
        <p:spPr>
          <a:xfrm>
            <a:off x="7543800" y="5321808"/>
            <a:ext cx="33832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1150" dirty="0">
                <a:solidFill>
                  <a:srgbClr val="D8D0C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Jedna zaakceptowana oferta staje się jednym skoordynowanym przypadkiem onboardingu.</a:t>
            </a:r>
            <a:endParaRPr lang="en-US" sz="115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292840" y="6519672"/>
            <a:ext cx="800000" cy="300000"/>
          </a:xfrm>
          <a:prstGeom prst="rect">
            <a:avLst/>
          </a:prstGeom>
          <a:extLst>
            <a:ext uri="{C572A759-6A51-4108-AA02-DFA0A04FC94B}">
              <ns2:wrappingTextBoxFlag val="0"/>
            </a:ext>
          </a:extLst>
        </p:spPr>
        <p:txBody>
          <a:bodyPr/>
          <a:lstStyle>
            <a:lvl1pPr>
              <a:defRPr sz="750">
                <a:solidFill>
                  <a:srgbClr val="6D6258"/>
                </a:solidFill>
                <a:latin typeface="Aptos"/>
                <a:ea typeface="Aptos"/>
                <a:cs typeface="Aptos"/>
              </a:defRPr>
            </a:lvl1pPr>
          </a:lstStyle>
          <a:p>
            <a:pPr algn="l"/>
            <a:fld id="{F7021451-1387-4CA6-816F-3879F97B5CBC}" type="slidenum">
              <a:rPr b="0" lang="en-US"/>
              <a:t>1</a:t>
            </a:fld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ns2="http://schemas.microsoft.com/office/mac/drawingml/2011/main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66928" y="384048"/>
            <a:ext cx="73152" cy="73152"/>
          </a:xfrm>
          <a:prstGeom prst="rect">
            <a:avLst/>
          </a:prstGeom>
          <a:solidFill>
            <a:srgbClr val="2F7F4E"/>
          </a:solidFill>
          <a:ln w="12700">
            <a:solidFill>
              <a:srgbClr val="2F7F4E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749808" y="310896"/>
            <a:ext cx="53035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6D625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DEFINICJA WYZWALACZA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566928" y="804672"/>
            <a:ext cx="6217920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3000" b="1" dirty="0">
                <a:solidFill>
                  <a:srgbClr val="11100D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Przepływ pracy rozpoczyna się od jednego zaufanego zdarzenia.</a:t>
            </a:r>
            <a:endParaRPr lang="en-US" sz="3000" dirty="0"/>
          </a:p>
        </p:txBody>
      </p:sp>
      <p:sp>
        <p:nvSpPr>
          <p:cNvPr id="5" name="Text 3"/>
          <p:cNvSpPr/>
          <p:nvPr/>
        </p:nvSpPr>
        <p:spPr>
          <a:xfrm>
            <a:off x="585216" y="2148840"/>
            <a:ext cx="5806440" cy="71323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250" dirty="0">
                <a:solidFill>
                  <a:srgbClr val="6D625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Zdarzenie, w którym przyjęto zaakceptowaną ofertę, staje się punktem kontroli tożsamości, sprzętu, szkoleń, komunikacji i audytu.</a:t>
            </a:r>
            <a:endParaRPr lang="en-US" sz="1250" dirty="0"/>
          </a:p>
        </p:txBody>
      </p:sp>
      <p:sp>
        <p:nvSpPr>
          <p:cNvPr id="6" name="Shape 4"/>
          <p:cNvSpPr/>
          <p:nvPr/>
        </p:nvSpPr>
        <p:spPr>
          <a:xfrm>
            <a:off x="621792" y="3063240"/>
            <a:ext cx="3337560" cy="1280160"/>
          </a:xfrm>
          <a:prstGeom prst="roundRect">
            <a:avLst>
              <a:gd name="adj" fmla="val 5000"/>
            </a:avLst>
          </a:prstGeom>
          <a:solidFill>
            <a:srgbClr val="FCFAF5"/>
          </a:solidFill>
          <a:ln w="8890">
            <a:solidFill>
              <a:srgbClr val="D8D0C2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804672" y="3264408"/>
            <a:ext cx="73152" cy="877824"/>
          </a:xfrm>
          <a:prstGeom prst="rect">
            <a:avLst/>
          </a:prstGeom>
          <a:solidFill>
            <a:srgbClr val="2F7F4E"/>
          </a:solidFill>
          <a:ln w="12700">
            <a:solidFill>
              <a:srgbClr val="2F7F4E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1005840" y="3291840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300" b="1" dirty="0">
                <a:solidFill>
                  <a:srgbClr val="11100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Wydarzenie podstawowe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1005840" y="3685032"/>
            <a:ext cx="2743200" cy="4937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950" dirty="0">
                <a:solidFill>
                  <a:srgbClr val="6D625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Oferta kandydata jest oznaczona jako Zaakceptowana, a data rozpoczęcia jest potwierdzona w ATS lub HRIS.</a:t>
            </a:r>
            <a:endParaRPr lang="en-US" sz="950" dirty="0"/>
          </a:p>
        </p:txBody>
      </p:sp>
      <p:sp>
        <p:nvSpPr>
          <p:cNvPr id="10" name="Shape 8"/>
          <p:cNvSpPr/>
          <p:nvPr/>
        </p:nvSpPr>
        <p:spPr>
          <a:xfrm>
            <a:off x="4160520" y="3063240"/>
            <a:ext cx="3337560" cy="1280160"/>
          </a:xfrm>
          <a:prstGeom prst="roundRect">
            <a:avLst>
              <a:gd name="adj" fmla="val 5000"/>
            </a:avLst>
          </a:prstGeom>
          <a:solidFill>
            <a:srgbClr val="FCFAF5"/>
          </a:solidFill>
          <a:ln w="8890">
            <a:solidFill>
              <a:srgbClr val="D8D0C2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4343400" y="3264408"/>
            <a:ext cx="73152" cy="877824"/>
          </a:xfrm>
          <a:prstGeom prst="rect">
            <a:avLst/>
          </a:prstGeom>
          <a:solidFill>
            <a:srgbClr val="F2683C"/>
          </a:solidFill>
          <a:ln w="12700">
            <a:solidFill>
              <a:srgbClr val="F2683C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544568" y="3291840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300" b="1" dirty="0">
                <a:solidFill>
                  <a:srgbClr val="11100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Wymagane pola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4544568" y="3685032"/>
            <a:ext cx="2743200" cy="4937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950" dirty="0">
                <a:solidFill>
                  <a:srgbClr val="6D625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Imię i nazwisko, preferowane imię, osobisty adres e-mail, rola, dział, menedżer, lokalizacja, data rozpoczęcia, rodzaj zatrudnienia, profil sprzętu i profil szkolenia.</a:t>
            </a:r>
            <a:endParaRPr lang="en-US" sz="950" dirty="0"/>
          </a:p>
        </p:txBody>
      </p:sp>
      <p:sp>
        <p:nvSpPr>
          <p:cNvPr id="14" name="Shape 12"/>
          <p:cNvSpPr/>
          <p:nvPr/>
        </p:nvSpPr>
        <p:spPr>
          <a:xfrm>
            <a:off x="7699248" y="3063240"/>
            <a:ext cx="3337560" cy="1280160"/>
          </a:xfrm>
          <a:prstGeom prst="roundRect">
            <a:avLst>
              <a:gd name="adj" fmla="val 5000"/>
            </a:avLst>
          </a:prstGeom>
          <a:solidFill>
            <a:srgbClr val="FCFAF5"/>
          </a:solidFill>
          <a:ln w="8890">
            <a:solidFill>
              <a:srgbClr val="D8D0C2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7882128" y="3264408"/>
            <a:ext cx="73152" cy="877824"/>
          </a:xfrm>
          <a:prstGeom prst="rect">
            <a:avLst/>
          </a:prstGeom>
          <a:solidFill>
            <a:srgbClr val="6F4AA6"/>
          </a:solidFill>
          <a:ln w="12700">
            <a:solidFill>
              <a:srgbClr val="6F4AA6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8083296" y="3291840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300" b="1" dirty="0">
                <a:solidFill>
                  <a:srgbClr val="11100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Zduplikowana ochrona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8083296" y="3685032"/>
            <a:ext cx="2743200" cy="4937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950" dirty="0">
                <a:solidFill>
                  <a:srgbClr val="6D625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Jeśli sprawa wdrożeniowa dla identyfikatora kandydata lub pracownika już istnieje, zaktualizuj istniejącą sprawę zamiast rozpoczynać drugi przepływ pracy.</a:t>
            </a:r>
            <a:endParaRPr lang="en-US" sz="950" dirty="0"/>
          </a:p>
        </p:txBody>
      </p:sp>
      <p:sp>
        <p:nvSpPr>
          <p:cNvPr id="18" name="Shape 16"/>
          <p:cNvSpPr/>
          <p:nvPr/>
        </p:nvSpPr>
        <p:spPr>
          <a:xfrm>
            <a:off x="4160520" y="4617720"/>
            <a:ext cx="3337560" cy="1143000"/>
          </a:xfrm>
          <a:prstGeom prst="roundRect">
            <a:avLst>
              <a:gd name="adj" fmla="val 5600"/>
            </a:avLst>
          </a:prstGeom>
          <a:solidFill>
            <a:srgbClr val="FCFAF5"/>
          </a:solidFill>
          <a:ln w="8890">
            <a:solidFill>
              <a:srgbClr val="D8D0C2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4343400" y="4818888"/>
            <a:ext cx="73152" cy="740664"/>
          </a:xfrm>
          <a:prstGeom prst="rect">
            <a:avLst/>
          </a:prstGeom>
          <a:solidFill>
            <a:srgbClr val="0A0A0A"/>
          </a:solidFill>
          <a:ln w="12700">
            <a:solidFill>
              <a:srgbClr val="0A0A0A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4544568" y="4846320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300" b="1" dirty="0">
                <a:solidFill>
                  <a:srgbClr val="11100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Zapis audytu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4544568" y="5239512"/>
            <a:ext cx="2743200" cy="35661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950" dirty="0">
                <a:solidFill>
                  <a:srgbClr val="6D625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Przechowuj sygnaturę czasową wyzwalacza, identyfikator zdarzenia w systemie źródłowym, aktor, wersję ładunku i identyfikator przebiegu przepływu pracy.</a:t>
            </a:r>
            <a:endParaRPr lang="en-US" sz="95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292840" y="6519672"/>
            <a:ext cx="800000" cy="300000"/>
          </a:xfrm>
          <a:prstGeom prst="rect">
            <a:avLst/>
          </a:prstGeom>
          <a:extLst>
            <a:ext uri="{C572A759-6A51-4108-AA02-DFA0A04FC94B}">
              <ns2:wrappingTextBoxFlag val="0"/>
            </a:ext>
          </a:extLst>
        </p:spPr>
        <p:txBody>
          <a:bodyPr/>
          <a:lstStyle>
            <a:lvl1pPr>
              <a:defRPr sz="750">
                <a:solidFill>
                  <a:srgbClr val="6D6258"/>
                </a:solidFill>
                <a:latin typeface="Aptos"/>
                <a:ea typeface="Aptos"/>
                <a:cs typeface="Aptos"/>
              </a:defRPr>
            </a:lvl1pPr>
          </a:lstStyle>
          <a:p>
            <a:pPr algn="l"/>
            <a:fld id="{F7021451-1387-4CA6-816F-3879F97B5CBC}" type="slidenum">
              <a:rPr b="0" lang="en-US"/>
              <a:t>2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ns2="http://schemas.microsoft.com/office/mac/drawingml/2011/main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66928" y="384048"/>
            <a:ext cx="73152" cy="73152"/>
          </a:xfrm>
          <a:prstGeom prst="rect">
            <a:avLst/>
          </a:prstGeom>
          <a:solidFill>
            <a:srgbClr val="F2683C"/>
          </a:solidFill>
          <a:ln w="12700">
            <a:solidFill>
              <a:srgbClr val="F2683C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749808" y="310896"/>
            <a:ext cx="53035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6D625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ŚCIEŻKA PRACY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566928" y="804672"/>
            <a:ext cx="6217920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3000" b="1" dirty="0">
                <a:solidFill>
                  <a:srgbClr val="11100D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Przyjęta oferta gotowości od pierwszego dnia w siedmiu ruchach.</a:t>
            </a:r>
            <a:endParaRPr lang="en-US" sz="3000" dirty="0"/>
          </a:p>
        </p:txBody>
      </p:sp>
      <p:sp>
        <p:nvSpPr>
          <p:cNvPr id="5" name="Text 3"/>
          <p:cNvSpPr/>
          <p:nvPr/>
        </p:nvSpPr>
        <p:spPr>
          <a:xfrm>
            <a:off x="585216" y="2148840"/>
            <a:ext cx="5806440" cy="71323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250" dirty="0">
                <a:solidFill>
                  <a:srgbClr val="6D625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Agent wykonuje pracę koordynacyjną, podczas gdy ludzie obsługują wyjątki i wezwania do oceny.</a:t>
            </a:r>
            <a:endParaRPr lang="en-US" sz="1250" dirty="0"/>
          </a:p>
        </p:txBody>
      </p:sp>
      <p:sp>
        <p:nvSpPr>
          <p:cNvPr id="6" name="Shape 4"/>
          <p:cNvSpPr/>
          <p:nvPr/>
        </p:nvSpPr>
        <p:spPr>
          <a:xfrm>
            <a:off x="594360" y="3246120"/>
            <a:ext cx="676656" cy="676656"/>
          </a:xfrm>
          <a:prstGeom prst="ellipse">
            <a:avLst/>
          </a:prstGeom>
          <a:solidFill>
            <a:srgbClr val="2F7F4E"/>
          </a:solidFill>
          <a:ln w="12700">
            <a:solidFill>
              <a:srgbClr val="2F7F4E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94360" y="3447288"/>
            <a:ext cx="676656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CFAF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01</a:t>
            </a:r>
            <a:endParaRPr lang="en-US" sz="800" dirty="0"/>
          </a:p>
        </p:txBody>
      </p:sp>
      <p:sp>
        <p:nvSpPr>
          <p:cNvPr id="8" name="Shape 6"/>
          <p:cNvSpPr/>
          <p:nvPr/>
        </p:nvSpPr>
        <p:spPr>
          <a:xfrm>
            <a:off x="1353312" y="3584448"/>
            <a:ext cx="694944" cy="0"/>
          </a:xfrm>
          <a:prstGeom prst="line">
            <a:avLst/>
          </a:prstGeom>
          <a:noFill/>
          <a:ln w="15240">
            <a:solidFill>
              <a:srgbClr val="CFC7BB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347472" y="4160520"/>
            <a:ext cx="1207008" cy="4937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11100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Zweryfikuj wydarzenie</a:t>
            </a:r>
            <a:endParaRPr lang="en-US" sz="950" dirty="0"/>
          </a:p>
        </p:txBody>
      </p:sp>
      <p:sp>
        <p:nvSpPr>
          <p:cNvPr id="10" name="Shape 8"/>
          <p:cNvSpPr/>
          <p:nvPr/>
        </p:nvSpPr>
        <p:spPr>
          <a:xfrm>
            <a:off x="2194560" y="3246120"/>
            <a:ext cx="676656" cy="676656"/>
          </a:xfrm>
          <a:prstGeom prst="ellipse">
            <a:avLst/>
          </a:prstGeom>
          <a:solidFill>
            <a:srgbClr val="F2683C"/>
          </a:solidFill>
          <a:ln w="12700">
            <a:solidFill>
              <a:srgbClr val="F2683C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2194560" y="3447288"/>
            <a:ext cx="676656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CFAF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02</a:t>
            </a:r>
            <a:endParaRPr lang="en-US" sz="800" dirty="0"/>
          </a:p>
        </p:txBody>
      </p:sp>
      <p:sp>
        <p:nvSpPr>
          <p:cNvPr id="12" name="Shape 10"/>
          <p:cNvSpPr/>
          <p:nvPr/>
        </p:nvSpPr>
        <p:spPr>
          <a:xfrm>
            <a:off x="2953512" y="3584448"/>
            <a:ext cx="694944" cy="0"/>
          </a:xfrm>
          <a:prstGeom prst="line">
            <a:avLst/>
          </a:prstGeom>
          <a:noFill/>
          <a:ln w="15240">
            <a:solidFill>
              <a:srgbClr val="CFC7BB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1947672" y="4160520"/>
            <a:ext cx="1207008" cy="4937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11100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Profil pracownika scenicznego</a:t>
            </a:r>
            <a:endParaRPr lang="en-US" sz="950" dirty="0"/>
          </a:p>
        </p:txBody>
      </p:sp>
      <p:sp>
        <p:nvSpPr>
          <p:cNvPr id="14" name="Shape 12"/>
          <p:cNvSpPr/>
          <p:nvPr/>
        </p:nvSpPr>
        <p:spPr>
          <a:xfrm>
            <a:off x="3794760" y="3246120"/>
            <a:ext cx="676656" cy="676656"/>
          </a:xfrm>
          <a:prstGeom prst="ellipse">
            <a:avLst/>
          </a:prstGeom>
          <a:solidFill>
            <a:srgbClr val="6F4AA6"/>
          </a:solidFill>
          <a:ln w="12700">
            <a:solidFill>
              <a:srgbClr val="6F4AA6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794760" y="3447288"/>
            <a:ext cx="676656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CFAF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03</a:t>
            </a:r>
            <a:endParaRPr lang="en-US" sz="800" dirty="0"/>
          </a:p>
        </p:txBody>
      </p:sp>
      <p:sp>
        <p:nvSpPr>
          <p:cNvPr id="16" name="Shape 14"/>
          <p:cNvSpPr/>
          <p:nvPr/>
        </p:nvSpPr>
        <p:spPr>
          <a:xfrm>
            <a:off x="4553712" y="3584448"/>
            <a:ext cx="694944" cy="0"/>
          </a:xfrm>
          <a:prstGeom prst="line">
            <a:avLst/>
          </a:prstGeom>
          <a:noFill/>
          <a:ln w="15240">
            <a:solidFill>
              <a:srgbClr val="CFC7BB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3547872" y="4160520"/>
            <a:ext cx="1207008" cy="4937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11100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Twórz zapisy tożsamości</a:t>
            </a:r>
            <a:endParaRPr lang="en-US" sz="950" dirty="0"/>
          </a:p>
        </p:txBody>
      </p:sp>
      <p:sp>
        <p:nvSpPr>
          <p:cNvPr id="18" name="Shape 16"/>
          <p:cNvSpPr/>
          <p:nvPr/>
        </p:nvSpPr>
        <p:spPr>
          <a:xfrm>
            <a:off x="5394960" y="3246120"/>
            <a:ext cx="676656" cy="676656"/>
          </a:xfrm>
          <a:prstGeom prst="ellipse">
            <a:avLst/>
          </a:prstGeom>
          <a:solidFill>
            <a:srgbClr val="2F7F4E"/>
          </a:solidFill>
          <a:ln w="12700">
            <a:solidFill>
              <a:srgbClr val="2F7F4E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5394960" y="3447288"/>
            <a:ext cx="676656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CFAF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04</a:t>
            </a:r>
            <a:endParaRPr lang="en-US" sz="800" dirty="0"/>
          </a:p>
        </p:txBody>
      </p:sp>
      <p:sp>
        <p:nvSpPr>
          <p:cNvPr id="20" name="Shape 18"/>
          <p:cNvSpPr/>
          <p:nvPr/>
        </p:nvSpPr>
        <p:spPr>
          <a:xfrm>
            <a:off x="6153912" y="3584448"/>
            <a:ext cx="694944" cy="0"/>
          </a:xfrm>
          <a:prstGeom prst="line">
            <a:avLst/>
          </a:prstGeom>
          <a:noFill/>
          <a:ln w="15240">
            <a:solidFill>
              <a:srgbClr val="CFC7BB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5148072" y="4160520"/>
            <a:ext cx="1207008" cy="4937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11100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Poproś o sprzęt</a:t>
            </a:r>
            <a:endParaRPr lang="en-US" sz="950" dirty="0"/>
          </a:p>
        </p:txBody>
      </p:sp>
      <p:sp>
        <p:nvSpPr>
          <p:cNvPr id="22" name="Shape 20"/>
          <p:cNvSpPr/>
          <p:nvPr/>
        </p:nvSpPr>
        <p:spPr>
          <a:xfrm>
            <a:off x="6995160" y="3246120"/>
            <a:ext cx="676656" cy="676656"/>
          </a:xfrm>
          <a:prstGeom prst="ellipse">
            <a:avLst/>
          </a:prstGeom>
          <a:solidFill>
            <a:srgbClr val="F2683C"/>
          </a:solidFill>
          <a:ln w="12700">
            <a:solidFill>
              <a:srgbClr val="F2683C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6995160" y="3447288"/>
            <a:ext cx="676656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CFAF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05</a:t>
            </a:r>
            <a:endParaRPr lang="en-US" sz="800" dirty="0"/>
          </a:p>
        </p:txBody>
      </p:sp>
      <p:sp>
        <p:nvSpPr>
          <p:cNvPr id="24" name="Shape 22"/>
          <p:cNvSpPr/>
          <p:nvPr/>
        </p:nvSpPr>
        <p:spPr>
          <a:xfrm>
            <a:off x="7754112" y="3584448"/>
            <a:ext cx="694944" cy="0"/>
          </a:xfrm>
          <a:prstGeom prst="line">
            <a:avLst/>
          </a:prstGeom>
          <a:noFill/>
          <a:ln w="15240">
            <a:solidFill>
              <a:srgbClr val="CFC7BB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6748272" y="4160520"/>
            <a:ext cx="1207008" cy="4937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11100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Trening rezerwowy</a:t>
            </a:r>
            <a:endParaRPr lang="en-US" sz="950" dirty="0"/>
          </a:p>
        </p:txBody>
      </p:sp>
      <p:sp>
        <p:nvSpPr>
          <p:cNvPr id="26" name="Shape 24"/>
          <p:cNvSpPr/>
          <p:nvPr/>
        </p:nvSpPr>
        <p:spPr>
          <a:xfrm>
            <a:off x="8595360" y="3246120"/>
            <a:ext cx="676656" cy="676656"/>
          </a:xfrm>
          <a:prstGeom prst="ellipse">
            <a:avLst/>
          </a:prstGeom>
          <a:solidFill>
            <a:srgbClr val="6F4AA6"/>
          </a:solidFill>
          <a:ln w="12700">
            <a:solidFill>
              <a:srgbClr val="6F4AA6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8595360" y="3447288"/>
            <a:ext cx="676656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CFAF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06</a:t>
            </a:r>
            <a:endParaRPr lang="en-US" sz="800" dirty="0"/>
          </a:p>
        </p:txBody>
      </p:sp>
      <p:sp>
        <p:nvSpPr>
          <p:cNvPr id="28" name="Shape 26"/>
          <p:cNvSpPr/>
          <p:nvPr/>
        </p:nvSpPr>
        <p:spPr>
          <a:xfrm>
            <a:off x="9354312" y="3584448"/>
            <a:ext cx="694944" cy="0"/>
          </a:xfrm>
          <a:prstGeom prst="line">
            <a:avLst/>
          </a:prstGeom>
          <a:noFill/>
          <a:ln w="15240">
            <a:solidFill>
              <a:srgbClr val="CFC7BB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8348472" y="4160520"/>
            <a:ext cx="1207008" cy="4937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11100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Powiadom właścicieli</a:t>
            </a:r>
            <a:endParaRPr lang="en-US" sz="950" dirty="0"/>
          </a:p>
        </p:txBody>
      </p:sp>
      <p:sp>
        <p:nvSpPr>
          <p:cNvPr id="30" name="Shape 28"/>
          <p:cNvSpPr/>
          <p:nvPr/>
        </p:nvSpPr>
        <p:spPr>
          <a:xfrm>
            <a:off x="10195560" y="3246120"/>
            <a:ext cx="676656" cy="676656"/>
          </a:xfrm>
          <a:prstGeom prst="ellipse">
            <a:avLst/>
          </a:prstGeom>
          <a:solidFill>
            <a:srgbClr val="2F7F4E"/>
          </a:solidFill>
          <a:ln w="12700">
            <a:solidFill>
              <a:srgbClr val="2F7F4E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10195560" y="3447288"/>
            <a:ext cx="676656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CFAF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07</a:t>
            </a:r>
            <a:endParaRPr lang="en-US" sz="800" dirty="0"/>
          </a:p>
        </p:txBody>
      </p:sp>
      <p:sp>
        <p:nvSpPr>
          <p:cNvPr id="32" name="Text 30"/>
          <p:cNvSpPr/>
          <p:nvPr/>
        </p:nvSpPr>
        <p:spPr>
          <a:xfrm>
            <a:off x="9948672" y="4160520"/>
            <a:ext cx="1207008" cy="4937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11100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Śledź i eskaluj</a:t>
            </a:r>
            <a:endParaRPr lang="en-US" sz="950" dirty="0"/>
          </a:p>
        </p:txBody>
      </p:sp>
      <p:sp>
        <p:nvSpPr>
          <p:cNvPr id="33" name="Text 31"/>
          <p:cNvSpPr/>
          <p:nvPr/>
        </p:nvSpPr>
        <p:spPr>
          <a:xfrm>
            <a:off x="1508760" y="5349240"/>
            <a:ext cx="91440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1300" dirty="0">
                <a:solidFill>
                  <a:srgbClr val="6D625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Zablokowane elementy nasilają się przed progiem ryzyka w dacie początkowej, więc problemy z gotowością pojawiają się, gdy nadal można je rozwiązać.</a:t>
            </a:r>
            <a:endParaRPr lang="en-US" sz="130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292840" y="6519672"/>
            <a:ext cx="800000" cy="300000"/>
          </a:xfrm>
          <a:prstGeom prst="rect">
            <a:avLst/>
          </a:prstGeom>
          <a:extLst>
            <a:ext uri="{C572A759-6A51-4108-AA02-DFA0A04FC94B}">
              <ns2:wrappingTextBoxFlag val="0"/>
            </a:ext>
          </a:extLst>
        </p:spPr>
        <p:txBody>
          <a:bodyPr/>
          <a:lstStyle>
            <a:lvl1pPr>
              <a:defRPr sz="750">
                <a:solidFill>
                  <a:srgbClr val="6D6258"/>
                </a:solidFill>
                <a:latin typeface="Aptos"/>
                <a:ea typeface="Aptos"/>
                <a:cs typeface="Aptos"/>
              </a:defRPr>
            </a:lvl1pPr>
          </a:lstStyle>
          <a:p>
            <a:pPr algn="l"/>
            <a:fld id="{F7021451-1387-4CA6-816F-3879F97B5CBC}" type="slidenum">
              <a:rPr b="0" lang="en-US"/>
              <a:t>3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ns3="http://schemas.microsoft.com/office/mac/drawingml/2011/main" xmlns:p="http://schemas.openxmlformats.org/presentationml/2006/main" xmlns:p14="http://schemas.microsoft.com/office/powerpoint/2010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66928" y="384048"/>
            <a:ext cx="73152" cy="73152"/>
          </a:xfrm>
          <a:prstGeom prst="rect">
            <a:avLst/>
          </a:prstGeom>
          <a:solidFill>
            <a:srgbClr val="6F4AA6"/>
          </a:solidFill>
          <a:ln w="12700">
            <a:solidFill>
              <a:srgbClr val="6F4AA6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749808" y="310896"/>
            <a:ext cx="53035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6D625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LISTA KONTROLNA STRUMIENI PRACY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566928" y="804672"/>
            <a:ext cx="6217920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3000" b="1" dirty="0">
                <a:solidFill>
                  <a:srgbClr val="11100D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Każdy właściciel otrzymuje jasny termin i zakres.</a:t>
            </a:r>
            <a:endParaRPr lang="en-US" sz="3000" dirty="0"/>
          </a:p>
        </p:txBody>
      </p:sp>
      <p:sp>
        <p:nvSpPr>
          <p:cNvPr id="5" name="Text 3"/>
          <p:cNvSpPr/>
          <p:nvPr/>
        </p:nvSpPr>
        <p:spPr>
          <a:xfrm>
            <a:off x="585216" y="2148840"/>
            <a:ext cx="5806440" cy="71323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250" dirty="0">
                <a:solidFill>
                  <a:srgbClr val="6D625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Dzięki liście kontrolnej widoczne są przekazania: kto jest właścicielem pracy, co musi się wydarzyć i kiedy ma to nastąpić.</a:t>
            </a:r>
            <a:endParaRPr lang="en-US" sz="125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val="1579011935"/>
              </p:ext>
            </p:extLst>
          </p:nvPr>
        </p:nvGraphicFramePr>
        <p:xfrm>
          <a:off x="640080" y="2907792"/>
          <a:ext cx="10927080" cy="2816352"/>
        </p:xfrm>
        <a:graphic>
          <a:graphicData uri="http://schemas.openxmlformats.org/drawingml/2006/table">
            <a:tbl>
              <a:tblPr/>
              <a:tblGrid>
                <a:gridCol w="1554480"/>
                <a:gridCol w="5760720"/>
                <a:gridCol w="2057400"/>
                <a:gridCol w="822960"/>
              </a:tblGrid>
              <a:tr h="402336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11100D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Strumień pracy</a:t>
                      </a:r>
                      <a:endParaRPr lang="en-US" sz="85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64008" marR="64008" marT="64008" marB="64008" anchor="mid">
                    <a:lnL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F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11100D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Wymagane działania</a:t>
                      </a:r>
                      <a:endParaRPr lang="en-US" sz="85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64008" marR="64008" marT="64008" marB="64008" anchor="mid">
                    <a:lnL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F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11100D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Właściciel</a:t>
                      </a:r>
                      <a:endParaRPr lang="en-US" sz="85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64008" marR="64008" marT="64008" marB="64008" anchor="mid">
                    <a:lnL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F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11100D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Termin</a:t>
                      </a:r>
                      <a:endParaRPr lang="en-US" sz="85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64008" marR="64008" marT="64008" marB="64008" anchor="mid">
                    <a:lnL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F5"/>
                    </a:solidFill>
                  </a:tcPr>
                </a:tc>
              </a:tr>
              <a:tr h="402336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11100D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Tożsamość</a:t>
                      </a:r>
                      <a:endParaRPr lang="en-US" sz="85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64008" marR="64008" marT="64008" marB="64008" anchor="mid">
                    <a:lnL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F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11100D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Identyfikator pracownika, katalog, e-mail, SSO, podstawowe grupy dostępu</a:t>
                      </a:r>
                      <a:endParaRPr lang="en-US" sz="85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64008" marR="64008" marT="64008" marB="64008" anchor="mid">
                    <a:lnL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F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11100D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IT/IAM</a:t>
                      </a:r>
                      <a:endParaRPr lang="en-US" sz="85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64008" marR="64008" marT="64008" marB="64008" anchor="mid">
                    <a:lnL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F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11100D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T-7</a:t>
                      </a:r>
                      <a:endParaRPr lang="en-US" sz="85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64008" marR="64008" marT="64008" marB="64008" anchor="mid">
                    <a:lnL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F5"/>
                    </a:solidFill>
                  </a:tcPr>
                </a:tc>
              </a:tr>
              <a:tr h="402336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11100D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Sprzęt</a:t>
                      </a:r>
                      <a:endParaRPr lang="en-US" sz="85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64008" marR="64008" marT="64008" marB="64008" anchor="mid">
                    <a:lnL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F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11100D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Bilet, profil sprzętu, zapasy, etapowanie, śledzenie przesyłki</a:t>
                      </a:r>
                      <a:endParaRPr lang="en-US" sz="85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64008" marR="64008" marT="64008" marB="64008" anchor="mid">
                    <a:lnL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F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11100D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Spełnienie IT</a:t>
                      </a:r>
                      <a:endParaRPr lang="en-US" sz="85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64008" marR="64008" marT="64008" marB="64008" anchor="mid">
                    <a:lnL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F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11100D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T-5</a:t>
                      </a:r>
                      <a:endParaRPr lang="en-US" sz="85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64008" marR="64008" marT="64008" marB="64008" anchor="mid">
                    <a:lnL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F5"/>
                    </a:solidFill>
                  </a:tcPr>
                </a:tc>
              </a:tr>
              <a:tr h="402336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11100D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Szkolenie</a:t>
                      </a:r>
                      <a:endParaRPr lang="en-US" sz="85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64008" marR="64008" marT="64008" marB="64008" anchor="mid">
                    <a:lnL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F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11100D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Orientacja, zgodność, bezpieczeństwo, sesje specyficzne dla roli</a:t>
                      </a:r>
                      <a:endParaRPr lang="en-US" sz="85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64008" marR="64008" marT="64008" marB="64008" anchor="mid">
                    <a:lnL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F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11100D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L&amp;D</a:t>
                      </a:r>
                      <a:endParaRPr lang="en-US" sz="85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64008" marR="64008" marT="64008" marB="64008" anchor="mid">
                    <a:lnL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F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11100D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T-5</a:t>
                      </a:r>
                      <a:endParaRPr lang="en-US" sz="85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64008" marR="64008" marT="64008" marB="64008" anchor="mid">
                    <a:lnL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F5"/>
                    </a:solidFill>
                  </a:tcPr>
                </a:tc>
              </a:tr>
              <a:tr h="402336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11100D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Menedżer</a:t>
                      </a:r>
                      <a:endParaRPr lang="en-US" sz="85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64008" marR="64008" marT="64008" marB="64008" anchor="mid">
                    <a:lnL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F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11100D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Plan na pierwszy tydzień, kolego, witamy pierwszego dnia</a:t>
                      </a:r>
                      <a:endParaRPr lang="en-US" sz="85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64008" marR="64008" marT="64008" marB="64008" anchor="mid">
                    <a:lnL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F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11100D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Menedżer ds. rekrutacji</a:t>
                      </a:r>
                      <a:endParaRPr lang="en-US" sz="85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64008" marR="64008" marT="64008" marB="64008" anchor="mid">
                    <a:lnL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F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11100D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T-3</a:t>
                      </a:r>
                      <a:endParaRPr lang="en-US" sz="85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64008" marR="64008" marT="64008" marB="64008" anchor="mid">
                    <a:lnL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F5"/>
                    </a:solidFill>
                  </a:tcPr>
                </a:tc>
              </a:tr>
              <a:tr h="402336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11100D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Miejsce pracy</a:t>
                      </a:r>
                      <a:endParaRPr lang="en-US" sz="85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64008" marR="64008" marT="64008" marB="64008" anchor="mid">
                    <a:lnL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F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11100D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Biurko, identyfikator, dostęp, parking/transport, wsparcie lokalne</a:t>
                      </a:r>
                      <a:endParaRPr lang="en-US" sz="85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64008" marR="64008" marT="64008" marB="64008" anchor="mid">
                    <a:lnL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F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11100D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Udogodnienia</a:t>
                      </a:r>
                      <a:endParaRPr lang="en-US" sz="85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64008" marR="64008" marT="64008" marB="64008" anchor="mid">
                    <a:lnL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F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11100D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T-3</a:t>
                      </a:r>
                      <a:endParaRPr lang="en-US" sz="85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64008" marR="64008" marT="64008" marB="64008" anchor="mid">
                    <a:lnL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F5"/>
                    </a:solidFill>
                  </a:tcPr>
                </a:tc>
              </a:tr>
              <a:tr h="402336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11100D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HR</a:t>
                      </a:r>
                      <a:endParaRPr lang="en-US" sz="85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64008" marR="64008" marT="64008" marB="64008" anchor="mid">
                    <a:lnL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F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11100D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Dane osobowe, pakiet płac, ścieżka świadczeń, zasady, e-mail powitalny</a:t>
                      </a:r>
                      <a:endParaRPr lang="en-US" sz="85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64008" marR="64008" marT="64008" marB="64008" anchor="mid">
                    <a:lnL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F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11100D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Dział HR</a:t>
                      </a:r>
                      <a:endParaRPr lang="en-US" sz="85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64008" marR="64008" marT="64008" marB="64008" anchor="mid">
                    <a:lnL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F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11100D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T-2</a:t>
                      </a:r>
                      <a:endParaRPr lang="en-US" sz="85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64008" marR="64008" marT="64008" marB="64008" anchor="mid">
                    <a:lnL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F5"/>
                    </a:solidFill>
                  </a:tcPr>
                </a:tc>
              </a:tr>
            </a:tbl>
          </a:graphicData>
        </a:graphic>
      </p:graphicFrame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292840" y="6519672"/>
            <a:ext cx="800000" cy="300000"/>
          </a:xfrm>
          <a:prstGeom prst="rect">
            <a:avLst/>
          </a:prstGeom>
          <a:extLst>
            <a:ext uri="{C572A759-6A51-4108-AA02-DFA0A04FC94B}">
              <ns3:wrappingTextBoxFlag val="0"/>
            </a:ext>
          </a:extLst>
        </p:spPr>
        <p:txBody>
          <a:bodyPr/>
          <a:lstStyle>
            <a:lvl1pPr>
              <a:defRPr sz="750">
                <a:solidFill>
                  <a:srgbClr val="6D6258"/>
                </a:solidFill>
                <a:latin typeface="Aptos"/>
                <a:ea typeface="Aptos"/>
                <a:cs typeface="Aptos"/>
              </a:defRPr>
            </a:lvl1pPr>
          </a:lstStyle>
          <a:p>
            <a:pPr algn="l"/>
            <a:fld id="{F7021451-1387-4CA6-816F-3879F97B5CBC}" type="slidenum">
              <a:rPr b="0" lang="en-US"/>
              <a:t>4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ns2="http://schemas.microsoft.com/office/mac/drawingml/2011/main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66928" y="384048"/>
            <a:ext cx="73152" cy="73152"/>
          </a:xfrm>
          <a:prstGeom prst="rect">
            <a:avLst/>
          </a:prstGeom>
          <a:solidFill>
            <a:srgbClr val="2F7F4E"/>
          </a:solidFill>
          <a:ln w="12700">
            <a:solidFill>
              <a:srgbClr val="2F7F4E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749808" y="310896"/>
            <a:ext cx="53035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6D625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SYSTEMY I INTEGRACJE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566928" y="804672"/>
            <a:ext cx="6217920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3000" b="1" dirty="0">
                <a:solidFill>
                  <a:srgbClr val="11100D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Agent zapisuje dane do systemów, w których jest już uruchomione wdrażanie.</a:t>
            </a:r>
            <a:endParaRPr lang="en-US" sz="3000" dirty="0"/>
          </a:p>
        </p:txBody>
      </p:sp>
      <p:sp>
        <p:nvSpPr>
          <p:cNvPr id="5" name="Text 3"/>
          <p:cNvSpPr/>
          <p:nvPr/>
        </p:nvSpPr>
        <p:spPr>
          <a:xfrm>
            <a:off x="585216" y="2148840"/>
            <a:ext cx="5806440" cy="71323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250" dirty="0">
                <a:solidFill>
                  <a:srgbClr val="6D625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Każda integracja ma zdefiniowaną akcję zapisu i ludzką ścieżkę zastępczą.</a:t>
            </a:r>
            <a:endParaRPr lang="en-US" sz="1250" dirty="0"/>
          </a:p>
        </p:txBody>
      </p:sp>
      <p:sp>
        <p:nvSpPr>
          <p:cNvPr id="6" name="Shape 4"/>
          <p:cNvSpPr/>
          <p:nvPr/>
        </p:nvSpPr>
        <p:spPr>
          <a:xfrm>
            <a:off x="731520" y="2834640"/>
            <a:ext cx="3246120" cy="1097280"/>
          </a:xfrm>
          <a:prstGeom prst="roundRect">
            <a:avLst>
              <a:gd name="adj" fmla="val 5833"/>
            </a:avLst>
          </a:prstGeom>
          <a:solidFill>
            <a:srgbClr val="FCFAF5"/>
          </a:solidFill>
          <a:ln w="8890">
            <a:solidFill>
              <a:srgbClr val="D8D0C2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914400" y="3035808"/>
            <a:ext cx="73152" cy="694944"/>
          </a:xfrm>
          <a:prstGeom prst="rect">
            <a:avLst/>
          </a:prstGeom>
          <a:solidFill>
            <a:srgbClr val="2F7F4E"/>
          </a:solidFill>
          <a:ln w="12700">
            <a:solidFill>
              <a:srgbClr val="2F7F4E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1115568" y="3063240"/>
            <a:ext cx="2651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300" b="1" dirty="0">
                <a:solidFill>
                  <a:srgbClr val="11100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ATS / HRIS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1115568" y="3456432"/>
            <a:ext cx="2651760" cy="31089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950" dirty="0">
                <a:solidFill>
                  <a:srgbClr val="6D625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Napisz akcję: Utwórz lub zaktualizuj sprawę dotyczącą wdrożenia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6D625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Rozwiązanie awaryjne: ręczny przegląd operacji HR</a:t>
            </a:r>
            <a:endParaRPr lang="en-US" sz="950" dirty="0"/>
          </a:p>
        </p:txBody>
      </p:sp>
      <p:sp>
        <p:nvSpPr>
          <p:cNvPr id="10" name="Shape 8"/>
          <p:cNvSpPr/>
          <p:nvPr/>
        </p:nvSpPr>
        <p:spPr>
          <a:xfrm>
            <a:off x="4434840" y="2834640"/>
            <a:ext cx="3246120" cy="1097280"/>
          </a:xfrm>
          <a:prstGeom prst="roundRect">
            <a:avLst>
              <a:gd name="adj" fmla="val 5833"/>
            </a:avLst>
          </a:prstGeom>
          <a:solidFill>
            <a:srgbClr val="FCFAF5"/>
          </a:solidFill>
          <a:ln w="8890">
            <a:solidFill>
              <a:srgbClr val="D8D0C2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4617720" y="3035808"/>
            <a:ext cx="73152" cy="694944"/>
          </a:xfrm>
          <a:prstGeom prst="rect">
            <a:avLst/>
          </a:prstGeom>
          <a:solidFill>
            <a:srgbClr val="F2683C"/>
          </a:solidFill>
          <a:ln w="12700">
            <a:solidFill>
              <a:srgbClr val="F2683C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818888" y="3063240"/>
            <a:ext cx="2651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300" b="1" dirty="0">
                <a:solidFill>
                  <a:srgbClr val="11100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IAM / Katalog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4818888" y="3456432"/>
            <a:ext cx="2651760" cy="31089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950" dirty="0">
                <a:solidFill>
                  <a:srgbClr val="6D625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Zapisz akcję: Utwórz tymczasowego użytkownika i grupy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6D625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Rozwiązanie zastępcze: bilet IAM z polami</a:t>
            </a:r>
            <a:endParaRPr lang="en-US" sz="950" dirty="0"/>
          </a:p>
        </p:txBody>
      </p:sp>
      <p:sp>
        <p:nvSpPr>
          <p:cNvPr id="14" name="Shape 12"/>
          <p:cNvSpPr/>
          <p:nvPr/>
        </p:nvSpPr>
        <p:spPr>
          <a:xfrm>
            <a:off x="8138160" y="2834640"/>
            <a:ext cx="3246120" cy="1097280"/>
          </a:xfrm>
          <a:prstGeom prst="roundRect">
            <a:avLst>
              <a:gd name="adj" fmla="val 5833"/>
            </a:avLst>
          </a:prstGeom>
          <a:solidFill>
            <a:srgbClr val="FCFAF5"/>
          </a:solidFill>
          <a:ln w="8890">
            <a:solidFill>
              <a:srgbClr val="D8D0C2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8321040" y="3035808"/>
            <a:ext cx="73152" cy="694944"/>
          </a:xfrm>
          <a:prstGeom prst="rect">
            <a:avLst/>
          </a:prstGeom>
          <a:solidFill>
            <a:srgbClr val="6F4AA6"/>
          </a:solidFill>
          <a:ln w="12700">
            <a:solidFill>
              <a:srgbClr val="6F4AA6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8522208" y="3063240"/>
            <a:ext cx="2651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300" b="1" dirty="0">
                <a:solidFill>
                  <a:srgbClr val="11100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ITSM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8522208" y="3456432"/>
            <a:ext cx="2651760" cy="31089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950" dirty="0">
                <a:solidFill>
                  <a:srgbClr val="6D625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Napisz akcję: Utwórz bilet realizacji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6D625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Rozwiązanie awaryjne: ręczny bilet priorytetowy</a:t>
            </a:r>
            <a:endParaRPr lang="en-US" sz="950" dirty="0"/>
          </a:p>
        </p:txBody>
      </p:sp>
      <p:sp>
        <p:nvSpPr>
          <p:cNvPr id="18" name="Shape 16"/>
          <p:cNvSpPr/>
          <p:nvPr/>
        </p:nvSpPr>
        <p:spPr>
          <a:xfrm>
            <a:off x="731520" y="4297680"/>
            <a:ext cx="3246120" cy="1097280"/>
          </a:xfrm>
          <a:prstGeom prst="roundRect">
            <a:avLst>
              <a:gd name="adj" fmla="val 5833"/>
            </a:avLst>
          </a:prstGeom>
          <a:solidFill>
            <a:srgbClr val="FCFAF5"/>
          </a:solidFill>
          <a:ln w="8890">
            <a:solidFill>
              <a:srgbClr val="D8D0C2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914400" y="4498848"/>
            <a:ext cx="73152" cy="694944"/>
          </a:xfrm>
          <a:prstGeom prst="rect">
            <a:avLst/>
          </a:prstGeom>
          <a:solidFill>
            <a:srgbClr val="2F7F4E"/>
          </a:solidFill>
          <a:ln w="12700">
            <a:solidFill>
              <a:srgbClr val="2F7F4E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1115568" y="4526280"/>
            <a:ext cx="2651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300" b="1" dirty="0">
                <a:solidFill>
                  <a:srgbClr val="11100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LMS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1115568" y="4919472"/>
            <a:ext cx="2651760" cy="31089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950" dirty="0">
                <a:solidFill>
                  <a:srgbClr val="6D625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Napisz akcję: Zapisz się lub zarezerwuj sesje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6D625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Rozwiązanie awaryjne: żądanie kolejki L&amp;D</a:t>
            </a:r>
            <a:endParaRPr lang="en-US" sz="950" dirty="0"/>
          </a:p>
        </p:txBody>
      </p:sp>
      <p:sp>
        <p:nvSpPr>
          <p:cNvPr id="22" name="Shape 20"/>
          <p:cNvSpPr/>
          <p:nvPr/>
        </p:nvSpPr>
        <p:spPr>
          <a:xfrm>
            <a:off x="4434840" y="4297680"/>
            <a:ext cx="3246120" cy="1097280"/>
          </a:xfrm>
          <a:prstGeom prst="roundRect">
            <a:avLst>
              <a:gd name="adj" fmla="val 5833"/>
            </a:avLst>
          </a:prstGeom>
          <a:solidFill>
            <a:srgbClr val="FCFAF5"/>
          </a:solidFill>
          <a:ln w="8890">
            <a:solidFill>
              <a:srgbClr val="D8D0C2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4617720" y="4498848"/>
            <a:ext cx="73152" cy="694944"/>
          </a:xfrm>
          <a:prstGeom prst="rect">
            <a:avLst/>
          </a:prstGeom>
          <a:solidFill>
            <a:srgbClr val="F2683C"/>
          </a:solidFill>
          <a:ln w="12700">
            <a:solidFill>
              <a:srgbClr val="F2683C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4818888" y="4526280"/>
            <a:ext cx="2651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300" b="1" dirty="0">
                <a:solidFill>
                  <a:srgbClr val="11100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Kalendarz / e-mail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4818888" y="4919472"/>
            <a:ext cx="2651760" cy="31089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950" dirty="0">
                <a:solidFill>
                  <a:srgbClr val="6D625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Napisz akcję: wysyłaj zaproszenia i aktualizacje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6D625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Rozwiązanie zastępcze: ręczny e-mail koordynatora</a:t>
            </a:r>
            <a:endParaRPr lang="en-US" sz="95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292840" y="6519672"/>
            <a:ext cx="800000" cy="300000"/>
          </a:xfrm>
          <a:prstGeom prst="rect">
            <a:avLst/>
          </a:prstGeom>
          <a:extLst>
            <a:ext uri="{C572A759-6A51-4108-AA02-DFA0A04FC94B}">
              <ns2:wrappingTextBoxFlag val="0"/>
            </a:ext>
          </a:extLst>
        </p:spPr>
        <p:txBody>
          <a:bodyPr/>
          <a:lstStyle>
            <a:lvl1pPr>
              <a:defRPr sz="750">
                <a:solidFill>
                  <a:srgbClr val="6D6258"/>
                </a:solidFill>
                <a:latin typeface="Aptos"/>
                <a:ea typeface="Aptos"/>
                <a:cs typeface="Aptos"/>
              </a:defRPr>
            </a:lvl1pPr>
          </a:lstStyle>
          <a:p>
            <a:pPr algn="l"/>
            <a:fld id="{F7021451-1387-4CA6-816F-3879F97B5CBC}" type="slidenum">
              <a:rPr b="0" lang="en-US"/>
              <a:t>5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ns2="http://schemas.microsoft.com/office/mac/drawingml/2011/main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66928" y="384048"/>
            <a:ext cx="73152" cy="73152"/>
          </a:xfrm>
          <a:prstGeom prst="rect">
            <a:avLst/>
          </a:prstGeom>
          <a:solidFill>
            <a:srgbClr val="F2683C"/>
          </a:solidFill>
          <a:ln w="12700">
            <a:solidFill>
              <a:srgbClr val="F2683C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749808" y="310896"/>
            <a:ext cx="53035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6D625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OBSŁUGA WYJĄTKÓW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566928" y="804672"/>
            <a:ext cx="6217920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3000" b="1" dirty="0">
                <a:solidFill>
                  <a:srgbClr val="11100D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Automatyzacja obsługuje rutynę; eskalacja radzi sobie z ryzykiem.</a:t>
            </a:r>
            <a:endParaRPr lang="en-US" sz="3000" dirty="0"/>
          </a:p>
        </p:txBody>
      </p:sp>
      <p:sp>
        <p:nvSpPr>
          <p:cNvPr id="5" name="Text 3"/>
          <p:cNvSpPr/>
          <p:nvPr/>
        </p:nvSpPr>
        <p:spPr>
          <a:xfrm>
            <a:off x="585216" y="2148840"/>
            <a:ext cx="5806440" cy="71323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250" dirty="0">
                <a:solidFill>
                  <a:srgbClr val="6D625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Wyjątkami są oczekiwane ścieżki z właścicielami, a nie niespodziewane awarie.</a:t>
            </a:r>
            <a:endParaRPr lang="en-US" sz="1250" dirty="0"/>
          </a:p>
        </p:txBody>
      </p:sp>
      <p:sp>
        <p:nvSpPr>
          <p:cNvPr id="6" name="Shape 4"/>
          <p:cNvSpPr/>
          <p:nvPr/>
        </p:nvSpPr>
        <p:spPr>
          <a:xfrm>
            <a:off x="868680" y="2926080"/>
            <a:ext cx="82296" cy="82296"/>
          </a:xfrm>
          <a:prstGeom prst="ellipse">
            <a:avLst/>
          </a:prstGeom>
          <a:solidFill>
            <a:srgbClr val="F2683C"/>
          </a:solidFill>
          <a:ln w="12700">
            <a:solidFill>
              <a:srgbClr val="F2683C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1069848" y="2852928"/>
            <a:ext cx="98755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11100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Brakujące dane: wstrzymaj dalsze zapisy, powiadom dział HR, poproś o uzupełnienie.</a:t>
            </a:r>
            <a:endParaRPr lang="en-US" sz="1050" dirty="0"/>
          </a:p>
        </p:txBody>
      </p:sp>
      <p:sp>
        <p:nvSpPr>
          <p:cNvPr id="8" name="Shape 6"/>
          <p:cNvSpPr/>
          <p:nvPr/>
        </p:nvSpPr>
        <p:spPr>
          <a:xfrm>
            <a:off x="868680" y="3493008"/>
            <a:ext cx="82296" cy="82296"/>
          </a:xfrm>
          <a:prstGeom prst="ellipse">
            <a:avLst/>
          </a:prstGeom>
          <a:solidFill>
            <a:srgbClr val="6F4AA6"/>
          </a:solidFill>
          <a:ln w="12700">
            <a:solidFill>
              <a:srgbClr val="6F4AA6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1069848" y="3419856"/>
            <a:ext cx="98755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11100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Konflikt tożsamości: kieruj się do IAM w celu zduplikowanego sprawdzenia przed utworzeniem konta.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868680" y="4059936"/>
            <a:ext cx="82296" cy="82296"/>
          </a:xfrm>
          <a:prstGeom prst="ellipse">
            <a:avLst/>
          </a:prstGeom>
          <a:solidFill>
            <a:srgbClr val="2F7F4E"/>
          </a:solidFill>
          <a:ln w="12700">
            <a:solidFill>
              <a:srgbClr val="2F7F4E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1069848" y="3986784"/>
            <a:ext cx="98755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11100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Sprzęt niedostępny: oznacz ryzyko w dacie rozpoczęcia i zaoferuj zatwierdzony sprzęt zastępczy.</a:t>
            </a:r>
            <a:endParaRPr lang="en-US" sz="1050" dirty="0"/>
          </a:p>
        </p:txBody>
      </p:sp>
      <p:sp>
        <p:nvSpPr>
          <p:cNvPr id="12" name="Shape 10"/>
          <p:cNvSpPr/>
          <p:nvPr/>
        </p:nvSpPr>
        <p:spPr>
          <a:xfrm>
            <a:off x="868680" y="4626864"/>
            <a:ext cx="82296" cy="82296"/>
          </a:xfrm>
          <a:prstGeom prst="ellipse">
            <a:avLst/>
          </a:prstGeom>
          <a:solidFill>
            <a:srgbClr val="F2683C"/>
          </a:solidFill>
          <a:ln w="12700">
            <a:solidFill>
              <a:srgbClr val="F2683C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1069848" y="4553712"/>
            <a:ext cx="98755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11100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Szkolenie pełne: zarezerwuj następne dostępne miejsce i powiadom L&amp;D, jeśli jest to obowiązkowe.</a:t>
            </a:r>
            <a:endParaRPr lang="en-US" sz="1050" dirty="0"/>
          </a:p>
        </p:txBody>
      </p:sp>
      <p:sp>
        <p:nvSpPr>
          <p:cNvPr id="14" name="Shape 12"/>
          <p:cNvSpPr/>
          <p:nvPr/>
        </p:nvSpPr>
        <p:spPr>
          <a:xfrm>
            <a:off x="868680" y="5193792"/>
            <a:ext cx="82296" cy="82296"/>
          </a:xfrm>
          <a:prstGeom prst="ellipse">
            <a:avLst/>
          </a:prstGeom>
          <a:solidFill>
            <a:srgbClr val="6F4AA6"/>
          </a:solidFill>
          <a:ln w="12700">
            <a:solidFill>
              <a:srgbClr val="6F4AA6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1069848" y="5120640"/>
            <a:ext cx="98755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11100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Zmiany dat rozpoczęcia: przelicz terminy i powiadom wszystkich właścicieli.</a:t>
            </a:r>
            <a:endParaRPr lang="en-US" sz="105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292840" y="6519672"/>
            <a:ext cx="800000" cy="300000"/>
          </a:xfrm>
          <a:prstGeom prst="rect">
            <a:avLst/>
          </a:prstGeom>
          <a:extLst>
            <a:ext uri="{C572A759-6A51-4108-AA02-DFA0A04FC94B}">
              <ns2:wrappingTextBoxFlag val="0"/>
            </a:ext>
          </a:extLst>
        </p:spPr>
        <p:txBody>
          <a:bodyPr/>
          <a:lstStyle>
            <a:lvl1pPr>
              <a:defRPr sz="750">
                <a:solidFill>
                  <a:srgbClr val="6D6258"/>
                </a:solidFill>
                <a:latin typeface="Aptos"/>
                <a:ea typeface="Aptos"/>
                <a:cs typeface="Aptos"/>
              </a:defRPr>
            </a:lvl1pPr>
          </a:lstStyle>
          <a:p>
            <a:pPr algn="l"/>
            <a:fld id="{F7021451-1387-4CA6-816F-3879F97B5CBC}" type="slidenum">
              <a:rPr b="0" lang="en-US"/>
              <a:t>6</a:t>
            </a:fld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ns2="http://schemas.microsoft.com/office/mac/drawingml/2011/main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66928" y="384048"/>
            <a:ext cx="73152" cy="73152"/>
          </a:xfrm>
          <a:prstGeom prst="rect">
            <a:avLst/>
          </a:prstGeom>
          <a:solidFill>
            <a:srgbClr val="2F7F4E"/>
          </a:solidFill>
          <a:ln w="12700">
            <a:solidFill>
              <a:srgbClr val="2F7F4E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749808" y="310896"/>
            <a:ext cx="53035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6D625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KRYTERIA AKCEPTACJI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566928" y="804672"/>
            <a:ext cx="6217920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3000" b="1" dirty="0">
                <a:solidFill>
                  <a:srgbClr val="11100D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Gotowe od pierwszego dnia, co oznacza, że jest mierzalne, możliwe do kontrolowania i widoczne.</a:t>
            </a:r>
            <a:endParaRPr lang="en-US" sz="3000" dirty="0"/>
          </a:p>
        </p:txBody>
      </p:sp>
      <p:sp>
        <p:nvSpPr>
          <p:cNvPr id="5" name="Text 3"/>
          <p:cNvSpPr/>
          <p:nvPr/>
        </p:nvSpPr>
        <p:spPr>
          <a:xfrm>
            <a:off x="585216" y="2148840"/>
            <a:ext cx="5806440" cy="71323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250" dirty="0">
                <a:solidFill>
                  <a:srgbClr val="6D625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Przebieg jest zakończony po uwzględnieniu stanu, własności, zapisów w systemie, eskalacji i komunikacji z pracownikami.</a:t>
            </a:r>
            <a:endParaRPr lang="en-US" sz="1250" dirty="0"/>
          </a:p>
        </p:txBody>
      </p:sp>
      <p:sp>
        <p:nvSpPr>
          <p:cNvPr id="6" name="Shape 4"/>
          <p:cNvSpPr/>
          <p:nvPr/>
        </p:nvSpPr>
        <p:spPr>
          <a:xfrm>
            <a:off x="685800" y="2944368"/>
            <a:ext cx="5212080" cy="1572768"/>
          </a:xfrm>
          <a:prstGeom prst="roundRect">
            <a:avLst>
              <a:gd name="adj" fmla="val 4070"/>
            </a:avLst>
          </a:prstGeom>
          <a:solidFill>
            <a:srgbClr val="FCFAF5"/>
          </a:solidFill>
          <a:ln w="8890">
            <a:solidFill>
              <a:srgbClr val="D8D0C2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868680" y="3145536"/>
            <a:ext cx="73152" cy="1170432"/>
          </a:xfrm>
          <a:prstGeom prst="rect">
            <a:avLst/>
          </a:prstGeom>
          <a:solidFill>
            <a:srgbClr val="2F7F4E"/>
          </a:solidFill>
          <a:ln w="12700">
            <a:solidFill>
              <a:srgbClr val="2F7F4E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1069848" y="3172968"/>
            <a:ext cx="4617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300" b="1" dirty="0">
                <a:solidFill>
                  <a:srgbClr val="11100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Wygląda na to, że gotowe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1069848" y="3566160"/>
            <a:ext cx="4617720" cy="78638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950" dirty="0">
                <a:solidFill>
                  <a:srgbClr val="6D625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Każdy przebieg ma unikalny identyfikator sprawy i widoczny status. Każdy dalszy zapis jest rejestrowany ze znacznikiem czasu, właścicielem, wynikiem i historią ponownych prób. Pozycje zablokowane w ciągu dwóch dni roboczych od daty rozpoczęcia są przekazywane do działu HR i menedżera ds. rekrutacji.</a:t>
            </a:r>
            <a:endParaRPr lang="en-US" sz="950" dirty="0"/>
          </a:p>
        </p:txBody>
      </p:sp>
      <p:sp>
        <p:nvSpPr>
          <p:cNvPr id="10" name="Shape 8"/>
          <p:cNvSpPr/>
          <p:nvPr/>
        </p:nvSpPr>
        <p:spPr>
          <a:xfrm>
            <a:off x="6263640" y="2944368"/>
            <a:ext cx="5212080" cy="1572768"/>
          </a:xfrm>
          <a:prstGeom prst="roundRect">
            <a:avLst>
              <a:gd name="adj" fmla="val 4070"/>
            </a:avLst>
          </a:prstGeom>
          <a:solidFill>
            <a:srgbClr val="FCFAF5"/>
          </a:solidFill>
          <a:ln w="8890">
            <a:solidFill>
              <a:srgbClr val="D8D0C2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6446520" y="3145536"/>
            <a:ext cx="73152" cy="1170432"/>
          </a:xfrm>
          <a:prstGeom prst="rect">
            <a:avLst/>
          </a:prstGeom>
          <a:solidFill>
            <a:srgbClr val="F2683C"/>
          </a:solidFill>
          <a:ln w="12700">
            <a:solidFill>
              <a:srgbClr val="F2683C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647688" y="3172968"/>
            <a:ext cx="4617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300" b="1" dirty="0">
                <a:solidFill>
                  <a:srgbClr val="11100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Ludzkie doświadczenie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6647688" y="3566160"/>
            <a:ext cx="4617720" cy="78638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950" dirty="0">
                <a:solidFill>
                  <a:srgbClr val="6D625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Zamiast rozłączonych e-maili systemowych, pracownik otrzymuje jedną spójną wiadomość powitalną. Menedżer otrzymuje zwięzłe podsumowanie gotowości jeszcze przed pierwszym dniem pracy pracownika.</a:t>
            </a:r>
            <a:endParaRPr lang="en-US" sz="950" dirty="0"/>
          </a:p>
        </p:txBody>
      </p:sp>
      <p:sp>
        <p:nvSpPr>
          <p:cNvPr id="14" name="Shape 12"/>
          <p:cNvSpPr/>
          <p:nvPr/>
        </p:nvSpPr>
        <p:spPr>
          <a:xfrm>
            <a:off x="685800" y="4800600"/>
            <a:ext cx="10789920" cy="868680"/>
          </a:xfrm>
          <a:prstGeom prst="roundRect">
            <a:avLst>
              <a:gd name="adj" fmla="val 7368"/>
            </a:avLst>
          </a:prstGeom>
          <a:solidFill>
            <a:srgbClr val="FCFAF5"/>
          </a:solidFill>
          <a:ln w="8890">
            <a:solidFill>
              <a:srgbClr val="D8D0C2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868680" y="5001768"/>
            <a:ext cx="73152" cy="466344"/>
          </a:xfrm>
          <a:prstGeom prst="rect">
            <a:avLst/>
          </a:prstGeom>
          <a:solidFill>
            <a:srgbClr val="6F4AA6"/>
          </a:solidFill>
          <a:ln w="12700">
            <a:solidFill>
              <a:srgbClr val="6F4AA6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1069848" y="5029200"/>
            <a:ext cx="101955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300" b="1" dirty="0">
                <a:solidFill>
                  <a:srgbClr val="11100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Puste pola konfiguracyjne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1069848" y="5422392"/>
            <a:ext cx="10195560" cy="8229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950" dirty="0">
                <a:solidFill>
                  <a:srgbClr val="6D625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Nazwa wyzwalacza ATS/HRIS · Kolejka spraw przepływu pracy · profile sprzętu · pakiety szkoleniowe · lista dystrybucyjna eskalacji · próg ryzyka w dniu rozpoczęcia · łącze do panelu raportowania</a:t>
            </a:r>
            <a:endParaRPr lang="en-US" sz="95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292840" y="6519672"/>
            <a:ext cx="800000" cy="300000"/>
          </a:xfrm>
          <a:prstGeom prst="rect">
            <a:avLst/>
          </a:prstGeom>
          <a:extLst>
            <a:ext uri="{C572A759-6A51-4108-AA02-DFA0A04FC94B}">
              <ns2:wrappingTextBoxFlag val="0"/>
            </a:ext>
          </a:extLst>
        </p:spPr>
        <p:txBody>
          <a:bodyPr/>
          <a:lstStyle>
            <a:lvl1pPr>
              <a:defRPr sz="750">
                <a:solidFill>
                  <a:srgbClr val="6D6258"/>
                </a:solidFill>
                <a:latin typeface="Aptos"/>
                <a:ea typeface="Aptos"/>
                <a:cs typeface="Aptos"/>
              </a:defRPr>
            </a:lvl1pPr>
          </a:lstStyle>
          <a:p>
            <a:pPr algn="l"/>
            <a:fld id="{F7021451-1387-4CA6-816F-3879F97B5CBC}" type="slidenum">
              <a:rPr b="0" lang="en-US"/>
              <a:t>7</a:t>
            </a:fld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ActiveMotion.ai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Onboarding - Offer Accepted Workflow Template</dc:title>
  <dc:subject>Onboarding offer accepted workflow template</dc:subject>
  <dc:creator>ActiveMotion.ai</dc:creator>
  <cp:lastModifiedBy>ActiveMotion.ai</cp:lastModifiedBy>
  <cp:revision>1</cp:revision>
  <dcterms:created xsi:type="dcterms:W3CDTF">2026-05-07T18:49:36Z</dcterms:created>
  <dcterms:modified xsi:type="dcterms:W3CDTF">2026-05-07T18:49:36Z</dcterms:modified>
</cp:coreProperties>
</file>