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CTIVE">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502920" y="6446520"/>
            <a:ext cx="11201400" cy="0"/>
          </a:xfrm>
          <a:prstGeom prst="line">
            <a:avLst/>
          </a:prstGeom>
          <a:noFill/>
          <a:ln w="7620">
            <a:solidFill>
              <a:srgbClr val="D8D0C2"/>
            </a:solidFill>
            <a:prstDash val="solid"/>
          </a:ln>
        </p:spPr>
      </p:sp>
      <p:sp>
        <p:nvSpPr>
          <p:cNvPr id="3" name="Text 1"/>
          <p:cNvSpPr/>
          <p:nvPr/>
        </p:nvSpPr>
        <p:spPr>
          <a:xfrm>
            <a:off x="566928" y="6537960"/>
            <a:ext cx="4023360" cy="164592"/>
          </a:xfrm>
          <a:prstGeom prst="rect">
            <a:avLst/>
          </a:prstGeom>
          <a:noFill/>
          <a:ln/>
        </p:spPr>
        <p:txBody>
          <a:bodyPr wrap="square" lIns="0" tIns="0" rIns="0" bIns="0" rtlCol="0" anchor="ctr"/>
          <a:lstStyle/>
          <a:p>
            <a:pPr indent="0" marL="0">
              <a:buNone/>
            </a:pPr>
            <a:r>
              <a:rPr lang="en-US" sz="750" dirty="0">
                <a:solidFill>
                  <a:srgbClr val="6D6258"/>
                </a:solidFill>
                <a:latin typeface="Aptos" pitchFamily="34" charset="0"/>
                <a:ea typeface="Aptos" pitchFamily="34" charset="-122"/>
                <a:cs typeface="Aptos" pitchFamily="34" charset="-120"/>
              </a:rPr>
              <a:t>ActiveMotion.ai · HR Automation</a:t>
            </a:r>
            <a:endParaRPr lang="en-US" sz="7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0A0A"/>
        </a:solidFill>
      </p:bgPr>
    </p:bg>
    <p:spTree>
      <p:nvGrpSpPr>
        <p:cNvPr id="1" name=""/>
        <p:cNvGrpSpPr/>
        <p:nvPr/>
      </p:nvGrpSpPr>
      <p:grpSpPr>
        <a:xfrm>
          <a:off x="0" y="0"/>
          <a:ext cx="0" cy="0"/>
          <a:chOff x="0" y="0"/>
          <a:chExt cx="0" cy="0"/>
        </a:xfrm>
      </p:grpSpPr>
      <p:sp>
        <p:nvSpPr>
          <p:cNvPr id="2" name="Text 0"/>
          <p:cNvSpPr/>
          <p:nvPr/>
        </p:nvSpPr>
        <p:spPr>
          <a:xfrm>
            <a:off x="566928" y="384048"/>
            <a:ext cx="4023360" cy="219456"/>
          </a:xfrm>
          <a:prstGeom prst="rect">
            <a:avLst/>
          </a:prstGeom>
          <a:noFill/>
          <a:ln/>
        </p:spPr>
        <p:txBody>
          <a:bodyPr wrap="square" lIns="0" tIns="0" rIns="0" bIns="0" rtlCol="0" anchor="ctr"/>
          <a:lstStyle/>
          <a:p>
            <a:pPr indent="0" marL="0">
              <a:buNone/>
            </a:pPr>
            <a:r>
              <a:rPr lang="en-US" sz="850" b="1" dirty="0">
                <a:solidFill>
                  <a:srgbClr val="CFC7BB"/>
                </a:solidFill>
                <a:latin typeface="Aptos" pitchFamily="34" charset="0"/>
                <a:ea typeface="Aptos" pitchFamily="34" charset="-122"/>
                <a:cs typeface="Aptos" pitchFamily="34" charset="-120"/>
              </a:rPr>
              <a:t>ACTIVE MOTION HR USE CASE</a:t>
            </a:r>
            <a:endParaRPr lang="en-US" sz="850" dirty="0"/>
          </a:p>
        </p:txBody>
      </p:sp>
      <p:sp>
        <p:nvSpPr>
          <p:cNvPr id="3" name="Text 1"/>
          <p:cNvSpPr/>
          <p:nvPr/>
        </p:nvSpPr>
        <p:spPr>
          <a:xfrm>
            <a:off x="566928" y="960120"/>
            <a:ext cx="6766560" cy="1097280"/>
          </a:xfrm>
          <a:prstGeom prst="rect">
            <a:avLst/>
          </a:prstGeom>
          <a:noFill/>
          <a:ln/>
        </p:spPr>
        <p:txBody>
          <a:bodyPr wrap="square" lIns="0" tIns="0" rIns="0" bIns="0" rtlCol="0" anchor="ctr">
            <a:normAutofit/>
          </a:bodyPr>
          <a:lstStyle/>
          <a:p>
            <a:pPr indent="0" marL="0">
              <a:buNone/>
            </a:pPr>
            <a:r>
              <a:rPr lang="en-US" sz="3600" b="1" dirty="0">
                <a:solidFill>
                  <a:srgbClr val="FCFAF5"/>
                </a:solidFill>
                <a:latin typeface="Aptos Display" pitchFamily="34" charset="0"/>
                <a:ea typeface="Aptos Display" pitchFamily="34" charset="-122"/>
                <a:cs typeface="Aptos Display" pitchFamily="34" charset="-120"/>
              </a:rPr>
              <a:t>Onboarding - Offer Accepted</a:t>
            </a:r>
            <a:endParaRPr lang="en-US" sz="3600" dirty="0"/>
          </a:p>
        </p:txBody>
      </p:sp>
      <p:sp>
        <p:nvSpPr>
          <p:cNvPr id="4" name="Text 2"/>
          <p:cNvSpPr/>
          <p:nvPr/>
        </p:nvSpPr>
        <p:spPr>
          <a:xfrm>
            <a:off x="603504" y="2240280"/>
            <a:ext cx="6263640" cy="777240"/>
          </a:xfrm>
          <a:prstGeom prst="rect">
            <a:avLst/>
          </a:prstGeom>
          <a:noFill/>
          <a:ln/>
        </p:spPr>
        <p:txBody>
          <a:bodyPr wrap="square" lIns="254" tIns="254" rIns="254" bIns="254" rtlCol="0" anchor="ctr">
            <a:normAutofit/>
          </a:bodyPr>
          <a:lstStyle/>
          <a:p>
            <a:pPr indent="0" marL="0">
              <a:buNone/>
            </a:pPr>
            <a:r>
              <a:rPr lang="en-US" sz="1400" dirty="0">
                <a:solidFill>
                  <a:srgbClr val="D8D0C2"/>
                </a:solidFill>
                <a:latin typeface="Aptos" pitchFamily="34" charset="0"/>
                <a:ea typeface="Aptos" pitchFamily="34" charset="-122"/>
                <a:cs typeface="Aptos" pitchFamily="34" charset="-120"/>
              </a:rPr>
              <a:t>A trigger-driven workflow for identity creation, hardware fulfillment, training seat reservation, owner coordination, and day-one readiness.</a:t>
            </a:r>
            <a:endParaRPr lang="en-US" sz="1400" dirty="0"/>
          </a:p>
        </p:txBody>
      </p:sp>
      <p:sp>
        <p:nvSpPr>
          <p:cNvPr id="5" name="Shape 3"/>
          <p:cNvSpPr/>
          <p:nvPr/>
        </p:nvSpPr>
        <p:spPr>
          <a:xfrm>
            <a:off x="7635240" y="1005840"/>
            <a:ext cx="3337560" cy="658368"/>
          </a:xfrm>
          <a:prstGeom prst="roundRect">
            <a:avLst>
              <a:gd name="adj" fmla="val 8333"/>
            </a:avLst>
          </a:prstGeom>
          <a:solidFill>
            <a:srgbClr val="FCFAF5"/>
          </a:solidFill>
          <a:ln w="10160">
            <a:solidFill>
              <a:srgbClr val="D8D0C2"/>
            </a:solidFill>
            <a:prstDash val="solid"/>
          </a:ln>
        </p:spPr>
      </p:sp>
      <p:sp>
        <p:nvSpPr>
          <p:cNvPr id="6" name="Shape 4"/>
          <p:cNvSpPr/>
          <p:nvPr/>
        </p:nvSpPr>
        <p:spPr>
          <a:xfrm>
            <a:off x="7635240" y="1005840"/>
            <a:ext cx="73152" cy="658368"/>
          </a:xfrm>
          <a:prstGeom prst="rect">
            <a:avLst/>
          </a:prstGeom>
          <a:solidFill>
            <a:srgbClr val="2F7F4E"/>
          </a:solidFill>
          <a:ln w="12700">
            <a:solidFill>
              <a:srgbClr val="2F7F4E"/>
            </a:solidFill>
            <a:prstDash val="solid"/>
          </a:ln>
        </p:spPr>
      </p:sp>
      <p:sp>
        <p:nvSpPr>
          <p:cNvPr id="7" name="Text 5"/>
          <p:cNvSpPr/>
          <p:nvPr/>
        </p:nvSpPr>
        <p:spPr>
          <a:xfrm>
            <a:off x="7836408" y="113385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TRIGGER</a:t>
            </a:r>
            <a:endParaRPr lang="en-US" sz="680" dirty="0"/>
          </a:p>
        </p:txBody>
      </p:sp>
      <p:sp>
        <p:nvSpPr>
          <p:cNvPr id="8" name="Text 6"/>
          <p:cNvSpPr/>
          <p:nvPr/>
        </p:nvSpPr>
        <p:spPr>
          <a:xfrm>
            <a:off x="7836408" y="133502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Offer accepted</a:t>
            </a:r>
            <a:endParaRPr lang="en-US" sz="1050" dirty="0"/>
          </a:p>
        </p:txBody>
      </p:sp>
      <p:sp>
        <p:nvSpPr>
          <p:cNvPr id="9" name="Shape 7"/>
          <p:cNvSpPr/>
          <p:nvPr/>
        </p:nvSpPr>
        <p:spPr>
          <a:xfrm>
            <a:off x="7635240" y="1874520"/>
            <a:ext cx="3337560" cy="658368"/>
          </a:xfrm>
          <a:prstGeom prst="roundRect">
            <a:avLst>
              <a:gd name="adj" fmla="val 8333"/>
            </a:avLst>
          </a:prstGeom>
          <a:solidFill>
            <a:srgbClr val="FCFAF5"/>
          </a:solidFill>
          <a:ln w="10160">
            <a:solidFill>
              <a:srgbClr val="D8D0C2"/>
            </a:solidFill>
            <a:prstDash val="solid"/>
          </a:ln>
        </p:spPr>
      </p:sp>
      <p:sp>
        <p:nvSpPr>
          <p:cNvPr id="10" name="Shape 8"/>
          <p:cNvSpPr/>
          <p:nvPr/>
        </p:nvSpPr>
        <p:spPr>
          <a:xfrm>
            <a:off x="7635240" y="1874520"/>
            <a:ext cx="73152" cy="658368"/>
          </a:xfrm>
          <a:prstGeom prst="rect">
            <a:avLst/>
          </a:prstGeom>
          <a:solidFill>
            <a:srgbClr val="F2683C"/>
          </a:solidFill>
          <a:ln w="12700">
            <a:solidFill>
              <a:srgbClr val="F2683C"/>
            </a:solidFill>
            <a:prstDash val="solid"/>
          </a:ln>
        </p:spPr>
      </p:sp>
      <p:sp>
        <p:nvSpPr>
          <p:cNvPr id="11" name="Text 9"/>
          <p:cNvSpPr/>
          <p:nvPr/>
        </p:nvSpPr>
        <p:spPr>
          <a:xfrm>
            <a:off x="7836408" y="200253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START TARGET</a:t>
            </a:r>
            <a:endParaRPr lang="en-US" sz="680" dirty="0"/>
          </a:p>
        </p:txBody>
      </p:sp>
      <p:sp>
        <p:nvSpPr>
          <p:cNvPr id="12" name="Text 10"/>
          <p:cNvSpPr/>
          <p:nvPr/>
        </p:nvSpPr>
        <p:spPr>
          <a:xfrm>
            <a:off x="7836408" y="220370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Within 15 minutes</a:t>
            </a:r>
            <a:endParaRPr lang="en-US" sz="1050" dirty="0"/>
          </a:p>
        </p:txBody>
      </p:sp>
      <p:sp>
        <p:nvSpPr>
          <p:cNvPr id="13" name="Shape 11"/>
          <p:cNvSpPr/>
          <p:nvPr/>
        </p:nvSpPr>
        <p:spPr>
          <a:xfrm>
            <a:off x="7635240" y="2743200"/>
            <a:ext cx="3337560" cy="658368"/>
          </a:xfrm>
          <a:prstGeom prst="roundRect">
            <a:avLst>
              <a:gd name="adj" fmla="val 8333"/>
            </a:avLst>
          </a:prstGeom>
          <a:solidFill>
            <a:srgbClr val="FCFAF5"/>
          </a:solidFill>
          <a:ln w="10160">
            <a:solidFill>
              <a:srgbClr val="D8D0C2"/>
            </a:solidFill>
            <a:prstDash val="solid"/>
          </a:ln>
        </p:spPr>
      </p:sp>
      <p:sp>
        <p:nvSpPr>
          <p:cNvPr id="14" name="Shape 12"/>
          <p:cNvSpPr/>
          <p:nvPr/>
        </p:nvSpPr>
        <p:spPr>
          <a:xfrm>
            <a:off x="7635240" y="2743200"/>
            <a:ext cx="73152" cy="658368"/>
          </a:xfrm>
          <a:prstGeom prst="rect">
            <a:avLst/>
          </a:prstGeom>
          <a:solidFill>
            <a:srgbClr val="6F4AA6"/>
          </a:solidFill>
          <a:ln w="12700">
            <a:solidFill>
              <a:srgbClr val="6F4AA6"/>
            </a:solidFill>
            <a:prstDash val="solid"/>
          </a:ln>
        </p:spPr>
      </p:sp>
      <p:sp>
        <p:nvSpPr>
          <p:cNvPr id="15" name="Text 13"/>
          <p:cNvSpPr/>
          <p:nvPr/>
        </p:nvSpPr>
        <p:spPr>
          <a:xfrm>
            <a:off x="7836408" y="287121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COMPLETION TARGET</a:t>
            </a:r>
            <a:endParaRPr lang="en-US" sz="680" dirty="0"/>
          </a:p>
        </p:txBody>
      </p:sp>
      <p:sp>
        <p:nvSpPr>
          <p:cNvPr id="16" name="Text 14"/>
          <p:cNvSpPr/>
          <p:nvPr/>
        </p:nvSpPr>
        <p:spPr>
          <a:xfrm>
            <a:off x="7836408" y="307238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Ready by T-2 business days</a:t>
            </a:r>
            <a:endParaRPr lang="en-US" sz="1050" dirty="0"/>
          </a:p>
        </p:txBody>
      </p:sp>
      <p:sp>
        <p:nvSpPr>
          <p:cNvPr id="17" name="Shape 15"/>
          <p:cNvSpPr/>
          <p:nvPr/>
        </p:nvSpPr>
        <p:spPr>
          <a:xfrm>
            <a:off x="7315200" y="3886200"/>
            <a:ext cx="3108960" cy="1234440"/>
          </a:xfrm>
          <a:prstGeom prst="arc">
            <a:avLst/>
          </a:prstGeom>
          <a:noFill/>
          <a:ln w="50800">
            <a:solidFill>
              <a:srgbClr val="F2683C"/>
            </a:solidFill>
            <a:prstDash val="solid"/>
            <a:headEnd type="none"/>
            <a:tailEnd type="triangle"/>
          </a:ln>
        </p:spPr>
      </p:sp>
      <p:sp>
        <p:nvSpPr>
          <p:cNvPr id="18" name="Text 16"/>
          <p:cNvSpPr/>
          <p:nvPr/>
        </p:nvSpPr>
        <p:spPr>
          <a:xfrm>
            <a:off x="7543800" y="5321808"/>
            <a:ext cx="3383280" cy="384048"/>
          </a:xfrm>
          <a:prstGeom prst="rect">
            <a:avLst/>
          </a:prstGeom>
          <a:noFill/>
          <a:ln/>
        </p:spPr>
        <p:txBody>
          <a:bodyPr wrap="square" lIns="0" tIns="0" rIns="0" bIns="0" rtlCol="0" anchor="ctr">
            <a:normAutofit/>
          </a:bodyPr>
          <a:lstStyle/>
          <a:p>
            <a:pPr algn="ctr" indent="0" marL="0">
              <a:buNone/>
            </a:pPr>
            <a:r>
              <a:rPr lang="en-US" sz="1150" dirty="0">
                <a:solidFill>
                  <a:srgbClr val="D8D0C2"/>
                </a:solidFill>
                <a:latin typeface="Aptos" pitchFamily="34" charset="0"/>
                <a:ea typeface="Aptos" pitchFamily="34" charset="-122"/>
                <a:cs typeface="Aptos" pitchFamily="34" charset="-120"/>
              </a:rPr>
              <a:t>One accepted offer becomes one coordinated onboarding case.</a:t>
            </a:r>
            <a:endParaRPr lang="en-US" sz="11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TRIGGER DEFINITION</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The workflow starts from one trusted event.</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The accepted-offer event becomes the control point for identity, equipment, training, communications, and audit.</a:t>
            </a:r>
            <a:endParaRPr lang="en-US" sz="1250" dirty="0"/>
          </a:p>
        </p:txBody>
      </p:sp>
      <p:sp>
        <p:nvSpPr>
          <p:cNvPr id="6" name="Shape 4"/>
          <p:cNvSpPr/>
          <p:nvPr/>
        </p:nvSpPr>
        <p:spPr>
          <a:xfrm>
            <a:off x="621792" y="3063240"/>
            <a:ext cx="3337560" cy="1280160"/>
          </a:xfrm>
          <a:prstGeom prst="roundRect">
            <a:avLst>
              <a:gd name="adj" fmla="val 5000"/>
            </a:avLst>
          </a:prstGeom>
          <a:solidFill>
            <a:srgbClr val="FCFAF5"/>
          </a:solidFill>
          <a:ln w="8890">
            <a:solidFill>
              <a:srgbClr val="D8D0C2"/>
            </a:solidFill>
            <a:prstDash val="solid"/>
          </a:ln>
        </p:spPr>
      </p:sp>
      <p:sp>
        <p:nvSpPr>
          <p:cNvPr id="7" name="Shape 5"/>
          <p:cNvSpPr/>
          <p:nvPr/>
        </p:nvSpPr>
        <p:spPr>
          <a:xfrm>
            <a:off x="804672" y="3264408"/>
            <a:ext cx="73152" cy="877824"/>
          </a:xfrm>
          <a:prstGeom prst="rect">
            <a:avLst/>
          </a:prstGeom>
          <a:solidFill>
            <a:srgbClr val="2F7F4E"/>
          </a:solidFill>
          <a:ln w="12700">
            <a:solidFill>
              <a:srgbClr val="2F7F4E"/>
            </a:solidFill>
            <a:prstDash val="solid"/>
          </a:ln>
        </p:spPr>
      </p:sp>
      <p:sp>
        <p:nvSpPr>
          <p:cNvPr id="8" name="Text 6"/>
          <p:cNvSpPr/>
          <p:nvPr/>
        </p:nvSpPr>
        <p:spPr>
          <a:xfrm>
            <a:off x="1005840"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Primary event</a:t>
            </a:r>
            <a:endParaRPr lang="en-US" sz="1300" dirty="0"/>
          </a:p>
        </p:txBody>
      </p:sp>
      <p:sp>
        <p:nvSpPr>
          <p:cNvPr id="9" name="Text 7"/>
          <p:cNvSpPr/>
          <p:nvPr/>
        </p:nvSpPr>
        <p:spPr>
          <a:xfrm>
            <a:off x="1005840"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Candidate offer is marked Accepted and start date is confirmed in the ATS or HRIS.</a:t>
            </a:r>
            <a:endParaRPr lang="en-US" sz="950" dirty="0"/>
          </a:p>
        </p:txBody>
      </p:sp>
      <p:sp>
        <p:nvSpPr>
          <p:cNvPr id="10" name="Shape 8"/>
          <p:cNvSpPr/>
          <p:nvPr/>
        </p:nvSpPr>
        <p:spPr>
          <a:xfrm>
            <a:off x="4160520" y="3063240"/>
            <a:ext cx="3337560" cy="1280160"/>
          </a:xfrm>
          <a:prstGeom prst="roundRect">
            <a:avLst>
              <a:gd name="adj" fmla="val 5000"/>
            </a:avLst>
          </a:prstGeom>
          <a:solidFill>
            <a:srgbClr val="FCFAF5"/>
          </a:solidFill>
          <a:ln w="8890">
            <a:solidFill>
              <a:srgbClr val="D8D0C2"/>
            </a:solidFill>
            <a:prstDash val="solid"/>
          </a:ln>
        </p:spPr>
      </p:sp>
      <p:sp>
        <p:nvSpPr>
          <p:cNvPr id="11" name="Shape 9"/>
          <p:cNvSpPr/>
          <p:nvPr/>
        </p:nvSpPr>
        <p:spPr>
          <a:xfrm>
            <a:off x="4343400" y="3264408"/>
            <a:ext cx="73152" cy="877824"/>
          </a:xfrm>
          <a:prstGeom prst="rect">
            <a:avLst/>
          </a:prstGeom>
          <a:solidFill>
            <a:srgbClr val="F2683C"/>
          </a:solidFill>
          <a:ln w="12700">
            <a:solidFill>
              <a:srgbClr val="F2683C"/>
            </a:solidFill>
            <a:prstDash val="solid"/>
          </a:ln>
        </p:spPr>
      </p:sp>
      <p:sp>
        <p:nvSpPr>
          <p:cNvPr id="12" name="Text 10"/>
          <p:cNvSpPr/>
          <p:nvPr/>
        </p:nvSpPr>
        <p:spPr>
          <a:xfrm>
            <a:off x="4544568"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Required fields</a:t>
            </a:r>
            <a:endParaRPr lang="en-US" sz="1300" dirty="0"/>
          </a:p>
        </p:txBody>
      </p:sp>
      <p:sp>
        <p:nvSpPr>
          <p:cNvPr id="13" name="Text 11"/>
          <p:cNvSpPr/>
          <p:nvPr/>
        </p:nvSpPr>
        <p:spPr>
          <a:xfrm>
            <a:off x="4544568"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Legal name, preferred name, personal email, role, department, manager, location, start date, employment type, equipment profile, and training profile.</a:t>
            </a:r>
            <a:endParaRPr lang="en-US" sz="950" dirty="0"/>
          </a:p>
        </p:txBody>
      </p:sp>
      <p:sp>
        <p:nvSpPr>
          <p:cNvPr id="14" name="Shape 12"/>
          <p:cNvSpPr/>
          <p:nvPr/>
        </p:nvSpPr>
        <p:spPr>
          <a:xfrm>
            <a:off x="7699248" y="3063240"/>
            <a:ext cx="3337560" cy="1280160"/>
          </a:xfrm>
          <a:prstGeom prst="roundRect">
            <a:avLst>
              <a:gd name="adj" fmla="val 5000"/>
            </a:avLst>
          </a:prstGeom>
          <a:solidFill>
            <a:srgbClr val="FCFAF5"/>
          </a:solidFill>
          <a:ln w="8890">
            <a:solidFill>
              <a:srgbClr val="D8D0C2"/>
            </a:solidFill>
            <a:prstDash val="solid"/>
          </a:ln>
        </p:spPr>
      </p:sp>
      <p:sp>
        <p:nvSpPr>
          <p:cNvPr id="15" name="Shape 13"/>
          <p:cNvSpPr/>
          <p:nvPr/>
        </p:nvSpPr>
        <p:spPr>
          <a:xfrm>
            <a:off x="7882128" y="3264408"/>
            <a:ext cx="73152" cy="877824"/>
          </a:xfrm>
          <a:prstGeom prst="rect">
            <a:avLst/>
          </a:prstGeom>
          <a:solidFill>
            <a:srgbClr val="6F4AA6"/>
          </a:solidFill>
          <a:ln w="12700">
            <a:solidFill>
              <a:srgbClr val="6F4AA6"/>
            </a:solidFill>
            <a:prstDash val="solid"/>
          </a:ln>
        </p:spPr>
      </p:sp>
      <p:sp>
        <p:nvSpPr>
          <p:cNvPr id="16" name="Text 14"/>
          <p:cNvSpPr/>
          <p:nvPr/>
        </p:nvSpPr>
        <p:spPr>
          <a:xfrm>
            <a:off x="8083296"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Duplicate protection</a:t>
            </a:r>
            <a:endParaRPr lang="en-US" sz="1300" dirty="0"/>
          </a:p>
        </p:txBody>
      </p:sp>
      <p:sp>
        <p:nvSpPr>
          <p:cNvPr id="17" name="Text 15"/>
          <p:cNvSpPr/>
          <p:nvPr/>
        </p:nvSpPr>
        <p:spPr>
          <a:xfrm>
            <a:off x="8083296"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If an onboarding case already exists for candidate ID or employee ID, update the existing case instead of starting a second workflow.</a:t>
            </a:r>
            <a:endParaRPr lang="en-US" sz="950" dirty="0"/>
          </a:p>
        </p:txBody>
      </p:sp>
      <p:sp>
        <p:nvSpPr>
          <p:cNvPr id="18" name="Shape 16"/>
          <p:cNvSpPr/>
          <p:nvPr/>
        </p:nvSpPr>
        <p:spPr>
          <a:xfrm>
            <a:off x="4160520" y="4617720"/>
            <a:ext cx="3337560" cy="1143000"/>
          </a:xfrm>
          <a:prstGeom prst="roundRect">
            <a:avLst>
              <a:gd name="adj" fmla="val 5600"/>
            </a:avLst>
          </a:prstGeom>
          <a:solidFill>
            <a:srgbClr val="FCFAF5"/>
          </a:solidFill>
          <a:ln w="8890">
            <a:solidFill>
              <a:srgbClr val="D8D0C2"/>
            </a:solidFill>
            <a:prstDash val="solid"/>
          </a:ln>
        </p:spPr>
      </p:sp>
      <p:sp>
        <p:nvSpPr>
          <p:cNvPr id="19" name="Shape 17"/>
          <p:cNvSpPr/>
          <p:nvPr/>
        </p:nvSpPr>
        <p:spPr>
          <a:xfrm>
            <a:off x="4343400" y="4818888"/>
            <a:ext cx="73152" cy="740664"/>
          </a:xfrm>
          <a:prstGeom prst="rect">
            <a:avLst/>
          </a:prstGeom>
          <a:solidFill>
            <a:srgbClr val="0A0A0A"/>
          </a:solidFill>
          <a:ln w="12700">
            <a:solidFill>
              <a:srgbClr val="0A0A0A"/>
            </a:solidFill>
            <a:prstDash val="solid"/>
          </a:ln>
        </p:spPr>
      </p:sp>
      <p:sp>
        <p:nvSpPr>
          <p:cNvPr id="20" name="Text 18"/>
          <p:cNvSpPr/>
          <p:nvPr/>
        </p:nvSpPr>
        <p:spPr>
          <a:xfrm>
            <a:off x="4544568" y="484632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Audit record</a:t>
            </a:r>
            <a:endParaRPr lang="en-US" sz="1300" dirty="0"/>
          </a:p>
        </p:txBody>
      </p:sp>
      <p:sp>
        <p:nvSpPr>
          <p:cNvPr id="21" name="Text 19"/>
          <p:cNvSpPr/>
          <p:nvPr/>
        </p:nvSpPr>
        <p:spPr>
          <a:xfrm>
            <a:off x="4544568" y="5239512"/>
            <a:ext cx="2743200" cy="35661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Store trigger timestamp, source-system event ID, actor, payload version, and workflow run ID.</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WORKFLOW PATH</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Accepted offer to day-one readiness in seven moves.</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The agent does the coordination work while humans handle exceptions and judgment calls.</a:t>
            </a:r>
            <a:endParaRPr lang="en-US" sz="1250" dirty="0"/>
          </a:p>
        </p:txBody>
      </p:sp>
      <p:sp>
        <p:nvSpPr>
          <p:cNvPr id="6" name="Shape 4"/>
          <p:cNvSpPr/>
          <p:nvPr/>
        </p:nvSpPr>
        <p:spPr>
          <a:xfrm>
            <a:off x="594360" y="3246120"/>
            <a:ext cx="676656" cy="676656"/>
          </a:xfrm>
          <a:prstGeom prst="ellipse">
            <a:avLst/>
          </a:prstGeom>
          <a:solidFill>
            <a:srgbClr val="2F7F4E"/>
          </a:solidFill>
          <a:ln w="12700">
            <a:solidFill>
              <a:srgbClr val="2F7F4E"/>
            </a:solidFill>
            <a:prstDash val="solid"/>
          </a:ln>
        </p:spPr>
      </p:sp>
      <p:sp>
        <p:nvSpPr>
          <p:cNvPr id="7" name="Text 5"/>
          <p:cNvSpPr/>
          <p:nvPr/>
        </p:nvSpPr>
        <p:spPr>
          <a:xfrm>
            <a:off x="594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01</a:t>
            </a:r>
            <a:endParaRPr lang="en-US" sz="800" dirty="0"/>
          </a:p>
        </p:txBody>
      </p:sp>
      <p:sp>
        <p:nvSpPr>
          <p:cNvPr id="8" name="Shape 6"/>
          <p:cNvSpPr/>
          <p:nvPr/>
        </p:nvSpPr>
        <p:spPr>
          <a:xfrm>
            <a:off x="1353312" y="3584448"/>
            <a:ext cx="694944" cy="0"/>
          </a:xfrm>
          <a:prstGeom prst="line">
            <a:avLst/>
          </a:prstGeom>
          <a:noFill/>
          <a:ln w="15240">
            <a:solidFill>
              <a:srgbClr val="CFC7BB"/>
            </a:solidFill>
            <a:prstDash val="solid"/>
          </a:ln>
        </p:spPr>
      </p:sp>
      <p:sp>
        <p:nvSpPr>
          <p:cNvPr id="9" name="Text 7"/>
          <p:cNvSpPr/>
          <p:nvPr/>
        </p:nvSpPr>
        <p:spPr>
          <a:xfrm>
            <a:off x="347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Validate event</a:t>
            </a:r>
            <a:endParaRPr lang="en-US" sz="950" dirty="0"/>
          </a:p>
        </p:txBody>
      </p:sp>
      <p:sp>
        <p:nvSpPr>
          <p:cNvPr id="10" name="Shape 8"/>
          <p:cNvSpPr/>
          <p:nvPr/>
        </p:nvSpPr>
        <p:spPr>
          <a:xfrm>
            <a:off x="2194560" y="3246120"/>
            <a:ext cx="676656" cy="676656"/>
          </a:xfrm>
          <a:prstGeom prst="ellipse">
            <a:avLst/>
          </a:prstGeom>
          <a:solidFill>
            <a:srgbClr val="F2683C"/>
          </a:solidFill>
          <a:ln w="12700">
            <a:solidFill>
              <a:srgbClr val="F2683C"/>
            </a:solidFill>
            <a:prstDash val="solid"/>
          </a:ln>
        </p:spPr>
      </p:sp>
      <p:sp>
        <p:nvSpPr>
          <p:cNvPr id="11" name="Text 9"/>
          <p:cNvSpPr/>
          <p:nvPr/>
        </p:nvSpPr>
        <p:spPr>
          <a:xfrm>
            <a:off x="2194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02</a:t>
            </a:r>
            <a:endParaRPr lang="en-US" sz="800" dirty="0"/>
          </a:p>
        </p:txBody>
      </p:sp>
      <p:sp>
        <p:nvSpPr>
          <p:cNvPr id="12" name="Shape 10"/>
          <p:cNvSpPr/>
          <p:nvPr/>
        </p:nvSpPr>
        <p:spPr>
          <a:xfrm>
            <a:off x="2953512" y="3584448"/>
            <a:ext cx="694944" cy="0"/>
          </a:xfrm>
          <a:prstGeom prst="line">
            <a:avLst/>
          </a:prstGeom>
          <a:noFill/>
          <a:ln w="15240">
            <a:solidFill>
              <a:srgbClr val="CFC7BB"/>
            </a:solidFill>
            <a:prstDash val="solid"/>
          </a:ln>
        </p:spPr>
      </p:sp>
      <p:sp>
        <p:nvSpPr>
          <p:cNvPr id="13" name="Text 11"/>
          <p:cNvSpPr/>
          <p:nvPr/>
        </p:nvSpPr>
        <p:spPr>
          <a:xfrm>
            <a:off x="1947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Stage worker profile</a:t>
            </a:r>
            <a:endParaRPr lang="en-US" sz="950" dirty="0"/>
          </a:p>
        </p:txBody>
      </p:sp>
      <p:sp>
        <p:nvSpPr>
          <p:cNvPr id="14" name="Shape 12"/>
          <p:cNvSpPr/>
          <p:nvPr/>
        </p:nvSpPr>
        <p:spPr>
          <a:xfrm>
            <a:off x="3794760" y="3246120"/>
            <a:ext cx="676656" cy="676656"/>
          </a:xfrm>
          <a:prstGeom prst="ellipse">
            <a:avLst/>
          </a:prstGeom>
          <a:solidFill>
            <a:srgbClr val="6F4AA6"/>
          </a:solidFill>
          <a:ln w="12700">
            <a:solidFill>
              <a:srgbClr val="6F4AA6"/>
            </a:solidFill>
            <a:prstDash val="solid"/>
          </a:ln>
        </p:spPr>
      </p:sp>
      <p:sp>
        <p:nvSpPr>
          <p:cNvPr id="15" name="Text 13"/>
          <p:cNvSpPr/>
          <p:nvPr/>
        </p:nvSpPr>
        <p:spPr>
          <a:xfrm>
            <a:off x="37947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03</a:t>
            </a:r>
            <a:endParaRPr lang="en-US" sz="800" dirty="0"/>
          </a:p>
        </p:txBody>
      </p:sp>
      <p:sp>
        <p:nvSpPr>
          <p:cNvPr id="16" name="Shape 14"/>
          <p:cNvSpPr/>
          <p:nvPr/>
        </p:nvSpPr>
        <p:spPr>
          <a:xfrm>
            <a:off x="4553712" y="3584448"/>
            <a:ext cx="694944" cy="0"/>
          </a:xfrm>
          <a:prstGeom prst="line">
            <a:avLst/>
          </a:prstGeom>
          <a:noFill/>
          <a:ln w="15240">
            <a:solidFill>
              <a:srgbClr val="CFC7BB"/>
            </a:solidFill>
            <a:prstDash val="solid"/>
          </a:ln>
        </p:spPr>
      </p:sp>
      <p:sp>
        <p:nvSpPr>
          <p:cNvPr id="17" name="Text 15"/>
          <p:cNvSpPr/>
          <p:nvPr/>
        </p:nvSpPr>
        <p:spPr>
          <a:xfrm>
            <a:off x="35478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Create identity records</a:t>
            </a:r>
            <a:endParaRPr lang="en-US" sz="950" dirty="0"/>
          </a:p>
        </p:txBody>
      </p:sp>
      <p:sp>
        <p:nvSpPr>
          <p:cNvPr id="18" name="Shape 16"/>
          <p:cNvSpPr/>
          <p:nvPr/>
        </p:nvSpPr>
        <p:spPr>
          <a:xfrm>
            <a:off x="5394960" y="3246120"/>
            <a:ext cx="676656" cy="676656"/>
          </a:xfrm>
          <a:prstGeom prst="ellipse">
            <a:avLst/>
          </a:prstGeom>
          <a:solidFill>
            <a:srgbClr val="2F7F4E"/>
          </a:solidFill>
          <a:ln w="12700">
            <a:solidFill>
              <a:srgbClr val="2F7F4E"/>
            </a:solidFill>
            <a:prstDash val="solid"/>
          </a:ln>
        </p:spPr>
      </p:sp>
      <p:sp>
        <p:nvSpPr>
          <p:cNvPr id="19" name="Text 17"/>
          <p:cNvSpPr/>
          <p:nvPr/>
        </p:nvSpPr>
        <p:spPr>
          <a:xfrm>
            <a:off x="53949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04</a:t>
            </a:r>
            <a:endParaRPr lang="en-US" sz="800" dirty="0"/>
          </a:p>
        </p:txBody>
      </p:sp>
      <p:sp>
        <p:nvSpPr>
          <p:cNvPr id="20" name="Shape 18"/>
          <p:cNvSpPr/>
          <p:nvPr/>
        </p:nvSpPr>
        <p:spPr>
          <a:xfrm>
            <a:off x="6153912" y="3584448"/>
            <a:ext cx="694944" cy="0"/>
          </a:xfrm>
          <a:prstGeom prst="line">
            <a:avLst/>
          </a:prstGeom>
          <a:noFill/>
          <a:ln w="15240">
            <a:solidFill>
              <a:srgbClr val="CFC7BB"/>
            </a:solidFill>
            <a:prstDash val="solid"/>
          </a:ln>
        </p:spPr>
      </p:sp>
      <p:sp>
        <p:nvSpPr>
          <p:cNvPr id="21" name="Text 19"/>
          <p:cNvSpPr/>
          <p:nvPr/>
        </p:nvSpPr>
        <p:spPr>
          <a:xfrm>
            <a:off x="51480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Request hardware</a:t>
            </a:r>
            <a:endParaRPr lang="en-US" sz="950" dirty="0"/>
          </a:p>
        </p:txBody>
      </p:sp>
      <p:sp>
        <p:nvSpPr>
          <p:cNvPr id="22" name="Shape 20"/>
          <p:cNvSpPr/>
          <p:nvPr/>
        </p:nvSpPr>
        <p:spPr>
          <a:xfrm>
            <a:off x="6995160" y="3246120"/>
            <a:ext cx="676656" cy="676656"/>
          </a:xfrm>
          <a:prstGeom prst="ellipse">
            <a:avLst/>
          </a:prstGeom>
          <a:solidFill>
            <a:srgbClr val="F2683C"/>
          </a:solidFill>
          <a:ln w="12700">
            <a:solidFill>
              <a:srgbClr val="F2683C"/>
            </a:solidFill>
            <a:prstDash val="solid"/>
          </a:ln>
        </p:spPr>
      </p:sp>
      <p:sp>
        <p:nvSpPr>
          <p:cNvPr id="23" name="Text 21"/>
          <p:cNvSpPr/>
          <p:nvPr/>
        </p:nvSpPr>
        <p:spPr>
          <a:xfrm>
            <a:off x="69951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05</a:t>
            </a:r>
            <a:endParaRPr lang="en-US" sz="800" dirty="0"/>
          </a:p>
        </p:txBody>
      </p:sp>
      <p:sp>
        <p:nvSpPr>
          <p:cNvPr id="24" name="Shape 22"/>
          <p:cNvSpPr/>
          <p:nvPr/>
        </p:nvSpPr>
        <p:spPr>
          <a:xfrm>
            <a:off x="7754112" y="3584448"/>
            <a:ext cx="694944" cy="0"/>
          </a:xfrm>
          <a:prstGeom prst="line">
            <a:avLst/>
          </a:prstGeom>
          <a:noFill/>
          <a:ln w="15240">
            <a:solidFill>
              <a:srgbClr val="CFC7BB"/>
            </a:solidFill>
            <a:prstDash val="solid"/>
          </a:ln>
        </p:spPr>
      </p:sp>
      <p:sp>
        <p:nvSpPr>
          <p:cNvPr id="25" name="Text 23"/>
          <p:cNvSpPr/>
          <p:nvPr/>
        </p:nvSpPr>
        <p:spPr>
          <a:xfrm>
            <a:off x="67482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Reserve training</a:t>
            </a:r>
            <a:endParaRPr lang="en-US" sz="950" dirty="0"/>
          </a:p>
        </p:txBody>
      </p:sp>
      <p:sp>
        <p:nvSpPr>
          <p:cNvPr id="26" name="Shape 24"/>
          <p:cNvSpPr/>
          <p:nvPr/>
        </p:nvSpPr>
        <p:spPr>
          <a:xfrm>
            <a:off x="8595360" y="3246120"/>
            <a:ext cx="676656" cy="676656"/>
          </a:xfrm>
          <a:prstGeom prst="ellipse">
            <a:avLst/>
          </a:prstGeom>
          <a:solidFill>
            <a:srgbClr val="6F4AA6"/>
          </a:solidFill>
          <a:ln w="12700">
            <a:solidFill>
              <a:srgbClr val="6F4AA6"/>
            </a:solidFill>
            <a:prstDash val="solid"/>
          </a:ln>
        </p:spPr>
      </p:sp>
      <p:sp>
        <p:nvSpPr>
          <p:cNvPr id="27" name="Text 25"/>
          <p:cNvSpPr/>
          <p:nvPr/>
        </p:nvSpPr>
        <p:spPr>
          <a:xfrm>
            <a:off x="8595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06</a:t>
            </a:r>
            <a:endParaRPr lang="en-US" sz="800" dirty="0"/>
          </a:p>
        </p:txBody>
      </p:sp>
      <p:sp>
        <p:nvSpPr>
          <p:cNvPr id="28" name="Shape 26"/>
          <p:cNvSpPr/>
          <p:nvPr/>
        </p:nvSpPr>
        <p:spPr>
          <a:xfrm>
            <a:off x="9354312" y="3584448"/>
            <a:ext cx="694944" cy="0"/>
          </a:xfrm>
          <a:prstGeom prst="line">
            <a:avLst/>
          </a:prstGeom>
          <a:noFill/>
          <a:ln w="15240">
            <a:solidFill>
              <a:srgbClr val="CFC7BB"/>
            </a:solidFill>
            <a:prstDash val="solid"/>
          </a:ln>
        </p:spPr>
      </p:sp>
      <p:sp>
        <p:nvSpPr>
          <p:cNvPr id="29" name="Text 27"/>
          <p:cNvSpPr/>
          <p:nvPr/>
        </p:nvSpPr>
        <p:spPr>
          <a:xfrm>
            <a:off x="8348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Notify owners</a:t>
            </a:r>
            <a:endParaRPr lang="en-US" sz="950" dirty="0"/>
          </a:p>
        </p:txBody>
      </p:sp>
      <p:sp>
        <p:nvSpPr>
          <p:cNvPr id="30" name="Shape 28"/>
          <p:cNvSpPr/>
          <p:nvPr/>
        </p:nvSpPr>
        <p:spPr>
          <a:xfrm>
            <a:off x="10195560" y="3246120"/>
            <a:ext cx="676656" cy="676656"/>
          </a:xfrm>
          <a:prstGeom prst="ellipse">
            <a:avLst/>
          </a:prstGeom>
          <a:solidFill>
            <a:srgbClr val="2F7F4E"/>
          </a:solidFill>
          <a:ln w="12700">
            <a:solidFill>
              <a:srgbClr val="2F7F4E"/>
            </a:solidFill>
            <a:prstDash val="solid"/>
          </a:ln>
        </p:spPr>
      </p:sp>
      <p:sp>
        <p:nvSpPr>
          <p:cNvPr id="31" name="Text 29"/>
          <p:cNvSpPr/>
          <p:nvPr/>
        </p:nvSpPr>
        <p:spPr>
          <a:xfrm>
            <a:off x="10195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07</a:t>
            </a:r>
            <a:endParaRPr lang="en-US" sz="800" dirty="0"/>
          </a:p>
        </p:txBody>
      </p:sp>
      <p:sp>
        <p:nvSpPr>
          <p:cNvPr id="32" name="Text 30"/>
          <p:cNvSpPr/>
          <p:nvPr/>
        </p:nvSpPr>
        <p:spPr>
          <a:xfrm>
            <a:off x="9948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Track and escalate</a:t>
            </a:r>
            <a:endParaRPr lang="en-US" sz="950" dirty="0"/>
          </a:p>
        </p:txBody>
      </p:sp>
      <p:sp>
        <p:nvSpPr>
          <p:cNvPr id="33" name="Text 31"/>
          <p:cNvSpPr/>
          <p:nvPr/>
        </p:nvSpPr>
        <p:spPr>
          <a:xfrm>
            <a:off x="1508760" y="5349240"/>
            <a:ext cx="9144000" cy="438912"/>
          </a:xfrm>
          <a:prstGeom prst="rect">
            <a:avLst/>
          </a:prstGeom>
          <a:noFill/>
          <a:ln/>
        </p:spPr>
        <p:txBody>
          <a:bodyPr wrap="square" lIns="0" tIns="0" rIns="0" bIns="0" rtlCol="0" anchor="ctr">
            <a:normAutofit/>
          </a:bodyPr>
          <a:lstStyle/>
          <a:p>
            <a:pPr algn="ctr" indent="0" marL="0">
              <a:buNone/>
            </a:pPr>
            <a:r>
              <a:rPr lang="en-US" sz="1300" dirty="0">
                <a:solidFill>
                  <a:srgbClr val="6D6258"/>
                </a:solidFill>
                <a:latin typeface="Aptos" pitchFamily="34" charset="0"/>
                <a:ea typeface="Aptos" pitchFamily="34" charset="-122"/>
                <a:cs typeface="Aptos" pitchFamily="34" charset="-120"/>
              </a:rPr>
              <a:t>Blocked items escalate before the start-date risk threshold, so readiness problems surface while they can still be solved.</a:t>
            </a:r>
            <a:endParaRPr lang="en-US" sz="130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6F4AA6"/>
          </a:solidFill>
          <a:ln w="12700">
            <a:solidFill>
              <a:srgbClr val="6F4AA6"/>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WORKSTREAM CHECKLIST</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Every owner gets a clear deadline and scope.</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The checklist makes handoffs visible: who owns the work, what must happen, and when it is due.</a:t>
            </a:r>
            <a:endParaRPr lang="en-US" sz="125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640080" y="2907792"/>
          <a:ext cx="10927080" cy="2816352"/>
        </p:xfrm>
        <a:graphic>
          <a:graphicData uri="http://schemas.openxmlformats.org/drawingml/2006/table">
            <a:tbl>
              <a:tblPr/>
              <a:tblGrid>
                <a:gridCol w="1554480"/>
                <a:gridCol w="5760720"/>
                <a:gridCol w="2057400"/>
                <a:gridCol w="822960"/>
              </a:tblGrid>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Workstream</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Required actions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Owner</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Due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Identity</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Employee ID, directory, email, SSO, baseline access groups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IT / IAM</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T-7</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Hardware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Ticket, equipment profile, inventory, staging, shipment tracking</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IT Fulfillment</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Training</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Orientation, compliance, security, role-specific sessions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L&amp;D</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Manager</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First-week plan, buddy, first-day welcome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Hiring Manager</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Workplace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Desk, badge, access, parking/transit, local support</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Facilities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HR</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Personal details, payroll packet, benefits path, policies, welcome email</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HR Ops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T-2</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bl>
          </a:graphicData>
        </a:graphic>
      </p:graphicFrame>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SYSTEMS AND INTEGRATIONS</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The agent writes to the systems that already run onboarding.</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Each integration has a defined write action and a human fallback path.</a:t>
            </a:r>
            <a:endParaRPr lang="en-US" sz="1250" dirty="0"/>
          </a:p>
        </p:txBody>
      </p:sp>
      <p:sp>
        <p:nvSpPr>
          <p:cNvPr id="6" name="Shape 4"/>
          <p:cNvSpPr/>
          <p:nvPr/>
        </p:nvSpPr>
        <p:spPr>
          <a:xfrm>
            <a:off x="731520" y="2834640"/>
            <a:ext cx="3246120" cy="1097280"/>
          </a:xfrm>
          <a:prstGeom prst="roundRect">
            <a:avLst>
              <a:gd name="adj" fmla="val 5833"/>
            </a:avLst>
          </a:prstGeom>
          <a:solidFill>
            <a:srgbClr val="FCFAF5"/>
          </a:solidFill>
          <a:ln w="8890">
            <a:solidFill>
              <a:srgbClr val="D8D0C2"/>
            </a:solidFill>
            <a:prstDash val="solid"/>
          </a:ln>
        </p:spPr>
      </p:sp>
      <p:sp>
        <p:nvSpPr>
          <p:cNvPr id="7" name="Shape 5"/>
          <p:cNvSpPr/>
          <p:nvPr/>
        </p:nvSpPr>
        <p:spPr>
          <a:xfrm>
            <a:off x="914400" y="3035808"/>
            <a:ext cx="73152" cy="694944"/>
          </a:xfrm>
          <a:prstGeom prst="rect">
            <a:avLst/>
          </a:prstGeom>
          <a:solidFill>
            <a:srgbClr val="2F7F4E"/>
          </a:solidFill>
          <a:ln w="12700">
            <a:solidFill>
              <a:srgbClr val="2F7F4E"/>
            </a:solidFill>
            <a:prstDash val="solid"/>
          </a:ln>
        </p:spPr>
      </p:sp>
      <p:sp>
        <p:nvSpPr>
          <p:cNvPr id="8" name="Text 6"/>
          <p:cNvSpPr/>
          <p:nvPr/>
        </p:nvSpPr>
        <p:spPr>
          <a:xfrm>
            <a:off x="111556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ATS / HRIS</a:t>
            </a:r>
            <a:endParaRPr lang="en-US" sz="1300" dirty="0"/>
          </a:p>
        </p:txBody>
      </p:sp>
      <p:sp>
        <p:nvSpPr>
          <p:cNvPr id="9" name="Text 7"/>
          <p:cNvSpPr/>
          <p:nvPr/>
        </p:nvSpPr>
        <p:spPr>
          <a:xfrm>
            <a:off x="111556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Write action: Create or update onboarding case</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Fallback: Manual HR Ops review</a:t>
            </a:r>
            <a:endParaRPr lang="en-US" sz="950" dirty="0"/>
          </a:p>
        </p:txBody>
      </p:sp>
      <p:sp>
        <p:nvSpPr>
          <p:cNvPr id="10" name="Shape 8"/>
          <p:cNvSpPr/>
          <p:nvPr/>
        </p:nvSpPr>
        <p:spPr>
          <a:xfrm>
            <a:off x="4434840" y="2834640"/>
            <a:ext cx="3246120" cy="1097280"/>
          </a:xfrm>
          <a:prstGeom prst="roundRect">
            <a:avLst>
              <a:gd name="adj" fmla="val 5833"/>
            </a:avLst>
          </a:prstGeom>
          <a:solidFill>
            <a:srgbClr val="FCFAF5"/>
          </a:solidFill>
          <a:ln w="8890">
            <a:solidFill>
              <a:srgbClr val="D8D0C2"/>
            </a:solidFill>
            <a:prstDash val="solid"/>
          </a:ln>
        </p:spPr>
      </p:sp>
      <p:sp>
        <p:nvSpPr>
          <p:cNvPr id="11" name="Shape 9"/>
          <p:cNvSpPr/>
          <p:nvPr/>
        </p:nvSpPr>
        <p:spPr>
          <a:xfrm>
            <a:off x="4617720" y="3035808"/>
            <a:ext cx="73152" cy="694944"/>
          </a:xfrm>
          <a:prstGeom prst="rect">
            <a:avLst/>
          </a:prstGeom>
          <a:solidFill>
            <a:srgbClr val="F2683C"/>
          </a:solidFill>
          <a:ln w="12700">
            <a:solidFill>
              <a:srgbClr val="F2683C"/>
            </a:solidFill>
            <a:prstDash val="solid"/>
          </a:ln>
        </p:spPr>
      </p:sp>
      <p:sp>
        <p:nvSpPr>
          <p:cNvPr id="12" name="Text 10"/>
          <p:cNvSpPr/>
          <p:nvPr/>
        </p:nvSpPr>
        <p:spPr>
          <a:xfrm>
            <a:off x="481888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IAM / Directory</a:t>
            </a:r>
            <a:endParaRPr lang="en-US" sz="1300" dirty="0"/>
          </a:p>
        </p:txBody>
      </p:sp>
      <p:sp>
        <p:nvSpPr>
          <p:cNvPr id="13" name="Text 11"/>
          <p:cNvSpPr/>
          <p:nvPr/>
        </p:nvSpPr>
        <p:spPr>
          <a:xfrm>
            <a:off x="481888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Write action: Create staged user and groups</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Fallback: IAM ticket with fields</a:t>
            </a:r>
            <a:endParaRPr lang="en-US" sz="950" dirty="0"/>
          </a:p>
        </p:txBody>
      </p:sp>
      <p:sp>
        <p:nvSpPr>
          <p:cNvPr id="14" name="Shape 12"/>
          <p:cNvSpPr/>
          <p:nvPr/>
        </p:nvSpPr>
        <p:spPr>
          <a:xfrm>
            <a:off x="8138160" y="2834640"/>
            <a:ext cx="3246120" cy="1097280"/>
          </a:xfrm>
          <a:prstGeom prst="roundRect">
            <a:avLst>
              <a:gd name="adj" fmla="val 5833"/>
            </a:avLst>
          </a:prstGeom>
          <a:solidFill>
            <a:srgbClr val="FCFAF5"/>
          </a:solidFill>
          <a:ln w="8890">
            <a:solidFill>
              <a:srgbClr val="D8D0C2"/>
            </a:solidFill>
            <a:prstDash val="solid"/>
          </a:ln>
        </p:spPr>
      </p:sp>
      <p:sp>
        <p:nvSpPr>
          <p:cNvPr id="15" name="Shape 13"/>
          <p:cNvSpPr/>
          <p:nvPr/>
        </p:nvSpPr>
        <p:spPr>
          <a:xfrm>
            <a:off x="8321040" y="3035808"/>
            <a:ext cx="73152" cy="694944"/>
          </a:xfrm>
          <a:prstGeom prst="rect">
            <a:avLst/>
          </a:prstGeom>
          <a:solidFill>
            <a:srgbClr val="6F4AA6"/>
          </a:solidFill>
          <a:ln w="12700">
            <a:solidFill>
              <a:srgbClr val="6F4AA6"/>
            </a:solidFill>
            <a:prstDash val="solid"/>
          </a:ln>
        </p:spPr>
      </p:sp>
      <p:sp>
        <p:nvSpPr>
          <p:cNvPr id="16" name="Text 14"/>
          <p:cNvSpPr/>
          <p:nvPr/>
        </p:nvSpPr>
        <p:spPr>
          <a:xfrm>
            <a:off x="852220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ITSM</a:t>
            </a:r>
            <a:endParaRPr lang="en-US" sz="1300" dirty="0"/>
          </a:p>
        </p:txBody>
      </p:sp>
      <p:sp>
        <p:nvSpPr>
          <p:cNvPr id="17" name="Text 15"/>
          <p:cNvSpPr/>
          <p:nvPr/>
        </p:nvSpPr>
        <p:spPr>
          <a:xfrm>
            <a:off x="852220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Write action: Create fulfillment ticket</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Fallback: Manual priority ticket</a:t>
            </a:r>
            <a:endParaRPr lang="en-US" sz="950" dirty="0"/>
          </a:p>
        </p:txBody>
      </p:sp>
      <p:sp>
        <p:nvSpPr>
          <p:cNvPr id="18" name="Shape 16"/>
          <p:cNvSpPr/>
          <p:nvPr/>
        </p:nvSpPr>
        <p:spPr>
          <a:xfrm>
            <a:off x="731520" y="4297680"/>
            <a:ext cx="3246120" cy="1097280"/>
          </a:xfrm>
          <a:prstGeom prst="roundRect">
            <a:avLst>
              <a:gd name="adj" fmla="val 5833"/>
            </a:avLst>
          </a:prstGeom>
          <a:solidFill>
            <a:srgbClr val="FCFAF5"/>
          </a:solidFill>
          <a:ln w="8890">
            <a:solidFill>
              <a:srgbClr val="D8D0C2"/>
            </a:solidFill>
            <a:prstDash val="solid"/>
          </a:ln>
        </p:spPr>
      </p:sp>
      <p:sp>
        <p:nvSpPr>
          <p:cNvPr id="19" name="Shape 17"/>
          <p:cNvSpPr/>
          <p:nvPr/>
        </p:nvSpPr>
        <p:spPr>
          <a:xfrm>
            <a:off x="914400" y="4498848"/>
            <a:ext cx="73152" cy="694944"/>
          </a:xfrm>
          <a:prstGeom prst="rect">
            <a:avLst/>
          </a:prstGeom>
          <a:solidFill>
            <a:srgbClr val="2F7F4E"/>
          </a:solidFill>
          <a:ln w="12700">
            <a:solidFill>
              <a:srgbClr val="2F7F4E"/>
            </a:solidFill>
            <a:prstDash val="solid"/>
          </a:ln>
        </p:spPr>
      </p:sp>
      <p:sp>
        <p:nvSpPr>
          <p:cNvPr id="20" name="Text 18"/>
          <p:cNvSpPr/>
          <p:nvPr/>
        </p:nvSpPr>
        <p:spPr>
          <a:xfrm>
            <a:off x="111556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LMS</a:t>
            </a:r>
            <a:endParaRPr lang="en-US" sz="1300" dirty="0"/>
          </a:p>
        </p:txBody>
      </p:sp>
      <p:sp>
        <p:nvSpPr>
          <p:cNvPr id="21" name="Text 19"/>
          <p:cNvSpPr/>
          <p:nvPr/>
        </p:nvSpPr>
        <p:spPr>
          <a:xfrm>
            <a:off x="111556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Write action: Enroll or reserve sessions</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Fallback: L&amp;D queue request</a:t>
            </a:r>
            <a:endParaRPr lang="en-US" sz="950" dirty="0"/>
          </a:p>
        </p:txBody>
      </p:sp>
      <p:sp>
        <p:nvSpPr>
          <p:cNvPr id="22" name="Shape 20"/>
          <p:cNvSpPr/>
          <p:nvPr/>
        </p:nvSpPr>
        <p:spPr>
          <a:xfrm>
            <a:off x="4434840" y="4297680"/>
            <a:ext cx="3246120" cy="1097280"/>
          </a:xfrm>
          <a:prstGeom prst="roundRect">
            <a:avLst>
              <a:gd name="adj" fmla="val 5833"/>
            </a:avLst>
          </a:prstGeom>
          <a:solidFill>
            <a:srgbClr val="FCFAF5"/>
          </a:solidFill>
          <a:ln w="8890">
            <a:solidFill>
              <a:srgbClr val="D8D0C2"/>
            </a:solidFill>
            <a:prstDash val="solid"/>
          </a:ln>
        </p:spPr>
      </p:sp>
      <p:sp>
        <p:nvSpPr>
          <p:cNvPr id="23" name="Shape 21"/>
          <p:cNvSpPr/>
          <p:nvPr/>
        </p:nvSpPr>
        <p:spPr>
          <a:xfrm>
            <a:off x="4617720" y="4498848"/>
            <a:ext cx="73152" cy="694944"/>
          </a:xfrm>
          <a:prstGeom prst="rect">
            <a:avLst/>
          </a:prstGeom>
          <a:solidFill>
            <a:srgbClr val="F2683C"/>
          </a:solidFill>
          <a:ln w="12700">
            <a:solidFill>
              <a:srgbClr val="F2683C"/>
            </a:solidFill>
            <a:prstDash val="solid"/>
          </a:ln>
        </p:spPr>
      </p:sp>
      <p:sp>
        <p:nvSpPr>
          <p:cNvPr id="24" name="Text 22"/>
          <p:cNvSpPr/>
          <p:nvPr/>
        </p:nvSpPr>
        <p:spPr>
          <a:xfrm>
            <a:off x="481888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Calendar / Email</a:t>
            </a:r>
            <a:endParaRPr lang="en-US" sz="1300" dirty="0"/>
          </a:p>
        </p:txBody>
      </p:sp>
      <p:sp>
        <p:nvSpPr>
          <p:cNvPr id="25" name="Text 23"/>
          <p:cNvSpPr/>
          <p:nvPr/>
        </p:nvSpPr>
        <p:spPr>
          <a:xfrm>
            <a:off x="481888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Write action: Send invites and updates</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Fallback: Manual coordinator email</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EXCEPTION HANDLING</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Automation handles the routine; escalation handles the risky.</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Exceptions are expected paths with owners, not surprise failures.</a:t>
            </a:r>
            <a:endParaRPr lang="en-US" sz="1250" dirty="0"/>
          </a:p>
        </p:txBody>
      </p:sp>
      <p:sp>
        <p:nvSpPr>
          <p:cNvPr id="6" name="Shape 4"/>
          <p:cNvSpPr/>
          <p:nvPr/>
        </p:nvSpPr>
        <p:spPr>
          <a:xfrm>
            <a:off x="868680" y="2926080"/>
            <a:ext cx="82296" cy="82296"/>
          </a:xfrm>
          <a:prstGeom prst="ellipse">
            <a:avLst/>
          </a:prstGeom>
          <a:solidFill>
            <a:srgbClr val="F2683C"/>
          </a:solidFill>
          <a:ln w="12700">
            <a:solidFill>
              <a:srgbClr val="F2683C"/>
            </a:solidFill>
            <a:prstDash val="solid"/>
          </a:ln>
        </p:spPr>
      </p:sp>
      <p:sp>
        <p:nvSpPr>
          <p:cNvPr id="7" name="Text 5"/>
          <p:cNvSpPr/>
          <p:nvPr/>
        </p:nvSpPr>
        <p:spPr>
          <a:xfrm>
            <a:off x="1069848" y="2852928"/>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Missing data: pause downstream writes, notify HR Ops, request completion.</a:t>
            </a:r>
            <a:endParaRPr lang="en-US" sz="1050" dirty="0"/>
          </a:p>
        </p:txBody>
      </p:sp>
      <p:sp>
        <p:nvSpPr>
          <p:cNvPr id="8" name="Shape 6"/>
          <p:cNvSpPr/>
          <p:nvPr/>
        </p:nvSpPr>
        <p:spPr>
          <a:xfrm>
            <a:off x="868680" y="3493008"/>
            <a:ext cx="82296" cy="82296"/>
          </a:xfrm>
          <a:prstGeom prst="ellipse">
            <a:avLst/>
          </a:prstGeom>
          <a:solidFill>
            <a:srgbClr val="6F4AA6"/>
          </a:solidFill>
          <a:ln w="12700">
            <a:solidFill>
              <a:srgbClr val="6F4AA6"/>
            </a:solidFill>
            <a:prstDash val="solid"/>
          </a:ln>
        </p:spPr>
      </p:sp>
      <p:sp>
        <p:nvSpPr>
          <p:cNvPr id="9" name="Text 7"/>
          <p:cNvSpPr/>
          <p:nvPr/>
        </p:nvSpPr>
        <p:spPr>
          <a:xfrm>
            <a:off x="1069848" y="3419856"/>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Identity conflict: route to IAM for duplicate review before account creation.</a:t>
            </a:r>
            <a:endParaRPr lang="en-US" sz="1050" dirty="0"/>
          </a:p>
        </p:txBody>
      </p:sp>
      <p:sp>
        <p:nvSpPr>
          <p:cNvPr id="10" name="Shape 8"/>
          <p:cNvSpPr/>
          <p:nvPr/>
        </p:nvSpPr>
        <p:spPr>
          <a:xfrm>
            <a:off x="868680" y="4059936"/>
            <a:ext cx="82296" cy="82296"/>
          </a:xfrm>
          <a:prstGeom prst="ellipse">
            <a:avLst/>
          </a:prstGeom>
          <a:solidFill>
            <a:srgbClr val="2F7F4E"/>
          </a:solidFill>
          <a:ln w="12700">
            <a:solidFill>
              <a:srgbClr val="2F7F4E"/>
            </a:solidFill>
            <a:prstDash val="solid"/>
          </a:ln>
        </p:spPr>
      </p:sp>
      <p:sp>
        <p:nvSpPr>
          <p:cNvPr id="11" name="Text 9"/>
          <p:cNvSpPr/>
          <p:nvPr/>
        </p:nvSpPr>
        <p:spPr>
          <a:xfrm>
            <a:off x="1069848" y="3986784"/>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Hardware unavailable: flag start-date risk and offer approved substitute equipment.</a:t>
            </a:r>
            <a:endParaRPr lang="en-US" sz="1050" dirty="0"/>
          </a:p>
        </p:txBody>
      </p:sp>
      <p:sp>
        <p:nvSpPr>
          <p:cNvPr id="12" name="Shape 10"/>
          <p:cNvSpPr/>
          <p:nvPr/>
        </p:nvSpPr>
        <p:spPr>
          <a:xfrm>
            <a:off x="868680" y="4626864"/>
            <a:ext cx="82296" cy="82296"/>
          </a:xfrm>
          <a:prstGeom prst="ellipse">
            <a:avLst/>
          </a:prstGeom>
          <a:solidFill>
            <a:srgbClr val="F2683C"/>
          </a:solidFill>
          <a:ln w="12700">
            <a:solidFill>
              <a:srgbClr val="F2683C"/>
            </a:solidFill>
            <a:prstDash val="solid"/>
          </a:ln>
        </p:spPr>
      </p:sp>
      <p:sp>
        <p:nvSpPr>
          <p:cNvPr id="13" name="Text 11"/>
          <p:cNvSpPr/>
          <p:nvPr/>
        </p:nvSpPr>
        <p:spPr>
          <a:xfrm>
            <a:off x="1069848" y="4553712"/>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Training full: reserve the next available seat and alert L&amp;D if mandatory.</a:t>
            </a:r>
            <a:endParaRPr lang="en-US" sz="1050" dirty="0"/>
          </a:p>
        </p:txBody>
      </p:sp>
      <p:sp>
        <p:nvSpPr>
          <p:cNvPr id="14" name="Shape 12"/>
          <p:cNvSpPr/>
          <p:nvPr/>
        </p:nvSpPr>
        <p:spPr>
          <a:xfrm>
            <a:off x="868680" y="5193792"/>
            <a:ext cx="82296" cy="82296"/>
          </a:xfrm>
          <a:prstGeom prst="ellipse">
            <a:avLst/>
          </a:prstGeom>
          <a:solidFill>
            <a:srgbClr val="6F4AA6"/>
          </a:solidFill>
          <a:ln w="12700">
            <a:solidFill>
              <a:srgbClr val="6F4AA6"/>
            </a:solidFill>
            <a:prstDash val="solid"/>
          </a:ln>
        </p:spPr>
      </p:sp>
      <p:sp>
        <p:nvSpPr>
          <p:cNvPr id="15" name="Text 13"/>
          <p:cNvSpPr/>
          <p:nvPr/>
        </p:nvSpPr>
        <p:spPr>
          <a:xfrm>
            <a:off x="1069848" y="5120640"/>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Start date changes: recalculate due dates and notify all owners.</a:t>
            </a:r>
            <a:endParaRPr lang="en-US" sz="10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ACCEPTANCE CRITERIA</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Day-one ready means measurable, auditable, and visible.</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A run is complete when status, ownership, system writes, escalation, and employee communications are all accounted for.</a:t>
            </a:r>
            <a:endParaRPr lang="en-US" sz="1250" dirty="0"/>
          </a:p>
        </p:txBody>
      </p:sp>
      <p:sp>
        <p:nvSpPr>
          <p:cNvPr id="6" name="Shape 4"/>
          <p:cNvSpPr/>
          <p:nvPr/>
        </p:nvSpPr>
        <p:spPr>
          <a:xfrm>
            <a:off x="685800" y="2944368"/>
            <a:ext cx="5212080" cy="1572768"/>
          </a:xfrm>
          <a:prstGeom prst="roundRect">
            <a:avLst>
              <a:gd name="adj" fmla="val 4070"/>
            </a:avLst>
          </a:prstGeom>
          <a:solidFill>
            <a:srgbClr val="FCFAF5"/>
          </a:solidFill>
          <a:ln w="8890">
            <a:solidFill>
              <a:srgbClr val="D8D0C2"/>
            </a:solidFill>
            <a:prstDash val="solid"/>
          </a:ln>
        </p:spPr>
      </p:sp>
      <p:sp>
        <p:nvSpPr>
          <p:cNvPr id="7" name="Shape 5"/>
          <p:cNvSpPr/>
          <p:nvPr/>
        </p:nvSpPr>
        <p:spPr>
          <a:xfrm>
            <a:off x="868680" y="3145536"/>
            <a:ext cx="73152" cy="1170432"/>
          </a:xfrm>
          <a:prstGeom prst="rect">
            <a:avLst/>
          </a:prstGeom>
          <a:solidFill>
            <a:srgbClr val="2F7F4E"/>
          </a:solidFill>
          <a:ln w="12700">
            <a:solidFill>
              <a:srgbClr val="2F7F4E"/>
            </a:solidFill>
            <a:prstDash val="solid"/>
          </a:ln>
        </p:spPr>
      </p:sp>
      <p:sp>
        <p:nvSpPr>
          <p:cNvPr id="8" name="Text 6"/>
          <p:cNvSpPr/>
          <p:nvPr/>
        </p:nvSpPr>
        <p:spPr>
          <a:xfrm>
            <a:off x="106984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Done looks like</a:t>
            </a:r>
            <a:endParaRPr lang="en-US" sz="1300" dirty="0"/>
          </a:p>
        </p:txBody>
      </p:sp>
      <p:sp>
        <p:nvSpPr>
          <p:cNvPr id="9" name="Text 7"/>
          <p:cNvSpPr/>
          <p:nvPr/>
        </p:nvSpPr>
        <p:spPr>
          <a:xfrm>
            <a:off x="106984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Every run has a unique case ID and visible status. Every downstream write is logged with timestamp, owner, result, and retry history. Items blocked within two business days of start date escalate to HR Ops and the hiring manager.</a:t>
            </a:r>
            <a:endParaRPr lang="en-US" sz="950" dirty="0"/>
          </a:p>
        </p:txBody>
      </p:sp>
      <p:sp>
        <p:nvSpPr>
          <p:cNvPr id="10" name="Shape 8"/>
          <p:cNvSpPr/>
          <p:nvPr/>
        </p:nvSpPr>
        <p:spPr>
          <a:xfrm>
            <a:off x="6263640" y="2944368"/>
            <a:ext cx="5212080" cy="1572768"/>
          </a:xfrm>
          <a:prstGeom prst="roundRect">
            <a:avLst>
              <a:gd name="adj" fmla="val 4070"/>
            </a:avLst>
          </a:prstGeom>
          <a:solidFill>
            <a:srgbClr val="FCFAF5"/>
          </a:solidFill>
          <a:ln w="8890">
            <a:solidFill>
              <a:srgbClr val="D8D0C2"/>
            </a:solidFill>
            <a:prstDash val="solid"/>
          </a:ln>
        </p:spPr>
      </p:sp>
      <p:sp>
        <p:nvSpPr>
          <p:cNvPr id="11" name="Shape 9"/>
          <p:cNvSpPr/>
          <p:nvPr/>
        </p:nvSpPr>
        <p:spPr>
          <a:xfrm>
            <a:off x="6446520" y="3145536"/>
            <a:ext cx="73152" cy="1170432"/>
          </a:xfrm>
          <a:prstGeom prst="rect">
            <a:avLst/>
          </a:prstGeom>
          <a:solidFill>
            <a:srgbClr val="F2683C"/>
          </a:solidFill>
          <a:ln w="12700">
            <a:solidFill>
              <a:srgbClr val="F2683C"/>
            </a:solidFill>
            <a:prstDash val="solid"/>
          </a:ln>
        </p:spPr>
      </p:sp>
      <p:sp>
        <p:nvSpPr>
          <p:cNvPr id="12" name="Text 10"/>
          <p:cNvSpPr/>
          <p:nvPr/>
        </p:nvSpPr>
        <p:spPr>
          <a:xfrm>
            <a:off x="664768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Human experience</a:t>
            </a:r>
            <a:endParaRPr lang="en-US" sz="1300" dirty="0"/>
          </a:p>
        </p:txBody>
      </p:sp>
      <p:sp>
        <p:nvSpPr>
          <p:cNvPr id="13" name="Text 11"/>
          <p:cNvSpPr/>
          <p:nvPr/>
        </p:nvSpPr>
        <p:spPr>
          <a:xfrm>
            <a:off x="664768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The employee receives one coherent welcome message instead of disconnected system emails. The manager receives a concise readiness summary before the employee's first day.</a:t>
            </a:r>
            <a:endParaRPr lang="en-US" sz="950" dirty="0"/>
          </a:p>
        </p:txBody>
      </p:sp>
      <p:sp>
        <p:nvSpPr>
          <p:cNvPr id="14" name="Shape 12"/>
          <p:cNvSpPr/>
          <p:nvPr/>
        </p:nvSpPr>
        <p:spPr>
          <a:xfrm>
            <a:off x="685800" y="4800600"/>
            <a:ext cx="10789920" cy="868680"/>
          </a:xfrm>
          <a:prstGeom prst="roundRect">
            <a:avLst>
              <a:gd name="adj" fmla="val 7368"/>
            </a:avLst>
          </a:prstGeom>
          <a:solidFill>
            <a:srgbClr val="FCFAF5"/>
          </a:solidFill>
          <a:ln w="8890">
            <a:solidFill>
              <a:srgbClr val="D8D0C2"/>
            </a:solidFill>
            <a:prstDash val="solid"/>
          </a:ln>
        </p:spPr>
      </p:sp>
      <p:sp>
        <p:nvSpPr>
          <p:cNvPr id="15" name="Shape 13"/>
          <p:cNvSpPr/>
          <p:nvPr/>
        </p:nvSpPr>
        <p:spPr>
          <a:xfrm>
            <a:off x="868680" y="5001768"/>
            <a:ext cx="73152" cy="466344"/>
          </a:xfrm>
          <a:prstGeom prst="rect">
            <a:avLst/>
          </a:prstGeom>
          <a:solidFill>
            <a:srgbClr val="6F4AA6"/>
          </a:solidFill>
          <a:ln w="12700">
            <a:solidFill>
              <a:srgbClr val="6F4AA6"/>
            </a:solidFill>
            <a:prstDash val="solid"/>
          </a:ln>
        </p:spPr>
      </p:sp>
      <p:sp>
        <p:nvSpPr>
          <p:cNvPr id="16" name="Text 14"/>
          <p:cNvSpPr/>
          <p:nvPr/>
        </p:nvSpPr>
        <p:spPr>
          <a:xfrm>
            <a:off x="1069848" y="5029200"/>
            <a:ext cx="101955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Blank configuration fields</a:t>
            </a:r>
            <a:endParaRPr lang="en-US" sz="1300" dirty="0"/>
          </a:p>
        </p:txBody>
      </p:sp>
      <p:sp>
        <p:nvSpPr>
          <p:cNvPr id="17" name="Text 15"/>
          <p:cNvSpPr/>
          <p:nvPr/>
        </p:nvSpPr>
        <p:spPr>
          <a:xfrm>
            <a:off x="1069848" y="5422392"/>
            <a:ext cx="10195560" cy="822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ATS/HRIS trigger name · workflow case queue · equipment profiles · training bundles · escalation distribution list · start-date risk threshold · reporting dashboard link</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ActiveMotion.ai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Onboarding - Offer Accepted Workflow Template</dc:title>
  <dc:subject>Onboarding offer accepted workflow template</dc:subject>
  <dc:creator>ActiveMotion.ai</dc:creator>
  <cp:lastModifiedBy>ActiveMotion.ai</cp:lastModifiedBy>
  <cp:revision>1</cp:revision>
  <dcterms:created xsi:type="dcterms:W3CDTF">2026-05-07T18:49:36Z</dcterms:created>
  <dcterms:modified xsi:type="dcterms:W3CDTF">2026-05-07T18:49:36Z</dcterms:modified>
</cp:coreProperties>
</file>