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CTIVE">
    <p:bg>
      <p:bgPr>
        <a:solidFill>
          <a:srgbClr val="F7F2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46520"/>
            <a:ext cx="11201400" cy="0"/>
          </a:xfrm>
          <a:prstGeom prst="line">
            <a:avLst/>
          </a:prstGeom>
          <a:noFill/>
          <a:ln w="7620">
            <a:solidFill>
              <a:srgbClr val="D8D0C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66928" y="6537960"/>
            <a:ext cx="4023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ActiveMotion.ai · HR Automation</a:t>
            </a:r>
            <a:endParaRPr lang="en-US" sz="7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ns2="http://schemas.microsoft.com/office/mac/drawingml/2011/main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4023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FC7B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CASO DE USO DE RH DA ACTIVE MOTION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66928" y="960120"/>
            <a:ext cx="6766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600" b="1" dirty="0">
                <a:solidFill>
                  <a:srgbClr val="FCFAF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Integração - Oferta aceita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03504" y="2240280"/>
            <a:ext cx="6263640" cy="7772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D8D0C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 fluxo de trabalho orientado a gatilhos para criação de identidade, atendimento de hardware, reserva de assentos de treinamento, coordenação de proprietários e prontidão no primeiro dia.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635240" y="1005840"/>
            <a:ext cx="3337560" cy="658368"/>
          </a:xfrm>
          <a:prstGeom prst="roundRect">
            <a:avLst>
              <a:gd name="adj" fmla="val 8333"/>
            </a:avLst>
          </a:prstGeom>
          <a:solidFill>
            <a:srgbClr val="FCFAF5"/>
          </a:solidFill>
          <a:ln w="10160">
            <a:solidFill>
              <a:srgbClr val="D8D0C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635240" y="1005840"/>
            <a:ext cx="73152" cy="658368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36408" y="1133856"/>
            <a:ext cx="30083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dirty="0">
                <a:solidFill>
                  <a:srgbClr val="A79D9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GATILHO</a:t>
            </a:r>
            <a:endParaRPr lang="en-US" sz="680" dirty="0"/>
          </a:p>
        </p:txBody>
      </p:sp>
      <p:sp>
        <p:nvSpPr>
          <p:cNvPr id="8" name="Text 6"/>
          <p:cNvSpPr/>
          <p:nvPr/>
        </p:nvSpPr>
        <p:spPr>
          <a:xfrm>
            <a:off x="7836408" y="1335024"/>
            <a:ext cx="3008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Oferta aceita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7635240" y="1874520"/>
            <a:ext cx="3337560" cy="658368"/>
          </a:xfrm>
          <a:prstGeom prst="roundRect">
            <a:avLst>
              <a:gd name="adj" fmla="val 8333"/>
            </a:avLst>
          </a:prstGeom>
          <a:solidFill>
            <a:srgbClr val="FCFAF5"/>
          </a:solidFill>
          <a:ln w="10160">
            <a:solidFill>
              <a:srgbClr val="D8D0C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635240" y="1874520"/>
            <a:ext cx="73152" cy="658368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836408" y="2002536"/>
            <a:ext cx="30083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dirty="0">
                <a:solidFill>
                  <a:srgbClr val="A79D9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INICIAR ALVO</a:t>
            </a:r>
            <a:endParaRPr lang="en-US" sz="680" dirty="0"/>
          </a:p>
        </p:txBody>
      </p:sp>
      <p:sp>
        <p:nvSpPr>
          <p:cNvPr id="12" name="Text 10"/>
          <p:cNvSpPr/>
          <p:nvPr/>
        </p:nvSpPr>
        <p:spPr>
          <a:xfrm>
            <a:off x="7836408" y="2203704"/>
            <a:ext cx="3008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Dentro de 15 minutos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7635240" y="2743200"/>
            <a:ext cx="3337560" cy="658368"/>
          </a:xfrm>
          <a:prstGeom prst="roundRect">
            <a:avLst>
              <a:gd name="adj" fmla="val 8333"/>
            </a:avLst>
          </a:prstGeom>
          <a:solidFill>
            <a:srgbClr val="FCFAF5"/>
          </a:solidFill>
          <a:ln w="10160">
            <a:solidFill>
              <a:srgbClr val="D8D0C2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635240" y="2743200"/>
            <a:ext cx="73152" cy="658368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836408" y="2871216"/>
            <a:ext cx="30083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dirty="0">
                <a:solidFill>
                  <a:srgbClr val="A79D9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META DE CONCLUSÃO</a:t>
            </a:r>
            <a:endParaRPr lang="en-US" sz="680" dirty="0"/>
          </a:p>
        </p:txBody>
      </p:sp>
      <p:sp>
        <p:nvSpPr>
          <p:cNvPr id="16" name="Text 14"/>
          <p:cNvSpPr/>
          <p:nvPr/>
        </p:nvSpPr>
        <p:spPr>
          <a:xfrm>
            <a:off x="7836408" y="3072384"/>
            <a:ext cx="3008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Pronto em T-2 dias úteis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7315200" y="3886200"/>
            <a:ext cx="3108960" cy="1234440"/>
          </a:xfrm>
          <a:prstGeom prst="arc">
            <a:avLst/>
          </a:prstGeom>
          <a:noFill/>
          <a:ln w="50800">
            <a:solidFill>
              <a:srgbClr val="F2683C"/>
            </a:solidFill>
            <a:prstDash val="solid"/>
            <a:headEnd type="none"/>
            <a:tailEnd type="triangle"/>
          </a:ln>
        </p:spPr>
      </p:sp>
      <p:sp>
        <p:nvSpPr>
          <p:cNvPr id="18" name="Text 16"/>
          <p:cNvSpPr/>
          <p:nvPr/>
        </p:nvSpPr>
        <p:spPr>
          <a:xfrm>
            <a:off x="7543800" y="5321808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50" dirty="0">
                <a:solidFill>
                  <a:srgbClr val="D8D0C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Uma oferta aceita torna-se um caso de integração coordenado.</a:t>
            </a:r>
            <a:endParaRPr lang="en-US" sz="11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ns2="http://schemas.microsoft.com/office/mac/drawingml/2011/main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DEFINIÇÃO DE GATILHO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 fluxo de trabalho começa a partir de um evento confiável.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 evento de oferta aceita torna-se o ponto de controle para identidade, equipamento, treinamento, comunicações e auditoria.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621792" y="3063240"/>
            <a:ext cx="3337560" cy="1280160"/>
          </a:xfrm>
          <a:prstGeom prst="roundRect">
            <a:avLst>
              <a:gd name="adj" fmla="val 50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04672" y="3264408"/>
            <a:ext cx="73152" cy="877824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Evento principal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05840" y="3685032"/>
            <a:ext cx="274320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oferta do candidato está marcada como Aceita e a data de início está confirmada no ATS ou HRIS.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160520" y="3063240"/>
            <a:ext cx="3337560" cy="1280160"/>
          </a:xfrm>
          <a:prstGeom prst="roundRect">
            <a:avLst>
              <a:gd name="adj" fmla="val 50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343400" y="3264408"/>
            <a:ext cx="73152" cy="877824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44568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Campos obrigatórios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44568" y="3685032"/>
            <a:ext cx="274320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Nome legal, nome preferencial, e-mail pessoal, função, departamento, gerente, local, data de início, tipo de emprego, perfil de equipamento e perfil de treinamento.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7699248" y="3063240"/>
            <a:ext cx="3337560" cy="1280160"/>
          </a:xfrm>
          <a:prstGeom prst="roundRect">
            <a:avLst>
              <a:gd name="adj" fmla="val 50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882128" y="3264408"/>
            <a:ext cx="73152" cy="877824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083296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Proteção duplicada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083296" y="3685032"/>
            <a:ext cx="274320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 já existir um caso de integração para ID de candidato ou ID de funcionário, atualize o caso existente em vez de iniciar um segundo fluxo de trabalho.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60520" y="4617720"/>
            <a:ext cx="3337560" cy="1143000"/>
          </a:xfrm>
          <a:prstGeom prst="roundRect">
            <a:avLst>
              <a:gd name="adj" fmla="val 56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343400" y="4818888"/>
            <a:ext cx="73152" cy="740664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44568" y="48463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Registro de auditoria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544568" y="5239512"/>
            <a:ext cx="2743200" cy="35661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Armazene o carimbo de data/hora do gatilho, o ID do evento do sistema de origem, o ator, a versão da carga útil e o ID de execução do fluxo de trabalho.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ns2="http://schemas.microsoft.com/office/mac/drawingml/2011/main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CAMINHO DO FLUXO DE TRABALHO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Oferta aceita para prontidão no primeiro dia em sete movimentos.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 agente faz o trabalho de coordenação enquanto os humanos lidam com exceções e julgamentos.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594360" y="3246120"/>
            <a:ext cx="676656" cy="67665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13533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74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Validar evento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194560" y="3246120"/>
            <a:ext cx="676656" cy="67665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1945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9535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9476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Perfil do trabalhador de estágio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794760" y="3246120"/>
            <a:ext cx="676656" cy="67665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7947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45537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5478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Criar registros de identidade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5394960" y="3246120"/>
            <a:ext cx="676656" cy="67665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3949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61539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480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Solicitar hardware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6995160" y="3246120"/>
            <a:ext cx="676656" cy="67665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9951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77541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7482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Treinamento de reserva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8595360" y="3246120"/>
            <a:ext cx="676656" cy="67665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5953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93543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3484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Notificar proprietários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10195560" y="3246120"/>
            <a:ext cx="676656" cy="67665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01955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07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99486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Rastrear e escalar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1508760" y="5349240"/>
            <a:ext cx="9144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Os itens bloqueados aumentam antes do limite de risco da data de início, de modo que os problemas de prontidão surgem enquanto ainda podem ser resolvidos.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ns3="http://schemas.microsoft.com/office/mac/drawingml/2011/main" xmlns:p="http://schemas.openxmlformats.org/presentationml/2006/main" xmlns:p14="http://schemas.microsoft.com/office/powerpoint/2010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LISTA DE VERIFICAÇÃO DO FLUXO DE TRABALHO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Cada proprietário recebe um prazo e escopo claros.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lista de verificação torna visíveis as transferências: quem é o dono do trabalho, o que deve acontecer e quando é o prazo.</a:t>
            </a:r>
            <a:endParaRPr lang="en-US" sz="125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val="1579011935"/>
              </p:ext>
            </p:extLst>
          </p:nvPr>
        </p:nvGraphicFramePr>
        <p:xfrm>
          <a:off x="640080" y="2907792"/>
          <a:ext cx="10927080" cy="2816352"/>
        </p:xfrm>
        <a:graphic>
          <a:graphicData uri="http://schemas.openxmlformats.org/drawingml/2006/table">
            <a:tbl>
              <a:tblPr/>
              <a:tblGrid>
                <a:gridCol w="1554480"/>
                <a:gridCol w="5760720"/>
                <a:gridCol w="2057400"/>
                <a:gridCol w="822960"/>
              </a:tblGrid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Fluxo de trabalho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Ações necessárias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Proprietário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Devido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Identidade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ID do funcionário, diretório, email, SSO, grupos de acesso de linha de base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TI / IAM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T-7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Hardware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Bilhete, perfil do equipamento, inventário, preparação, rastreamento de remessa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Cumprimento de TI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T-5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Treinamento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Orientação, conformidade, segurança, sessões específicas de função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L&amp;D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T-5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Gerente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Plano da primeira semana, amigo, boas-vindas no primeiro dia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Gerente de contratação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T-3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Local de trabalho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Balcão, crachá, acesso, estacionamento/trânsito, suporte local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Instalações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T-3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RH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Dados pessoais, pacote de folha de pagamento, plano de benefícios, políticas, e-mail de boas-vindas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Operações de RH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T-2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3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ns2="http://schemas.microsoft.com/office/mac/drawingml/2011/main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SISTEMAS E INTEGRAÇÕES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 agente grava nos sistemas que já executam a integração.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Cada integração tem uma ação de gravação definida e um caminho de retorno humano.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731520" y="283464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14400" y="3035808"/>
            <a:ext cx="73152" cy="694944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15568" y="3063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ATS/HRIS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115568" y="345643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Ação de gravação: criar ou atualizar caso de integração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Fallback: revisão manual de operações de RH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434840" y="283464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617720" y="3035808"/>
            <a:ext cx="73152" cy="694944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18888" y="3063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IAM / Diretório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18888" y="345643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Ação de gravação: criar usuários e grupos preparados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Fallback: ticket IAM com campos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8138160" y="283464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321040" y="3035808"/>
            <a:ext cx="73152" cy="694944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522208" y="3063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ITSM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522208" y="345643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Ação de gravação: criar ticket de atendimento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Fallback: ticket de prioridade manual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731520" y="429768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14400" y="4498848"/>
            <a:ext cx="73152" cy="694944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115568" y="45262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LMS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115568" y="491947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Ação de gravação: inscrever ou reservar sessões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Fallback: solicitação de fila L&amp;D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434840" y="429768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617720" y="4498848"/>
            <a:ext cx="73152" cy="694944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18888" y="45262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Calendário / E-mail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18888" y="491947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Ação de gravação: envie convites e atualizações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Fallback: e-mail do coordenador manual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ns2="http://schemas.microsoft.com/office/mac/drawingml/2011/main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TRATAMENTO DE EXCEÇÕES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 automação cuida da rotina; a escalada lida com o risco.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 exceções são caminhos esperados pelos proprietários, e não falhas surpresa.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868680" y="2926080"/>
            <a:ext cx="82296" cy="8229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69848" y="2852928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Dados ausentes: pausar gravações downstream, notificar operações de RH, solicitar conclusão.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868680" y="3493008"/>
            <a:ext cx="82296" cy="8229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69848" y="3419856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Conflito de identidade: rota para IAM para revisão de duplicatas antes da criação da conta.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868680" y="4059936"/>
            <a:ext cx="82296" cy="8229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69848" y="3986784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Hardware indisponível: sinalizar risco de data de início e oferecer equipamento substituto aprovado.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868680" y="4626864"/>
            <a:ext cx="82296" cy="8229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69848" y="4553712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Treinamento completo: reserve o próximo assento disponível e alerte L&amp;D se necessário.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868680" y="5193792"/>
            <a:ext cx="82296" cy="8229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69848" y="5120640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Alterações na data de início: recalcule as datas de vencimento e notifique todos os proprietários.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ns2="http://schemas.microsoft.com/office/mac/drawingml/2011/main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CRITÉRIOS DE ACEITAÇÃO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Pronto no primeiro dia significa mensurável, auditável e visível.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Uma execução é concluída quando o status, a propriedade, as gravações do sistema, o escalonamento e as comunicações dos funcionários são contabilizados.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685800" y="2944368"/>
            <a:ext cx="5212080" cy="1572768"/>
          </a:xfrm>
          <a:prstGeom prst="roundRect">
            <a:avLst>
              <a:gd name="adj" fmla="val 407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3145536"/>
            <a:ext cx="73152" cy="117043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69848" y="3172968"/>
            <a:ext cx="4617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Feito parece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69848" y="3566160"/>
            <a:ext cx="4617720" cy="7863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Cada execução tem um ID de caso exclusivo e um status visível. Cada gravação downstream é registrada com carimbo de data/hora, proprietário, resultado e histórico de novas tentativas. Os itens bloqueados dentro de dois dias úteis a partir da data de início são encaminhados para o departamento de operações de RH e para o gerente de contratação.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6263640" y="2944368"/>
            <a:ext cx="5212080" cy="1572768"/>
          </a:xfrm>
          <a:prstGeom prst="roundRect">
            <a:avLst>
              <a:gd name="adj" fmla="val 407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446520" y="3145536"/>
            <a:ext cx="73152" cy="1170432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647688" y="3172968"/>
            <a:ext cx="4617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Experiência humana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647688" y="3566160"/>
            <a:ext cx="4617720" cy="7863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 funcionário recebe uma mensagem de boas-vindas coerente em vez de e-mails desconectados do sistema. O gerente recebe um resumo conciso de preparação antes do primeiro dia do funcionário.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685800" y="4800600"/>
            <a:ext cx="10789920" cy="868680"/>
          </a:xfrm>
          <a:prstGeom prst="roundRect">
            <a:avLst>
              <a:gd name="adj" fmla="val 7368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68680" y="5001768"/>
            <a:ext cx="73152" cy="466344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69848" y="5029200"/>
            <a:ext cx="10195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Campos de configuração em branco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69848" y="5422392"/>
            <a:ext cx="10195560" cy="822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Nome do acionador ATS/HRIS · fila de casos de fluxo de trabalho · perfis de equipamentos · pacotes de treinamento · lista de distribuição de escalonamento · limite de risco na data de início · link do painel de relatórios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ActiveMotion.ai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Onboarding - Offer Accepted Workflow Template</dc:title>
  <dc:subject>Onboarding offer accepted workflow template</dc:subject>
  <dc:creator>ActiveMotion.ai</dc:creator>
  <cp:lastModifiedBy>ActiveMotion.ai</cp:lastModifiedBy>
  <cp:revision>1</cp:revision>
  <dcterms:created xsi:type="dcterms:W3CDTF">2026-05-07T18:49:36Z</dcterms:created>
  <dcterms:modified xsi:type="dcterms:W3CDTF">2026-05-07T18:49:36Z</dcterms:modified>
</cp:coreProperties>
</file>