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CTIVE">
    <p:bg>
      <p:bgPr>
        <a:solidFill>
          <a:srgbClr val="F7F2E9"/>
        </a:solidFill>
      </p:bgPr>
    </p:bg>
    <p:spTree>
      <p:nvGrpSpPr>
        <p:cNvPr id="1" name=""/>
        <p:cNvGrpSpPr/>
        <p:nvPr/>
      </p:nvGrpSpPr>
      <p:grpSpPr>
        <a:xfrm>
          <a:off x="0" y="0"/>
          <a:ext cx="0" cy="0"/>
          <a:chOff x="0" y="0"/>
          <a:chExt cx="0" cy="0"/>
        </a:xfrm>
      </p:grpSpPr>
      <p:sp>
        <p:nvSpPr>
          <p:cNvPr id="2" name="Shape 0"/>
          <p:cNvSpPr/>
          <p:nvPr/>
        </p:nvSpPr>
        <p:spPr>
          <a:xfrm>
            <a:off x="502920" y="6446520"/>
            <a:ext cx="11201400" cy="0"/>
          </a:xfrm>
          <a:prstGeom prst="line">
            <a:avLst/>
          </a:prstGeom>
          <a:noFill/>
          <a:ln w="7620">
            <a:solidFill>
              <a:srgbClr val="D8D0C2"/>
            </a:solidFill>
            <a:prstDash val="solid"/>
          </a:ln>
        </p:spPr>
      </p:sp>
      <p:sp>
        <p:nvSpPr>
          <p:cNvPr id="3" name="Text 1"/>
          <p:cNvSpPr/>
          <p:nvPr/>
        </p:nvSpPr>
        <p:spPr>
          <a:xfrm>
            <a:off x="566928" y="6537960"/>
            <a:ext cx="4023360" cy="164592"/>
          </a:xfrm>
          <a:prstGeom prst="rect">
            <a:avLst/>
          </a:prstGeom>
          <a:noFill/>
          <a:ln/>
        </p:spPr>
        <p:txBody>
          <a:bodyPr wrap="square" lIns="0" tIns="0" rIns="0" bIns="0" rtlCol="0" anchor="ctr"/>
          <a:lstStyle/>
          <a:p>
            <a:pPr indent="0" marL="0">
              <a:buNone/>
            </a:pPr>
            <a:r>
              <a:rPr lang="en-US" sz="750" dirty="0">
                <a:solidFill>
                  <a:srgbClr val="6D6258"/>
                </a:solidFill>
                <a:latin typeface="Aptos" pitchFamily="34" charset="0"/>
                <a:ea typeface="Aptos" pitchFamily="34" charset="-122"/>
                <a:cs typeface="Aptos" pitchFamily="34" charset="-120"/>
              </a:rPr>
              <a:t>ActiveMotion.ai · HR Automation</a:t>
            </a:r>
            <a:endParaRPr lang="en-US" sz="7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ma14:wrappingTextBoxFlag xmlns:ma14="http://schemas.microsoft.com/office/mac/drawingml/2011/main"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ns2="http://schemas.microsoft.com/office/mac/drawingml/2011/main" xmlns:p="http://schemas.openxmlformats.org/presentationml/2006/main">
  <p:cSld name="Slide 1">
    <p:bg>
      <p:bgPr>
        <a:solidFill>
          <a:srgbClr val="0A0A0A"/>
        </a:solidFill>
      </p:bgPr>
    </p:bg>
    <p:spTree>
      <p:nvGrpSpPr>
        <p:cNvPr id="1" name=""/>
        <p:cNvGrpSpPr/>
        <p:nvPr/>
      </p:nvGrpSpPr>
      <p:grpSpPr>
        <a:xfrm>
          <a:off x="0" y="0"/>
          <a:ext cx="0" cy="0"/>
          <a:chOff x="0" y="0"/>
          <a:chExt cx="0" cy="0"/>
        </a:xfrm>
      </p:grpSpPr>
      <p:sp>
        <p:nvSpPr>
          <p:cNvPr id="2" name="Text 0"/>
          <p:cNvSpPr/>
          <p:nvPr/>
        </p:nvSpPr>
        <p:spPr>
          <a:xfrm>
            <a:off x="566928" y="384048"/>
            <a:ext cx="4023360" cy="219456"/>
          </a:xfrm>
          <a:prstGeom prst="rect">
            <a:avLst/>
          </a:prstGeom>
          <a:noFill/>
          <a:ln/>
        </p:spPr>
        <p:txBody>
          <a:bodyPr wrap="square" lIns="0" tIns="0" rIns="0" bIns="0" rtlCol="0" anchor="ctr"/>
          <a:lstStyle/>
          <a:p>
            <a:pPr indent="0" marL="0">
              <a:buNone/>
            </a:pPr>
            <a:r>
              <a:rPr lang="en-US" sz="850" b="1" dirty="0">
                <a:solidFill>
                  <a:srgbClr val="CFC7BB"/>
                </a:solidFill>
                <a:latin typeface="Aptos" pitchFamily="34" charset="0"/>
                <a:ea typeface="Aptos" pitchFamily="34" charset="-122"/>
                <a:cs typeface="Aptos" pitchFamily="34" charset="-120"/>
              </a:rPr>
              <a:t>ACTIVE MOTION 人力资源用例</a:t>
            </a:r>
            <a:endParaRPr lang="en-US" sz="850" dirty="0"/>
          </a:p>
        </p:txBody>
      </p:sp>
      <p:sp>
        <p:nvSpPr>
          <p:cNvPr id="3" name="Text 1"/>
          <p:cNvSpPr/>
          <p:nvPr/>
        </p:nvSpPr>
        <p:spPr>
          <a:xfrm>
            <a:off x="566928" y="960120"/>
            <a:ext cx="6766560" cy="1097280"/>
          </a:xfrm>
          <a:prstGeom prst="rect">
            <a:avLst/>
          </a:prstGeom>
          <a:noFill/>
          <a:ln/>
        </p:spPr>
        <p:txBody>
          <a:bodyPr wrap="square" lIns="0" tIns="0" rIns="0" bIns="0" rtlCol="0" anchor="ctr">
            <a:normAutofit/>
          </a:bodyPr>
          <a:lstStyle/>
          <a:p>
            <a:pPr indent="0" marL="0">
              <a:buNone/>
            </a:pPr>
            <a:r>
              <a:rPr lang="en-US" sz="3600" b="1" dirty="0">
                <a:solidFill>
                  <a:srgbClr val="FCFAF5"/>
                </a:solidFill>
                <a:latin typeface="Aptos Display" pitchFamily="34" charset="0"/>
                <a:ea typeface="Aptos Display" pitchFamily="34" charset="-122"/>
                <a:cs typeface="Aptos Display" pitchFamily="34" charset="-120"/>
              </a:rPr>
              <a:t>入职 - 接受报价</a:t>
            </a:r>
            <a:endParaRPr lang="en-US" sz="3600" dirty="0"/>
          </a:p>
        </p:txBody>
      </p:sp>
      <p:sp>
        <p:nvSpPr>
          <p:cNvPr id="4" name="Text 2"/>
          <p:cNvSpPr/>
          <p:nvPr/>
        </p:nvSpPr>
        <p:spPr>
          <a:xfrm>
            <a:off x="603504" y="2240280"/>
            <a:ext cx="6263640" cy="777240"/>
          </a:xfrm>
          <a:prstGeom prst="rect">
            <a:avLst/>
          </a:prstGeom>
          <a:noFill/>
          <a:ln/>
        </p:spPr>
        <p:txBody>
          <a:bodyPr wrap="square" lIns="254" tIns="254" rIns="254" bIns="254" rtlCol="0" anchor="ctr">
            <a:normAutofit/>
          </a:bodyPr>
          <a:lstStyle/>
          <a:p>
            <a:pPr indent="0" marL="0">
              <a:buNone/>
            </a:pPr>
            <a:r>
              <a:rPr lang="en-US" sz="1400" dirty="0">
                <a:solidFill>
                  <a:srgbClr val="D8D0C2"/>
                </a:solidFill>
                <a:latin typeface="Aptos" pitchFamily="34" charset="0"/>
                <a:ea typeface="Aptos" pitchFamily="34" charset="-122"/>
                <a:cs typeface="Aptos" pitchFamily="34" charset="-120"/>
              </a:rPr>
              <a:t>触发器驱动的工作流程，用于身份创建、硬件履行、培训座位预订、所有者协调和第一天准备。</a:t>
            </a:r>
            <a:endParaRPr lang="en-US" sz="1400" dirty="0"/>
          </a:p>
        </p:txBody>
      </p:sp>
      <p:sp>
        <p:nvSpPr>
          <p:cNvPr id="5" name="Shape 3"/>
          <p:cNvSpPr/>
          <p:nvPr/>
        </p:nvSpPr>
        <p:spPr>
          <a:xfrm>
            <a:off x="7635240" y="1005840"/>
            <a:ext cx="3337560" cy="658368"/>
          </a:xfrm>
          <a:prstGeom prst="roundRect">
            <a:avLst>
              <a:gd name="adj" fmla="val 8333"/>
            </a:avLst>
          </a:prstGeom>
          <a:solidFill>
            <a:srgbClr val="FCFAF5"/>
          </a:solidFill>
          <a:ln w="10160">
            <a:solidFill>
              <a:srgbClr val="D8D0C2"/>
            </a:solidFill>
            <a:prstDash val="solid"/>
          </a:ln>
        </p:spPr>
      </p:sp>
      <p:sp>
        <p:nvSpPr>
          <p:cNvPr id="6" name="Shape 4"/>
          <p:cNvSpPr/>
          <p:nvPr/>
        </p:nvSpPr>
        <p:spPr>
          <a:xfrm>
            <a:off x="7635240" y="1005840"/>
            <a:ext cx="73152" cy="658368"/>
          </a:xfrm>
          <a:prstGeom prst="rect">
            <a:avLst/>
          </a:prstGeom>
          <a:solidFill>
            <a:srgbClr val="2F7F4E"/>
          </a:solidFill>
          <a:ln w="12700">
            <a:solidFill>
              <a:srgbClr val="2F7F4E"/>
            </a:solidFill>
            <a:prstDash val="solid"/>
          </a:ln>
        </p:spPr>
      </p:sp>
      <p:sp>
        <p:nvSpPr>
          <p:cNvPr id="7" name="Text 5"/>
          <p:cNvSpPr/>
          <p:nvPr/>
        </p:nvSpPr>
        <p:spPr>
          <a:xfrm>
            <a:off x="7836408" y="113385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扳机</a:t>
            </a:r>
            <a:endParaRPr lang="en-US" sz="680" dirty="0"/>
          </a:p>
        </p:txBody>
      </p:sp>
      <p:sp>
        <p:nvSpPr>
          <p:cNvPr id="8" name="Text 6"/>
          <p:cNvSpPr/>
          <p:nvPr/>
        </p:nvSpPr>
        <p:spPr>
          <a:xfrm>
            <a:off x="7836408" y="133502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接受报价</a:t>
            </a:r>
            <a:endParaRPr lang="en-US" sz="1050" dirty="0"/>
          </a:p>
        </p:txBody>
      </p:sp>
      <p:sp>
        <p:nvSpPr>
          <p:cNvPr id="9" name="Shape 7"/>
          <p:cNvSpPr/>
          <p:nvPr/>
        </p:nvSpPr>
        <p:spPr>
          <a:xfrm>
            <a:off x="7635240" y="1874520"/>
            <a:ext cx="3337560" cy="658368"/>
          </a:xfrm>
          <a:prstGeom prst="roundRect">
            <a:avLst>
              <a:gd name="adj" fmla="val 8333"/>
            </a:avLst>
          </a:prstGeom>
          <a:solidFill>
            <a:srgbClr val="FCFAF5"/>
          </a:solidFill>
          <a:ln w="10160">
            <a:solidFill>
              <a:srgbClr val="D8D0C2"/>
            </a:solidFill>
            <a:prstDash val="solid"/>
          </a:ln>
        </p:spPr>
      </p:sp>
      <p:sp>
        <p:nvSpPr>
          <p:cNvPr id="10" name="Shape 8"/>
          <p:cNvSpPr/>
          <p:nvPr/>
        </p:nvSpPr>
        <p:spPr>
          <a:xfrm>
            <a:off x="7635240" y="1874520"/>
            <a:ext cx="73152" cy="658368"/>
          </a:xfrm>
          <a:prstGeom prst="rect">
            <a:avLst/>
          </a:prstGeom>
          <a:solidFill>
            <a:srgbClr val="F2683C"/>
          </a:solidFill>
          <a:ln w="12700">
            <a:solidFill>
              <a:srgbClr val="F2683C"/>
            </a:solidFill>
            <a:prstDash val="solid"/>
          </a:ln>
        </p:spPr>
      </p:sp>
      <p:sp>
        <p:nvSpPr>
          <p:cNvPr id="11" name="Text 9"/>
          <p:cNvSpPr/>
          <p:nvPr/>
        </p:nvSpPr>
        <p:spPr>
          <a:xfrm>
            <a:off x="7836408" y="200253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开始目标</a:t>
            </a:r>
            <a:endParaRPr lang="en-US" sz="680" dirty="0"/>
          </a:p>
        </p:txBody>
      </p:sp>
      <p:sp>
        <p:nvSpPr>
          <p:cNvPr id="12" name="Text 10"/>
          <p:cNvSpPr/>
          <p:nvPr/>
        </p:nvSpPr>
        <p:spPr>
          <a:xfrm>
            <a:off x="7836408" y="220370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15分钟内</a:t>
            </a:r>
            <a:endParaRPr lang="en-US" sz="1050" dirty="0"/>
          </a:p>
        </p:txBody>
      </p:sp>
      <p:sp>
        <p:nvSpPr>
          <p:cNvPr id="13" name="Shape 11"/>
          <p:cNvSpPr/>
          <p:nvPr/>
        </p:nvSpPr>
        <p:spPr>
          <a:xfrm>
            <a:off x="7635240" y="2743200"/>
            <a:ext cx="3337560" cy="658368"/>
          </a:xfrm>
          <a:prstGeom prst="roundRect">
            <a:avLst>
              <a:gd name="adj" fmla="val 8333"/>
            </a:avLst>
          </a:prstGeom>
          <a:solidFill>
            <a:srgbClr val="FCFAF5"/>
          </a:solidFill>
          <a:ln w="10160">
            <a:solidFill>
              <a:srgbClr val="D8D0C2"/>
            </a:solidFill>
            <a:prstDash val="solid"/>
          </a:ln>
        </p:spPr>
      </p:sp>
      <p:sp>
        <p:nvSpPr>
          <p:cNvPr id="14" name="Shape 12"/>
          <p:cNvSpPr/>
          <p:nvPr/>
        </p:nvSpPr>
        <p:spPr>
          <a:xfrm>
            <a:off x="7635240" y="2743200"/>
            <a:ext cx="73152" cy="658368"/>
          </a:xfrm>
          <a:prstGeom prst="rect">
            <a:avLst/>
          </a:prstGeom>
          <a:solidFill>
            <a:srgbClr val="6F4AA6"/>
          </a:solidFill>
          <a:ln w="12700">
            <a:solidFill>
              <a:srgbClr val="6F4AA6"/>
            </a:solidFill>
            <a:prstDash val="solid"/>
          </a:ln>
        </p:spPr>
      </p:sp>
      <p:sp>
        <p:nvSpPr>
          <p:cNvPr id="15" name="Text 13"/>
          <p:cNvSpPr/>
          <p:nvPr/>
        </p:nvSpPr>
        <p:spPr>
          <a:xfrm>
            <a:off x="7836408" y="2871216"/>
            <a:ext cx="3008376" cy="146304"/>
          </a:xfrm>
          <a:prstGeom prst="rect">
            <a:avLst/>
          </a:prstGeom>
          <a:noFill/>
          <a:ln/>
        </p:spPr>
        <p:txBody>
          <a:bodyPr wrap="square" lIns="0" tIns="0" rIns="0" bIns="0" rtlCol="0" anchor="ctr"/>
          <a:lstStyle/>
          <a:p>
            <a:pPr indent="0" marL="0">
              <a:buNone/>
            </a:pPr>
            <a:r>
              <a:rPr lang="en-US" sz="680" b="1" dirty="0">
                <a:solidFill>
                  <a:srgbClr val="A79D91"/>
                </a:solidFill>
                <a:latin typeface="Aptos" pitchFamily="34" charset="0"/>
                <a:ea typeface="Aptos" pitchFamily="34" charset="-122"/>
                <a:cs typeface="Aptos" pitchFamily="34" charset="-120"/>
              </a:rPr>
              <a:t>完成目标</a:t>
            </a:r>
            <a:endParaRPr lang="en-US" sz="680" dirty="0"/>
          </a:p>
        </p:txBody>
      </p:sp>
      <p:sp>
        <p:nvSpPr>
          <p:cNvPr id="16" name="Text 14"/>
          <p:cNvSpPr/>
          <p:nvPr/>
        </p:nvSpPr>
        <p:spPr>
          <a:xfrm>
            <a:off x="7836408" y="3072384"/>
            <a:ext cx="3008376" cy="201168"/>
          </a:xfrm>
          <a:prstGeom prst="rect">
            <a:avLst/>
          </a:prstGeom>
          <a:noFill/>
          <a:ln/>
        </p:spPr>
        <p:txBody>
          <a:bodyPr wrap="square" lIns="0" tIns="0" rIns="0" bIns="0" rtlCol="0" anchor="ctr">
            <a:normAutofit/>
          </a:bodyPr>
          <a:lstStyle/>
          <a:p>
            <a:pPr indent="0" marL="0">
              <a:buNone/>
            </a:pPr>
            <a:r>
              <a:rPr lang="en-US" sz="1050" b="1" dirty="0">
                <a:solidFill>
                  <a:srgbClr val="11100D"/>
                </a:solidFill>
                <a:latin typeface="Aptos" pitchFamily="34" charset="0"/>
                <a:ea typeface="Aptos" pitchFamily="34" charset="-122"/>
                <a:cs typeface="Aptos" pitchFamily="34" charset="-120"/>
              </a:rPr>
              <a:t>T-2 个工作日内准备就绪</a:t>
            </a:r>
            <a:endParaRPr lang="en-US" sz="1050" dirty="0"/>
          </a:p>
        </p:txBody>
      </p:sp>
      <p:sp>
        <p:nvSpPr>
          <p:cNvPr id="17" name="Shape 15"/>
          <p:cNvSpPr/>
          <p:nvPr/>
        </p:nvSpPr>
        <p:spPr>
          <a:xfrm>
            <a:off x="7315200" y="3886200"/>
            <a:ext cx="3108960" cy="1234440"/>
          </a:xfrm>
          <a:prstGeom prst="arc">
            <a:avLst/>
          </a:prstGeom>
          <a:noFill/>
          <a:ln w="50800">
            <a:solidFill>
              <a:srgbClr val="F2683C"/>
            </a:solidFill>
            <a:prstDash val="solid"/>
            <a:headEnd type="none"/>
            <a:tailEnd type="triangle"/>
          </a:ln>
        </p:spPr>
      </p:sp>
      <p:sp>
        <p:nvSpPr>
          <p:cNvPr id="18" name="Text 16"/>
          <p:cNvSpPr/>
          <p:nvPr/>
        </p:nvSpPr>
        <p:spPr>
          <a:xfrm>
            <a:off x="7543800" y="5321808"/>
            <a:ext cx="3383280" cy="384048"/>
          </a:xfrm>
          <a:prstGeom prst="rect">
            <a:avLst/>
          </a:prstGeom>
          <a:noFill/>
          <a:ln/>
        </p:spPr>
        <p:txBody>
          <a:bodyPr wrap="square" lIns="0" tIns="0" rIns="0" bIns="0" rtlCol="0" anchor="ctr">
            <a:normAutofit/>
          </a:bodyPr>
          <a:lstStyle/>
          <a:p>
            <a:pPr algn="ctr" indent="0" marL="0">
              <a:buNone/>
            </a:pPr>
            <a:r>
              <a:rPr lang="en-US" sz="1150" dirty="0">
                <a:solidFill>
                  <a:srgbClr val="D8D0C2"/>
                </a:solidFill>
                <a:latin typeface="Aptos" pitchFamily="34" charset="0"/>
                <a:ea typeface="Aptos" pitchFamily="34" charset="-122"/>
                <a:cs typeface="Aptos" pitchFamily="34" charset="-120"/>
              </a:rPr>
              <a:t>一份接受的录用通知将成为一份协调的入职案例。</a:t>
            </a:r>
            <a:endParaRPr lang="en-US" sz="11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1</a:t>
            </a:fld>
            <a:endParaRPr lang="en-US"/>
          </a:p>
        </p:txBody>
      </p:sp>
    </p:spTree>
  </p:cSld>
  <p:clrMapOvr>
    <a:masterClrMapping/>
  </p:clrMapOvr>
</p:sld>
</file>

<file path=ppt/slides/slide2.xml><?xml version="1.0" encoding="utf-8"?>
<p:sld xmlns:a="http://schemas.openxmlformats.org/drawingml/2006/main" xmlns:ns2="http://schemas.microsoft.com/office/mac/drawingml/2011/main"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触发定义</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工作流程从一个可信事件开始。</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接受报价事件成为身份、设备、培训、通信和审计的控制点。</a:t>
            </a:r>
            <a:endParaRPr lang="en-US" sz="1250" dirty="0"/>
          </a:p>
        </p:txBody>
      </p:sp>
      <p:sp>
        <p:nvSpPr>
          <p:cNvPr id="6" name="Shape 4"/>
          <p:cNvSpPr/>
          <p:nvPr/>
        </p:nvSpPr>
        <p:spPr>
          <a:xfrm>
            <a:off x="621792" y="3063240"/>
            <a:ext cx="3337560" cy="1280160"/>
          </a:xfrm>
          <a:prstGeom prst="roundRect">
            <a:avLst>
              <a:gd name="adj" fmla="val 5000"/>
            </a:avLst>
          </a:prstGeom>
          <a:solidFill>
            <a:srgbClr val="FCFAF5"/>
          </a:solidFill>
          <a:ln w="8890">
            <a:solidFill>
              <a:srgbClr val="D8D0C2"/>
            </a:solidFill>
            <a:prstDash val="solid"/>
          </a:ln>
        </p:spPr>
      </p:sp>
      <p:sp>
        <p:nvSpPr>
          <p:cNvPr id="7" name="Shape 5"/>
          <p:cNvSpPr/>
          <p:nvPr/>
        </p:nvSpPr>
        <p:spPr>
          <a:xfrm>
            <a:off x="804672" y="3264408"/>
            <a:ext cx="73152" cy="877824"/>
          </a:xfrm>
          <a:prstGeom prst="rect">
            <a:avLst/>
          </a:prstGeom>
          <a:solidFill>
            <a:srgbClr val="2F7F4E"/>
          </a:solidFill>
          <a:ln w="12700">
            <a:solidFill>
              <a:srgbClr val="2F7F4E"/>
            </a:solidFill>
            <a:prstDash val="solid"/>
          </a:ln>
        </p:spPr>
      </p:sp>
      <p:sp>
        <p:nvSpPr>
          <p:cNvPr id="8" name="Text 6"/>
          <p:cNvSpPr/>
          <p:nvPr/>
        </p:nvSpPr>
        <p:spPr>
          <a:xfrm>
            <a:off x="1005840"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主要事件</a:t>
            </a:r>
            <a:endParaRPr lang="en-US" sz="1300" dirty="0"/>
          </a:p>
        </p:txBody>
      </p:sp>
      <p:sp>
        <p:nvSpPr>
          <p:cNvPr id="9" name="Text 7"/>
          <p:cNvSpPr/>
          <p:nvPr/>
        </p:nvSpPr>
        <p:spPr>
          <a:xfrm>
            <a:off x="1005840"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候选人要约被标记为“已接受”，并在 ATS 或 HRIS 中确认开始日期。</a:t>
            </a:r>
            <a:endParaRPr lang="en-US" sz="950" dirty="0"/>
          </a:p>
        </p:txBody>
      </p:sp>
      <p:sp>
        <p:nvSpPr>
          <p:cNvPr id="10" name="Shape 8"/>
          <p:cNvSpPr/>
          <p:nvPr/>
        </p:nvSpPr>
        <p:spPr>
          <a:xfrm>
            <a:off x="4160520" y="3063240"/>
            <a:ext cx="3337560" cy="1280160"/>
          </a:xfrm>
          <a:prstGeom prst="roundRect">
            <a:avLst>
              <a:gd name="adj" fmla="val 5000"/>
            </a:avLst>
          </a:prstGeom>
          <a:solidFill>
            <a:srgbClr val="FCFAF5"/>
          </a:solidFill>
          <a:ln w="8890">
            <a:solidFill>
              <a:srgbClr val="D8D0C2"/>
            </a:solidFill>
            <a:prstDash val="solid"/>
          </a:ln>
        </p:spPr>
      </p:sp>
      <p:sp>
        <p:nvSpPr>
          <p:cNvPr id="11" name="Shape 9"/>
          <p:cNvSpPr/>
          <p:nvPr/>
        </p:nvSpPr>
        <p:spPr>
          <a:xfrm>
            <a:off x="4343400" y="3264408"/>
            <a:ext cx="73152" cy="877824"/>
          </a:xfrm>
          <a:prstGeom prst="rect">
            <a:avLst/>
          </a:prstGeom>
          <a:solidFill>
            <a:srgbClr val="F2683C"/>
          </a:solidFill>
          <a:ln w="12700">
            <a:solidFill>
              <a:srgbClr val="F2683C"/>
            </a:solidFill>
            <a:prstDash val="solid"/>
          </a:ln>
        </p:spPr>
      </p:sp>
      <p:sp>
        <p:nvSpPr>
          <p:cNvPr id="12" name="Text 10"/>
          <p:cNvSpPr/>
          <p:nvPr/>
        </p:nvSpPr>
        <p:spPr>
          <a:xfrm>
            <a:off x="4544568"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必填字段</a:t>
            </a:r>
            <a:endParaRPr lang="en-US" sz="1300" dirty="0"/>
          </a:p>
        </p:txBody>
      </p:sp>
      <p:sp>
        <p:nvSpPr>
          <p:cNvPr id="13" name="Text 11"/>
          <p:cNvSpPr/>
          <p:nvPr/>
        </p:nvSpPr>
        <p:spPr>
          <a:xfrm>
            <a:off x="4544568"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法定姓名、首选姓名、个人电子邮件、角色、部门、经理、地点、开始日期、就业类型、设备概况和培训概况。</a:t>
            </a:r>
            <a:endParaRPr lang="en-US" sz="950" dirty="0"/>
          </a:p>
        </p:txBody>
      </p:sp>
      <p:sp>
        <p:nvSpPr>
          <p:cNvPr id="14" name="Shape 12"/>
          <p:cNvSpPr/>
          <p:nvPr/>
        </p:nvSpPr>
        <p:spPr>
          <a:xfrm>
            <a:off x="7699248" y="3063240"/>
            <a:ext cx="3337560" cy="1280160"/>
          </a:xfrm>
          <a:prstGeom prst="roundRect">
            <a:avLst>
              <a:gd name="adj" fmla="val 5000"/>
            </a:avLst>
          </a:prstGeom>
          <a:solidFill>
            <a:srgbClr val="FCFAF5"/>
          </a:solidFill>
          <a:ln w="8890">
            <a:solidFill>
              <a:srgbClr val="D8D0C2"/>
            </a:solidFill>
            <a:prstDash val="solid"/>
          </a:ln>
        </p:spPr>
      </p:sp>
      <p:sp>
        <p:nvSpPr>
          <p:cNvPr id="15" name="Shape 13"/>
          <p:cNvSpPr/>
          <p:nvPr/>
        </p:nvSpPr>
        <p:spPr>
          <a:xfrm>
            <a:off x="7882128" y="3264408"/>
            <a:ext cx="73152" cy="877824"/>
          </a:xfrm>
          <a:prstGeom prst="rect">
            <a:avLst/>
          </a:prstGeom>
          <a:solidFill>
            <a:srgbClr val="6F4AA6"/>
          </a:solidFill>
          <a:ln w="12700">
            <a:solidFill>
              <a:srgbClr val="6F4AA6"/>
            </a:solidFill>
            <a:prstDash val="solid"/>
          </a:ln>
        </p:spPr>
      </p:sp>
      <p:sp>
        <p:nvSpPr>
          <p:cNvPr id="16" name="Text 14"/>
          <p:cNvSpPr/>
          <p:nvPr/>
        </p:nvSpPr>
        <p:spPr>
          <a:xfrm>
            <a:off x="8083296" y="329184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重复保护</a:t>
            </a:r>
            <a:endParaRPr lang="en-US" sz="1300" dirty="0"/>
          </a:p>
        </p:txBody>
      </p:sp>
      <p:sp>
        <p:nvSpPr>
          <p:cNvPr id="17" name="Text 15"/>
          <p:cNvSpPr/>
          <p:nvPr/>
        </p:nvSpPr>
        <p:spPr>
          <a:xfrm>
            <a:off x="8083296" y="3685032"/>
            <a:ext cx="2743200" cy="49377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如果候选人 ID 或员工 ID 的入职案例已存在，请更新现有案例，而不是启动第二个工作流程。</a:t>
            </a:r>
            <a:endParaRPr lang="en-US" sz="950" dirty="0"/>
          </a:p>
        </p:txBody>
      </p:sp>
      <p:sp>
        <p:nvSpPr>
          <p:cNvPr id="18" name="Shape 16"/>
          <p:cNvSpPr/>
          <p:nvPr/>
        </p:nvSpPr>
        <p:spPr>
          <a:xfrm>
            <a:off x="4160520" y="4617720"/>
            <a:ext cx="3337560" cy="1143000"/>
          </a:xfrm>
          <a:prstGeom prst="roundRect">
            <a:avLst>
              <a:gd name="adj" fmla="val 5600"/>
            </a:avLst>
          </a:prstGeom>
          <a:solidFill>
            <a:srgbClr val="FCFAF5"/>
          </a:solidFill>
          <a:ln w="8890">
            <a:solidFill>
              <a:srgbClr val="D8D0C2"/>
            </a:solidFill>
            <a:prstDash val="solid"/>
          </a:ln>
        </p:spPr>
      </p:sp>
      <p:sp>
        <p:nvSpPr>
          <p:cNvPr id="19" name="Shape 17"/>
          <p:cNvSpPr/>
          <p:nvPr/>
        </p:nvSpPr>
        <p:spPr>
          <a:xfrm>
            <a:off x="4343400" y="4818888"/>
            <a:ext cx="73152" cy="740664"/>
          </a:xfrm>
          <a:prstGeom prst="rect">
            <a:avLst/>
          </a:prstGeom>
          <a:solidFill>
            <a:srgbClr val="0A0A0A"/>
          </a:solidFill>
          <a:ln w="12700">
            <a:solidFill>
              <a:srgbClr val="0A0A0A"/>
            </a:solidFill>
            <a:prstDash val="solid"/>
          </a:ln>
        </p:spPr>
      </p:sp>
      <p:sp>
        <p:nvSpPr>
          <p:cNvPr id="20" name="Text 18"/>
          <p:cNvSpPr/>
          <p:nvPr/>
        </p:nvSpPr>
        <p:spPr>
          <a:xfrm>
            <a:off x="4544568" y="4846320"/>
            <a:ext cx="274320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审核记录</a:t>
            </a:r>
            <a:endParaRPr lang="en-US" sz="1300" dirty="0"/>
          </a:p>
        </p:txBody>
      </p:sp>
      <p:sp>
        <p:nvSpPr>
          <p:cNvPr id="21" name="Text 19"/>
          <p:cNvSpPr/>
          <p:nvPr/>
        </p:nvSpPr>
        <p:spPr>
          <a:xfrm>
            <a:off x="4544568" y="5239512"/>
            <a:ext cx="2743200" cy="35661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存储触发器时间戳、源系统事件 ID、参与者、负载版本和工作流运行 ID。</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ns2="http://schemas.microsoft.com/office/mac/drawingml/2011/main"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工作流程路径</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接受了七步即可完成第一天准备的提议。</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代理负责协调工作，而人类则处理异常和判断调用。</a:t>
            </a:r>
            <a:endParaRPr lang="en-US" sz="1250" dirty="0"/>
          </a:p>
        </p:txBody>
      </p:sp>
      <p:sp>
        <p:nvSpPr>
          <p:cNvPr id="6" name="Shape 4"/>
          <p:cNvSpPr/>
          <p:nvPr/>
        </p:nvSpPr>
        <p:spPr>
          <a:xfrm>
            <a:off x="594360" y="3246120"/>
            <a:ext cx="676656" cy="676656"/>
          </a:xfrm>
          <a:prstGeom prst="ellipse">
            <a:avLst/>
          </a:prstGeom>
          <a:solidFill>
            <a:srgbClr val="2F7F4E"/>
          </a:solidFill>
          <a:ln w="12700">
            <a:solidFill>
              <a:srgbClr val="2F7F4E"/>
            </a:solidFill>
            <a:prstDash val="solid"/>
          </a:ln>
        </p:spPr>
      </p:sp>
      <p:sp>
        <p:nvSpPr>
          <p:cNvPr id="7" name="Text 5"/>
          <p:cNvSpPr/>
          <p:nvPr/>
        </p:nvSpPr>
        <p:spPr>
          <a:xfrm>
            <a:off x="594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01</a:t>
            </a:r>
            <a:endParaRPr lang="en-US" sz="800" dirty="0"/>
          </a:p>
        </p:txBody>
      </p:sp>
      <p:sp>
        <p:nvSpPr>
          <p:cNvPr id="8" name="Shape 6"/>
          <p:cNvSpPr/>
          <p:nvPr/>
        </p:nvSpPr>
        <p:spPr>
          <a:xfrm>
            <a:off x="1353312" y="3584448"/>
            <a:ext cx="694944" cy="0"/>
          </a:xfrm>
          <a:prstGeom prst="line">
            <a:avLst/>
          </a:prstGeom>
          <a:noFill/>
          <a:ln w="15240">
            <a:solidFill>
              <a:srgbClr val="CFC7BB"/>
            </a:solidFill>
            <a:prstDash val="solid"/>
          </a:ln>
        </p:spPr>
      </p:sp>
      <p:sp>
        <p:nvSpPr>
          <p:cNvPr id="9" name="Text 7"/>
          <p:cNvSpPr/>
          <p:nvPr/>
        </p:nvSpPr>
        <p:spPr>
          <a:xfrm>
            <a:off x="347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验证事件</a:t>
            </a:r>
            <a:endParaRPr lang="en-US" sz="950" dirty="0"/>
          </a:p>
        </p:txBody>
      </p:sp>
      <p:sp>
        <p:nvSpPr>
          <p:cNvPr id="10" name="Shape 8"/>
          <p:cNvSpPr/>
          <p:nvPr/>
        </p:nvSpPr>
        <p:spPr>
          <a:xfrm>
            <a:off x="2194560" y="3246120"/>
            <a:ext cx="676656" cy="676656"/>
          </a:xfrm>
          <a:prstGeom prst="ellipse">
            <a:avLst/>
          </a:prstGeom>
          <a:solidFill>
            <a:srgbClr val="F2683C"/>
          </a:solidFill>
          <a:ln w="12700">
            <a:solidFill>
              <a:srgbClr val="F2683C"/>
            </a:solidFill>
            <a:prstDash val="solid"/>
          </a:ln>
        </p:spPr>
      </p:sp>
      <p:sp>
        <p:nvSpPr>
          <p:cNvPr id="11" name="Text 9"/>
          <p:cNvSpPr/>
          <p:nvPr/>
        </p:nvSpPr>
        <p:spPr>
          <a:xfrm>
            <a:off x="2194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02</a:t>
            </a:r>
            <a:endParaRPr lang="en-US" sz="800" dirty="0"/>
          </a:p>
        </p:txBody>
      </p:sp>
      <p:sp>
        <p:nvSpPr>
          <p:cNvPr id="12" name="Shape 10"/>
          <p:cNvSpPr/>
          <p:nvPr/>
        </p:nvSpPr>
        <p:spPr>
          <a:xfrm>
            <a:off x="2953512" y="3584448"/>
            <a:ext cx="694944" cy="0"/>
          </a:xfrm>
          <a:prstGeom prst="line">
            <a:avLst/>
          </a:prstGeom>
          <a:noFill/>
          <a:ln w="15240">
            <a:solidFill>
              <a:srgbClr val="CFC7BB"/>
            </a:solidFill>
            <a:prstDash val="solid"/>
          </a:ln>
        </p:spPr>
      </p:sp>
      <p:sp>
        <p:nvSpPr>
          <p:cNvPr id="13" name="Text 11"/>
          <p:cNvSpPr/>
          <p:nvPr/>
        </p:nvSpPr>
        <p:spPr>
          <a:xfrm>
            <a:off x="1947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舞台工作人员简介</a:t>
            </a:r>
            <a:endParaRPr lang="en-US" sz="950" dirty="0"/>
          </a:p>
        </p:txBody>
      </p:sp>
      <p:sp>
        <p:nvSpPr>
          <p:cNvPr id="14" name="Shape 12"/>
          <p:cNvSpPr/>
          <p:nvPr/>
        </p:nvSpPr>
        <p:spPr>
          <a:xfrm>
            <a:off x="3794760" y="3246120"/>
            <a:ext cx="676656" cy="676656"/>
          </a:xfrm>
          <a:prstGeom prst="ellipse">
            <a:avLst/>
          </a:prstGeom>
          <a:solidFill>
            <a:srgbClr val="6F4AA6"/>
          </a:solidFill>
          <a:ln w="12700">
            <a:solidFill>
              <a:srgbClr val="6F4AA6"/>
            </a:solidFill>
            <a:prstDash val="solid"/>
          </a:ln>
        </p:spPr>
      </p:sp>
      <p:sp>
        <p:nvSpPr>
          <p:cNvPr id="15" name="Text 13"/>
          <p:cNvSpPr/>
          <p:nvPr/>
        </p:nvSpPr>
        <p:spPr>
          <a:xfrm>
            <a:off x="37947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03</a:t>
            </a:r>
            <a:endParaRPr lang="en-US" sz="800" dirty="0"/>
          </a:p>
        </p:txBody>
      </p:sp>
      <p:sp>
        <p:nvSpPr>
          <p:cNvPr id="16" name="Shape 14"/>
          <p:cNvSpPr/>
          <p:nvPr/>
        </p:nvSpPr>
        <p:spPr>
          <a:xfrm>
            <a:off x="4553712" y="3584448"/>
            <a:ext cx="694944" cy="0"/>
          </a:xfrm>
          <a:prstGeom prst="line">
            <a:avLst/>
          </a:prstGeom>
          <a:noFill/>
          <a:ln w="15240">
            <a:solidFill>
              <a:srgbClr val="CFC7BB"/>
            </a:solidFill>
            <a:prstDash val="solid"/>
          </a:ln>
        </p:spPr>
      </p:sp>
      <p:sp>
        <p:nvSpPr>
          <p:cNvPr id="17" name="Text 15"/>
          <p:cNvSpPr/>
          <p:nvPr/>
        </p:nvSpPr>
        <p:spPr>
          <a:xfrm>
            <a:off x="35478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创建身份记录</a:t>
            </a:r>
            <a:endParaRPr lang="en-US" sz="950" dirty="0"/>
          </a:p>
        </p:txBody>
      </p:sp>
      <p:sp>
        <p:nvSpPr>
          <p:cNvPr id="18" name="Shape 16"/>
          <p:cNvSpPr/>
          <p:nvPr/>
        </p:nvSpPr>
        <p:spPr>
          <a:xfrm>
            <a:off x="5394960" y="3246120"/>
            <a:ext cx="676656" cy="676656"/>
          </a:xfrm>
          <a:prstGeom prst="ellipse">
            <a:avLst/>
          </a:prstGeom>
          <a:solidFill>
            <a:srgbClr val="2F7F4E"/>
          </a:solidFill>
          <a:ln w="12700">
            <a:solidFill>
              <a:srgbClr val="2F7F4E"/>
            </a:solidFill>
            <a:prstDash val="solid"/>
          </a:ln>
        </p:spPr>
      </p:sp>
      <p:sp>
        <p:nvSpPr>
          <p:cNvPr id="19" name="Text 17"/>
          <p:cNvSpPr/>
          <p:nvPr/>
        </p:nvSpPr>
        <p:spPr>
          <a:xfrm>
            <a:off x="53949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04</a:t>
            </a:r>
            <a:endParaRPr lang="en-US" sz="800" dirty="0"/>
          </a:p>
        </p:txBody>
      </p:sp>
      <p:sp>
        <p:nvSpPr>
          <p:cNvPr id="20" name="Shape 18"/>
          <p:cNvSpPr/>
          <p:nvPr/>
        </p:nvSpPr>
        <p:spPr>
          <a:xfrm>
            <a:off x="6153912" y="3584448"/>
            <a:ext cx="694944" cy="0"/>
          </a:xfrm>
          <a:prstGeom prst="line">
            <a:avLst/>
          </a:prstGeom>
          <a:noFill/>
          <a:ln w="15240">
            <a:solidFill>
              <a:srgbClr val="CFC7BB"/>
            </a:solidFill>
            <a:prstDash val="solid"/>
          </a:ln>
        </p:spPr>
      </p:sp>
      <p:sp>
        <p:nvSpPr>
          <p:cNvPr id="21" name="Text 19"/>
          <p:cNvSpPr/>
          <p:nvPr/>
        </p:nvSpPr>
        <p:spPr>
          <a:xfrm>
            <a:off x="51480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请求硬件</a:t>
            </a:r>
            <a:endParaRPr lang="en-US" sz="950" dirty="0"/>
          </a:p>
        </p:txBody>
      </p:sp>
      <p:sp>
        <p:nvSpPr>
          <p:cNvPr id="22" name="Shape 20"/>
          <p:cNvSpPr/>
          <p:nvPr/>
        </p:nvSpPr>
        <p:spPr>
          <a:xfrm>
            <a:off x="6995160" y="3246120"/>
            <a:ext cx="676656" cy="676656"/>
          </a:xfrm>
          <a:prstGeom prst="ellipse">
            <a:avLst/>
          </a:prstGeom>
          <a:solidFill>
            <a:srgbClr val="F2683C"/>
          </a:solidFill>
          <a:ln w="12700">
            <a:solidFill>
              <a:srgbClr val="F2683C"/>
            </a:solidFill>
            <a:prstDash val="solid"/>
          </a:ln>
        </p:spPr>
      </p:sp>
      <p:sp>
        <p:nvSpPr>
          <p:cNvPr id="23" name="Text 21"/>
          <p:cNvSpPr/>
          <p:nvPr/>
        </p:nvSpPr>
        <p:spPr>
          <a:xfrm>
            <a:off x="69951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05</a:t>
            </a:r>
            <a:endParaRPr lang="en-US" sz="800" dirty="0"/>
          </a:p>
        </p:txBody>
      </p:sp>
      <p:sp>
        <p:nvSpPr>
          <p:cNvPr id="24" name="Shape 22"/>
          <p:cNvSpPr/>
          <p:nvPr/>
        </p:nvSpPr>
        <p:spPr>
          <a:xfrm>
            <a:off x="7754112" y="3584448"/>
            <a:ext cx="694944" cy="0"/>
          </a:xfrm>
          <a:prstGeom prst="line">
            <a:avLst/>
          </a:prstGeom>
          <a:noFill/>
          <a:ln w="15240">
            <a:solidFill>
              <a:srgbClr val="CFC7BB"/>
            </a:solidFill>
            <a:prstDash val="solid"/>
          </a:ln>
        </p:spPr>
      </p:sp>
      <p:sp>
        <p:nvSpPr>
          <p:cNvPr id="25" name="Text 23"/>
          <p:cNvSpPr/>
          <p:nvPr/>
        </p:nvSpPr>
        <p:spPr>
          <a:xfrm>
            <a:off x="67482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储备训练</a:t>
            </a:r>
            <a:endParaRPr lang="en-US" sz="950" dirty="0"/>
          </a:p>
        </p:txBody>
      </p:sp>
      <p:sp>
        <p:nvSpPr>
          <p:cNvPr id="26" name="Shape 24"/>
          <p:cNvSpPr/>
          <p:nvPr/>
        </p:nvSpPr>
        <p:spPr>
          <a:xfrm>
            <a:off x="8595360" y="3246120"/>
            <a:ext cx="676656" cy="676656"/>
          </a:xfrm>
          <a:prstGeom prst="ellipse">
            <a:avLst/>
          </a:prstGeom>
          <a:solidFill>
            <a:srgbClr val="6F4AA6"/>
          </a:solidFill>
          <a:ln w="12700">
            <a:solidFill>
              <a:srgbClr val="6F4AA6"/>
            </a:solidFill>
            <a:prstDash val="solid"/>
          </a:ln>
        </p:spPr>
      </p:sp>
      <p:sp>
        <p:nvSpPr>
          <p:cNvPr id="27" name="Text 25"/>
          <p:cNvSpPr/>
          <p:nvPr/>
        </p:nvSpPr>
        <p:spPr>
          <a:xfrm>
            <a:off x="85953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06</a:t>
            </a:r>
            <a:endParaRPr lang="en-US" sz="800" dirty="0"/>
          </a:p>
        </p:txBody>
      </p:sp>
      <p:sp>
        <p:nvSpPr>
          <p:cNvPr id="28" name="Shape 26"/>
          <p:cNvSpPr/>
          <p:nvPr/>
        </p:nvSpPr>
        <p:spPr>
          <a:xfrm>
            <a:off x="9354312" y="3584448"/>
            <a:ext cx="694944" cy="0"/>
          </a:xfrm>
          <a:prstGeom prst="line">
            <a:avLst/>
          </a:prstGeom>
          <a:noFill/>
          <a:ln w="15240">
            <a:solidFill>
              <a:srgbClr val="CFC7BB"/>
            </a:solidFill>
            <a:prstDash val="solid"/>
          </a:ln>
        </p:spPr>
      </p:sp>
      <p:sp>
        <p:nvSpPr>
          <p:cNvPr id="29" name="Text 27"/>
          <p:cNvSpPr/>
          <p:nvPr/>
        </p:nvSpPr>
        <p:spPr>
          <a:xfrm>
            <a:off x="83484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通知业主</a:t>
            </a:r>
            <a:endParaRPr lang="en-US" sz="950" dirty="0"/>
          </a:p>
        </p:txBody>
      </p:sp>
      <p:sp>
        <p:nvSpPr>
          <p:cNvPr id="30" name="Shape 28"/>
          <p:cNvSpPr/>
          <p:nvPr/>
        </p:nvSpPr>
        <p:spPr>
          <a:xfrm>
            <a:off x="10195560" y="3246120"/>
            <a:ext cx="676656" cy="676656"/>
          </a:xfrm>
          <a:prstGeom prst="ellipse">
            <a:avLst/>
          </a:prstGeom>
          <a:solidFill>
            <a:srgbClr val="2F7F4E"/>
          </a:solidFill>
          <a:ln w="12700">
            <a:solidFill>
              <a:srgbClr val="2F7F4E"/>
            </a:solidFill>
            <a:prstDash val="solid"/>
          </a:ln>
        </p:spPr>
      </p:sp>
      <p:sp>
        <p:nvSpPr>
          <p:cNvPr id="31" name="Text 29"/>
          <p:cNvSpPr/>
          <p:nvPr/>
        </p:nvSpPr>
        <p:spPr>
          <a:xfrm>
            <a:off x="10195560" y="3447288"/>
            <a:ext cx="676656" cy="164592"/>
          </a:xfrm>
          <a:prstGeom prst="rect">
            <a:avLst/>
          </a:prstGeom>
          <a:noFill/>
          <a:ln/>
        </p:spPr>
        <p:txBody>
          <a:bodyPr wrap="square" lIns="0" tIns="0" rIns="0" bIns="0" rtlCol="0" anchor="ctr"/>
          <a:lstStyle/>
          <a:p>
            <a:pPr algn="ctr" indent="0" marL="0">
              <a:buNone/>
            </a:pPr>
            <a:r>
              <a:rPr lang="en-US" sz="800" b="1" dirty="0">
                <a:solidFill>
                  <a:srgbClr val="FCFAF5"/>
                </a:solidFill>
                <a:latin typeface="Aptos" pitchFamily="34" charset="0"/>
                <a:ea typeface="Aptos" pitchFamily="34" charset="-122"/>
                <a:cs typeface="Aptos" pitchFamily="34" charset="-120"/>
              </a:rPr>
              <a:t>07</a:t>
            </a:r>
            <a:endParaRPr lang="en-US" sz="800" dirty="0"/>
          </a:p>
        </p:txBody>
      </p:sp>
      <p:sp>
        <p:nvSpPr>
          <p:cNvPr id="32" name="Text 30"/>
          <p:cNvSpPr/>
          <p:nvPr/>
        </p:nvSpPr>
        <p:spPr>
          <a:xfrm>
            <a:off x="9948672" y="4160520"/>
            <a:ext cx="1207008" cy="493776"/>
          </a:xfrm>
          <a:prstGeom prst="rect">
            <a:avLst/>
          </a:prstGeom>
          <a:noFill/>
          <a:ln/>
        </p:spPr>
        <p:txBody>
          <a:bodyPr wrap="square" lIns="254" tIns="254" rIns="254" bIns="254" rtlCol="0" anchor="ctr">
            <a:normAutofit/>
          </a:bodyPr>
          <a:lstStyle/>
          <a:p>
            <a:pPr algn="ctr" indent="0" marL="0">
              <a:buNone/>
            </a:pPr>
            <a:r>
              <a:rPr lang="en-US" sz="950" b="1" dirty="0">
                <a:solidFill>
                  <a:srgbClr val="11100D"/>
                </a:solidFill>
                <a:latin typeface="Aptos" pitchFamily="34" charset="0"/>
                <a:ea typeface="Aptos" pitchFamily="34" charset="-122"/>
                <a:cs typeface="Aptos" pitchFamily="34" charset="-120"/>
              </a:rPr>
              <a:t>跟踪并升级</a:t>
            </a:r>
            <a:endParaRPr lang="en-US" sz="950" dirty="0"/>
          </a:p>
        </p:txBody>
      </p:sp>
      <p:sp>
        <p:nvSpPr>
          <p:cNvPr id="33" name="Text 31"/>
          <p:cNvSpPr/>
          <p:nvPr/>
        </p:nvSpPr>
        <p:spPr>
          <a:xfrm>
            <a:off x="1508760" y="5349240"/>
            <a:ext cx="9144000" cy="438912"/>
          </a:xfrm>
          <a:prstGeom prst="rect">
            <a:avLst/>
          </a:prstGeom>
          <a:noFill/>
          <a:ln/>
        </p:spPr>
        <p:txBody>
          <a:bodyPr wrap="square" lIns="0" tIns="0" rIns="0" bIns="0" rtlCol="0" anchor="ctr">
            <a:normAutofit/>
          </a:bodyPr>
          <a:lstStyle/>
          <a:p>
            <a:pPr algn="ctr" indent="0" marL="0">
              <a:buNone/>
            </a:pPr>
            <a:r>
              <a:rPr lang="en-US" sz="1300" dirty="0">
                <a:solidFill>
                  <a:srgbClr val="6D6258"/>
                </a:solidFill>
                <a:latin typeface="Aptos" pitchFamily="34" charset="0"/>
                <a:ea typeface="Aptos" pitchFamily="34" charset="-122"/>
                <a:cs typeface="Aptos" pitchFamily="34" charset="-120"/>
              </a:rPr>
              <a:t>被阻止的项目会在开始日期风险阈值之前升级，因此准备问题会在仍然可以解决的同时浮出水面。</a:t>
            </a:r>
            <a:endParaRPr lang="en-US" sz="130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ns3="http://schemas.microsoft.com/office/mac/drawingml/2011/main" xmlns:p="http://schemas.openxmlformats.org/presentationml/2006/main" xmlns:p14="http://schemas.microsoft.com/office/powerpoint/2010/main">
  <p:cSld name="Slide 4">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6F4AA6"/>
          </a:solidFill>
          <a:ln w="12700">
            <a:solidFill>
              <a:srgbClr val="6F4AA6"/>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工作流程清单</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每个业主都有明确的期限和范围。</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清单使交接变得可见：谁拥有工作、必须发生什么以及何时到期。</a:t>
            </a:r>
            <a:endParaRPr lang="en-US" sz="1250" dirty="0"/>
          </a:p>
        </p:txBody>
      </p:sp>
      <p:graphicFrame>
        <p:nvGraphicFramePr>
          <p:cNvPr id="5" name="Table 0"/>
          <p:cNvGraphicFramePr>
            <a:graphicFrameLocks noGrp="1"/>
          </p:cNvGraphicFramePr>
          <p:nvPr>
            <p:extLst>
              <p:ext uri="{D42A27DB-BD31-4B8C-83A1-F6EECF244321}">
                <p14:modId val="1579011935"/>
              </p:ext>
            </p:extLst>
          </p:nvPr>
        </p:nvGraphicFramePr>
        <p:xfrm>
          <a:off x="640080" y="2907792"/>
          <a:ext cx="10927080" cy="2816352"/>
        </p:xfrm>
        <a:graphic>
          <a:graphicData uri="http://schemas.openxmlformats.org/drawingml/2006/table">
            <a:tbl>
              <a:tblPr/>
              <a:tblGrid>
                <a:gridCol w="1554480"/>
                <a:gridCol w="5760720"/>
                <a:gridCol w="2057400"/>
                <a:gridCol w="822960"/>
              </a:tblGrid>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工作流程</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所需采取的行动</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所有者</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到期的</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身份</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员工 ID、目录、电子邮件、SSO、基线访​​问组</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IT / IAM</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T-7</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硬件</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票据、设备配置文件、库存、暂存、货运跟踪</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IT 履行</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训练</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入职培训、合规性、安全性、特定角色课程</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L&amp;D</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T-5</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经理</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第一周计划，伙计，第一天欢迎</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招聘经理</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职场</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办公桌、徽章、通道、停车/交通、本地支持</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设施</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T-3</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r h="402336">
                <a:tc>
                  <a:txBody>
                    <a:bodyPr/>
                    <a:lstStyle/>
                    <a:p>
                      <a:pPr indent="0" marL="0">
                        <a:buNone/>
                      </a:pPr>
                      <a:r>
                        <a:rPr lang="en-US" sz="850" dirty="0">
                          <a:solidFill>
                            <a:srgbClr val="11100D"/>
                          </a:solidFill>
                          <a:latin typeface="Aptos" pitchFamily="34" charset="0"/>
                          <a:ea typeface="Aptos" pitchFamily="34" charset="-122"/>
                          <a:cs typeface="Aptos" pitchFamily="34" charset="-120"/>
                        </a:rPr>
                        <a:t>人力资源</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个人详细信息、工资包、福利途径、政策、欢迎电子邮件</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人力资源运营</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c>
                  <a:txBody>
                    <a:bodyPr/>
                    <a:lstStyle/>
                    <a:p>
                      <a:pPr indent="0" marL="0">
                        <a:buNone/>
                      </a:pPr>
                      <a:r>
                        <a:rPr lang="en-US" sz="850" dirty="0">
                          <a:solidFill>
                            <a:srgbClr val="11100D"/>
                          </a:solidFill>
                          <a:latin typeface="Aptos" pitchFamily="34" charset="0"/>
                          <a:ea typeface="Aptos" pitchFamily="34" charset="-122"/>
                          <a:cs typeface="Aptos" pitchFamily="34" charset="-120"/>
                        </a:rPr>
                        <a:t>T-2</a:t>
                      </a:r>
                      <a:endParaRPr lang="en-US" sz="850" dirty="0">
                        <a:latin typeface="Aptos" charset="0"/>
                        <a:ea typeface="Aptos" charset="0"/>
                        <a:cs typeface="Aptos" charset="0"/>
                      </a:endParaRPr>
                    </a:p>
                  </a:txBody>
                  <a:tcPr marL="64008" marR="64008" marT="64008" marB="64008" anchor="mid">
                    <a:lnL w="7620" cap="flat" cmpd="sng" algn="ctr">
                      <a:solidFill>
                        <a:srgbClr val="D8D0C2"/>
                      </a:solidFill>
                      <a:prstDash val="solid"/>
                      <a:round/>
                      <a:headEnd type="none" w="med" len="med"/>
                      <a:tailEnd type="none" w="med" len="med"/>
                    </a:lnL>
                    <a:lnR w="7620" cap="flat" cmpd="sng" algn="ctr">
                      <a:solidFill>
                        <a:srgbClr val="D8D0C2"/>
                      </a:solidFill>
                      <a:prstDash val="solid"/>
                      <a:round/>
                      <a:headEnd type="none" w="med" len="med"/>
                      <a:tailEnd type="none" w="med" len="med"/>
                    </a:lnR>
                    <a:lnT w="7620" cap="flat" cmpd="sng" algn="ctr">
                      <a:solidFill>
                        <a:srgbClr val="D8D0C2"/>
                      </a:solidFill>
                      <a:prstDash val="solid"/>
                      <a:round/>
                      <a:headEnd type="none" w="med" len="med"/>
                      <a:tailEnd type="none" w="med" len="med"/>
                    </a:lnT>
                    <a:lnB w="7620" cap="flat" cmpd="sng" algn="ctr">
                      <a:solidFill>
                        <a:srgbClr val="D8D0C2"/>
                      </a:solidFill>
                      <a:prstDash val="solid"/>
                      <a:round/>
                      <a:headEnd type="none" w="med" len="med"/>
                      <a:tailEnd type="none" w="med" len="med"/>
                    </a:lnB>
                    <a:solidFill>
                      <a:srgbClr val="FCFAF5"/>
                    </a:solidFill>
                  </a:tcPr>
                </a:tc>
              </a:tr>
            </a:tbl>
          </a:graphicData>
        </a:graphic>
      </p:graphicFrame>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3: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ns2="http://schemas.microsoft.com/office/mac/drawingml/2011/main"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系统和集成</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代理写入已运行入职的系统。</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每个集成都有一个定义的写入操作和一个人工后备路径。</a:t>
            </a:r>
            <a:endParaRPr lang="en-US" sz="1250" dirty="0"/>
          </a:p>
        </p:txBody>
      </p:sp>
      <p:sp>
        <p:nvSpPr>
          <p:cNvPr id="6" name="Shape 4"/>
          <p:cNvSpPr/>
          <p:nvPr/>
        </p:nvSpPr>
        <p:spPr>
          <a:xfrm>
            <a:off x="731520" y="2834640"/>
            <a:ext cx="3246120" cy="1097280"/>
          </a:xfrm>
          <a:prstGeom prst="roundRect">
            <a:avLst>
              <a:gd name="adj" fmla="val 5833"/>
            </a:avLst>
          </a:prstGeom>
          <a:solidFill>
            <a:srgbClr val="FCFAF5"/>
          </a:solidFill>
          <a:ln w="8890">
            <a:solidFill>
              <a:srgbClr val="D8D0C2"/>
            </a:solidFill>
            <a:prstDash val="solid"/>
          </a:ln>
        </p:spPr>
      </p:sp>
      <p:sp>
        <p:nvSpPr>
          <p:cNvPr id="7" name="Shape 5"/>
          <p:cNvSpPr/>
          <p:nvPr/>
        </p:nvSpPr>
        <p:spPr>
          <a:xfrm>
            <a:off x="914400" y="3035808"/>
            <a:ext cx="73152" cy="694944"/>
          </a:xfrm>
          <a:prstGeom prst="rect">
            <a:avLst/>
          </a:prstGeom>
          <a:solidFill>
            <a:srgbClr val="2F7F4E"/>
          </a:solidFill>
          <a:ln w="12700">
            <a:solidFill>
              <a:srgbClr val="2F7F4E"/>
            </a:solidFill>
            <a:prstDash val="solid"/>
          </a:ln>
        </p:spPr>
      </p:sp>
      <p:sp>
        <p:nvSpPr>
          <p:cNvPr id="8" name="Text 6"/>
          <p:cNvSpPr/>
          <p:nvPr/>
        </p:nvSpPr>
        <p:spPr>
          <a:xfrm>
            <a:off x="111556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ATS / HRIS</a:t>
            </a:r>
            <a:endParaRPr lang="en-US" sz="1300" dirty="0"/>
          </a:p>
        </p:txBody>
      </p:sp>
      <p:sp>
        <p:nvSpPr>
          <p:cNvPr id="9" name="Text 7"/>
          <p:cNvSpPr/>
          <p:nvPr/>
        </p:nvSpPr>
        <p:spPr>
          <a:xfrm>
            <a:off x="111556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写入操作：创建或更新入职案例</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后备方案：手动 HR 运营审核</a:t>
            </a:r>
            <a:endParaRPr lang="en-US" sz="950" dirty="0"/>
          </a:p>
        </p:txBody>
      </p:sp>
      <p:sp>
        <p:nvSpPr>
          <p:cNvPr id="10" name="Shape 8"/>
          <p:cNvSpPr/>
          <p:nvPr/>
        </p:nvSpPr>
        <p:spPr>
          <a:xfrm>
            <a:off x="4434840" y="2834640"/>
            <a:ext cx="3246120" cy="1097280"/>
          </a:xfrm>
          <a:prstGeom prst="roundRect">
            <a:avLst>
              <a:gd name="adj" fmla="val 5833"/>
            </a:avLst>
          </a:prstGeom>
          <a:solidFill>
            <a:srgbClr val="FCFAF5"/>
          </a:solidFill>
          <a:ln w="8890">
            <a:solidFill>
              <a:srgbClr val="D8D0C2"/>
            </a:solidFill>
            <a:prstDash val="solid"/>
          </a:ln>
        </p:spPr>
      </p:sp>
      <p:sp>
        <p:nvSpPr>
          <p:cNvPr id="11" name="Shape 9"/>
          <p:cNvSpPr/>
          <p:nvPr/>
        </p:nvSpPr>
        <p:spPr>
          <a:xfrm>
            <a:off x="4617720" y="3035808"/>
            <a:ext cx="73152" cy="694944"/>
          </a:xfrm>
          <a:prstGeom prst="rect">
            <a:avLst/>
          </a:prstGeom>
          <a:solidFill>
            <a:srgbClr val="F2683C"/>
          </a:solidFill>
          <a:ln w="12700">
            <a:solidFill>
              <a:srgbClr val="F2683C"/>
            </a:solidFill>
            <a:prstDash val="solid"/>
          </a:ln>
        </p:spPr>
      </p:sp>
      <p:sp>
        <p:nvSpPr>
          <p:cNvPr id="12" name="Text 10"/>
          <p:cNvSpPr/>
          <p:nvPr/>
        </p:nvSpPr>
        <p:spPr>
          <a:xfrm>
            <a:off x="481888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IAM / 目录</a:t>
            </a:r>
            <a:endParaRPr lang="en-US" sz="1300" dirty="0"/>
          </a:p>
        </p:txBody>
      </p:sp>
      <p:sp>
        <p:nvSpPr>
          <p:cNvPr id="13" name="Text 11"/>
          <p:cNvSpPr/>
          <p:nvPr/>
        </p:nvSpPr>
        <p:spPr>
          <a:xfrm>
            <a:off x="481888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写入操作：创建暂存用户和组</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后备：带有字段的 IAM 票证</a:t>
            </a:r>
            <a:endParaRPr lang="en-US" sz="950" dirty="0"/>
          </a:p>
        </p:txBody>
      </p:sp>
      <p:sp>
        <p:nvSpPr>
          <p:cNvPr id="14" name="Shape 12"/>
          <p:cNvSpPr/>
          <p:nvPr/>
        </p:nvSpPr>
        <p:spPr>
          <a:xfrm>
            <a:off x="8138160" y="2834640"/>
            <a:ext cx="3246120" cy="1097280"/>
          </a:xfrm>
          <a:prstGeom prst="roundRect">
            <a:avLst>
              <a:gd name="adj" fmla="val 5833"/>
            </a:avLst>
          </a:prstGeom>
          <a:solidFill>
            <a:srgbClr val="FCFAF5"/>
          </a:solidFill>
          <a:ln w="8890">
            <a:solidFill>
              <a:srgbClr val="D8D0C2"/>
            </a:solidFill>
            <a:prstDash val="solid"/>
          </a:ln>
        </p:spPr>
      </p:sp>
      <p:sp>
        <p:nvSpPr>
          <p:cNvPr id="15" name="Shape 13"/>
          <p:cNvSpPr/>
          <p:nvPr/>
        </p:nvSpPr>
        <p:spPr>
          <a:xfrm>
            <a:off x="8321040" y="3035808"/>
            <a:ext cx="73152" cy="694944"/>
          </a:xfrm>
          <a:prstGeom prst="rect">
            <a:avLst/>
          </a:prstGeom>
          <a:solidFill>
            <a:srgbClr val="6F4AA6"/>
          </a:solidFill>
          <a:ln w="12700">
            <a:solidFill>
              <a:srgbClr val="6F4AA6"/>
            </a:solidFill>
            <a:prstDash val="solid"/>
          </a:ln>
        </p:spPr>
      </p:sp>
      <p:sp>
        <p:nvSpPr>
          <p:cNvPr id="16" name="Text 14"/>
          <p:cNvSpPr/>
          <p:nvPr/>
        </p:nvSpPr>
        <p:spPr>
          <a:xfrm>
            <a:off x="8522208" y="306324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ITSM</a:t>
            </a:r>
            <a:endParaRPr lang="en-US" sz="1300" dirty="0"/>
          </a:p>
        </p:txBody>
      </p:sp>
      <p:sp>
        <p:nvSpPr>
          <p:cNvPr id="17" name="Text 15"/>
          <p:cNvSpPr/>
          <p:nvPr/>
        </p:nvSpPr>
        <p:spPr>
          <a:xfrm>
            <a:off x="8522208" y="345643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写入操作：创建履行票据</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后备：手动优先票</a:t>
            </a:r>
            <a:endParaRPr lang="en-US" sz="950" dirty="0"/>
          </a:p>
        </p:txBody>
      </p:sp>
      <p:sp>
        <p:nvSpPr>
          <p:cNvPr id="18" name="Shape 16"/>
          <p:cNvSpPr/>
          <p:nvPr/>
        </p:nvSpPr>
        <p:spPr>
          <a:xfrm>
            <a:off x="731520" y="4297680"/>
            <a:ext cx="3246120" cy="1097280"/>
          </a:xfrm>
          <a:prstGeom prst="roundRect">
            <a:avLst>
              <a:gd name="adj" fmla="val 5833"/>
            </a:avLst>
          </a:prstGeom>
          <a:solidFill>
            <a:srgbClr val="FCFAF5"/>
          </a:solidFill>
          <a:ln w="8890">
            <a:solidFill>
              <a:srgbClr val="D8D0C2"/>
            </a:solidFill>
            <a:prstDash val="solid"/>
          </a:ln>
        </p:spPr>
      </p:sp>
      <p:sp>
        <p:nvSpPr>
          <p:cNvPr id="19" name="Shape 17"/>
          <p:cNvSpPr/>
          <p:nvPr/>
        </p:nvSpPr>
        <p:spPr>
          <a:xfrm>
            <a:off x="914400" y="4498848"/>
            <a:ext cx="73152" cy="694944"/>
          </a:xfrm>
          <a:prstGeom prst="rect">
            <a:avLst/>
          </a:prstGeom>
          <a:solidFill>
            <a:srgbClr val="2F7F4E"/>
          </a:solidFill>
          <a:ln w="12700">
            <a:solidFill>
              <a:srgbClr val="2F7F4E"/>
            </a:solidFill>
            <a:prstDash val="solid"/>
          </a:ln>
        </p:spPr>
      </p:sp>
      <p:sp>
        <p:nvSpPr>
          <p:cNvPr id="20" name="Text 18"/>
          <p:cNvSpPr/>
          <p:nvPr/>
        </p:nvSpPr>
        <p:spPr>
          <a:xfrm>
            <a:off x="111556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LMS</a:t>
            </a:r>
            <a:endParaRPr lang="en-US" sz="1300" dirty="0"/>
          </a:p>
        </p:txBody>
      </p:sp>
      <p:sp>
        <p:nvSpPr>
          <p:cNvPr id="21" name="Text 19"/>
          <p:cNvSpPr/>
          <p:nvPr/>
        </p:nvSpPr>
        <p:spPr>
          <a:xfrm>
            <a:off x="111556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写入操作：注册或保留会话</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回退：L&amp;D 队列请求</a:t>
            </a:r>
            <a:endParaRPr lang="en-US" sz="950" dirty="0"/>
          </a:p>
        </p:txBody>
      </p:sp>
      <p:sp>
        <p:nvSpPr>
          <p:cNvPr id="22" name="Shape 20"/>
          <p:cNvSpPr/>
          <p:nvPr/>
        </p:nvSpPr>
        <p:spPr>
          <a:xfrm>
            <a:off x="4434840" y="4297680"/>
            <a:ext cx="3246120" cy="1097280"/>
          </a:xfrm>
          <a:prstGeom prst="roundRect">
            <a:avLst>
              <a:gd name="adj" fmla="val 5833"/>
            </a:avLst>
          </a:prstGeom>
          <a:solidFill>
            <a:srgbClr val="FCFAF5"/>
          </a:solidFill>
          <a:ln w="8890">
            <a:solidFill>
              <a:srgbClr val="D8D0C2"/>
            </a:solidFill>
            <a:prstDash val="solid"/>
          </a:ln>
        </p:spPr>
      </p:sp>
      <p:sp>
        <p:nvSpPr>
          <p:cNvPr id="23" name="Shape 21"/>
          <p:cNvSpPr/>
          <p:nvPr/>
        </p:nvSpPr>
        <p:spPr>
          <a:xfrm>
            <a:off x="4617720" y="4498848"/>
            <a:ext cx="73152" cy="694944"/>
          </a:xfrm>
          <a:prstGeom prst="rect">
            <a:avLst/>
          </a:prstGeom>
          <a:solidFill>
            <a:srgbClr val="F2683C"/>
          </a:solidFill>
          <a:ln w="12700">
            <a:solidFill>
              <a:srgbClr val="F2683C"/>
            </a:solidFill>
            <a:prstDash val="solid"/>
          </a:ln>
        </p:spPr>
      </p:sp>
      <p:sp>
        <p:nvSpPr>
          <p:cNvPr id="24" name="Text 22"/>
          <p:cNvSpPr/>
          <p:nvPr/>
        </p:nvSpPr>
        <p:spPr>
          <a:xfrm>
            <a:off x="4818888" y="4526280"/>
            <a:ext cx="26517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日历/电子邮件</a:t>
            </a:r>
            <a:endParaRPr lang="en-US" sz="1300" dirty="0"/>
          </a:p>
        </p:txBody>
      </p:sp>
      <p:sp>
        <p:nvSpPr>
          <p:cNvPr id="25" name="Text 23"/>
          <p:cNvSpPr/>
          <p:nvPr/>
        </p:nvSpPr>
        <p:spPr>
          <a:xfrm>
            <a:off x="4818888" y="4919472"/>
            <a:ext cx="2651760" cy="3108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写入操作：发送邀请和更新</a:t>
            </a:r>
            <a:endParaRPr lang="en-US" sz="950" dirty="0"/>
          </a:p>
          <a:p>
            <a:pPr indent="0" marL="0">
              <a:buNone/>
            </a:pPr>
            <a:r>
              <a:rPr lang="en-US" sz="950" dirty="0">
                <a:solidFill>
                  <a:srgbClr val="6D6258"/>
                </a:solidFill>
                <a:latin typeface="Aptos" pitchFamily="34" charset="0"/>
                <a:ea typeface="Aptos" pitchFamily="34" charset="-122"/>
                <a:cs typeface="Aptos" pitchFamily="34" charset="-120"/>
              </a:rPr>
              <a:t>后备：手动协调员电子邮件</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ns2="http://schemas.microsoft.com/office/mac/drawingml/2011/main"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F2683C"/>
          </a:solidFill>
          <a:ln w="12700">
            <a:solidFill>
              <a:srgbClr val="F2683C"/>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异常处理</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自动化处理日常事务；升级处理风险。</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例外是业主的预期路径，而不是意外的失败。</a:t>
            </a:r>
            <a:endParaRPr lang="en-US" sz="1250" dirty="0"/>
          </a:p>
        </p:txBody>
      </p:sp>
      <p:sp>
        <p:nvSpPr>
          <p:cNvPr id="6" name="Shape 4"/>
          <p:cNvSpPr/>
          <p:nvPr/>
        </p:nvSpPr>
        <p:spPr>
          <a:xfrm>
            <a:off x="868680" y="2926080"/>
            <a:ext cx="82296" cy="82296"/>
          </a:xfrm>
          <a:prstGeom prst="ellipse">
            <a:avLst/>
          </a:prstGeom>
          <a:solidFill>
            <a:srgbClr val="F2683C"/>
          </a:solidFill>
          <a:ln w="12700">
            <a:solidFill>
              <a:srgbClr val="F2683C"/>
            </a:solidFill>
            <a:prstDash val="solid"/>
          </a:ln>
        </p:spPr>
      </p:sp>
      <p:sp>
        <p:nvSpPr>
          <p:cNvPr id="7" name="Text 5"/>
          <p:cNvSpPr/>
          <p:nvPr/>
        </p:nvSpPr>
        <p:spPr>
          <a:xfrm>
            <a:off x="1069848" y="2852928"/>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丢失数据：暂停下游写入，通知 HR 操作，请求完成。</a:t>
            </a:r>
            <a:endParaRPr lang="en-US" sz="1050" dirty="0"/>
          </a:p>
        </p:txBody>
      </p:sp>
      <p:sp>
        <p:nvSpPr>
          <p:cNvPr id="8" name="Shape 6"/>
          <p:cNvSpPr/>
          <p:nvPr/>
        </p:nvSpPr>
        <p:spPr>
          <a:xfrm>
            <a:off x="868680" y="3493008"/>
            <a:ext cx="82296" cy="82296"/>
          </a:xfrm>
          <a:prstGeom prst="ellipse">
            <a:avLst/>
          </a:prstGeom>
          <a:solidFill>
            <a:srgbClr val="6F4AA6"/>
          </a:solidFill>
          <a:ln w="12700">
            <a:solidFill>
              <a:srgbClr val="6F4AA6"/>
            </a:solidFill>
            <a:prstDash val="solid"/>
          </a:ln>
        </p:spPr>
      </p:sp>
      <p:sp>
        <p:nvSpPr>
          <p:cNvPr id="9" name="Text 7"/>
          <p:cNvSpPr/>
          <p:nvPr/>
        </p:nvSpPr>
        <p:spPr>
          <a:xfrm>
            <a:off x="1069848" y="3419856"/>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身份冲突：在创建帐户之前路由至 IAM 进行重复审核。</a:t>
            </a:r>
            <a:endParaRPr lang="en-US" sz="1050" dirty="0"/>
          </a:p>
        </p:txBody>
      </p:sp>
      <p:sp>
        <p:nvSpPr>
          <p:cNvPr id="10" name="Shape 8"/>
          <p:cNvSpPr/>
          <p:nvPr/>
        </p:nvSpPr>
        <p:spPr>
          <a:xfrm>
            <a:off x="868680" y="4059936"/>
            <a:ext cx="82296" cy="82296"/>
          </a:xfrm>
          <a:prstGeom prst="ellipse">
            <a:avLst/>
          </a:prstGeom>
          <a:solidFill>
            <a:srgbClr val="2F7F4E"/>
          </a:solidFill>
          <a:ln w="12700">
            <a:solidFill>
              <a:srgbClr val="2F7F4E"/>
            </a:solidFill>
            <a:prstDash val="solid"/>
          </a:ln>
        </p:spPr>
      </p:sp>
      <p:sp>
        <p:nvSpPr>
          <p:cNvPr id="11" name="Text 9"/>
          <p:cNvSpPr/>
          <p:nvPr/>
        </p:nvSpPr>
        <p:spPr>
          <a:xfrm>
            <a:off x="1069848" y="3986784"/>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硬件不可用：标记开始日期风险并提供批准的替代设备。</a:t>
            </a:r>
            <a:endParaRPr lang="en-US" sz="1050" dirty="0"/>
          </a:p>
        </p:txBody>
      </p:sp>
      <p:sp>
        <p:nvSpPr>
          <p:cNvPr id="12" name="Shape 10"/>
          <p:cNvSpPr/>
          <p:nvPr/>
        </p:nvSpPr>
        <p:spPr>
          <a:xfrm>
            <a:off x="868680" y="4626864"/>
            <a:ext cx="82296" cy="82296"/>
          </a:xfrm>
          <a:prstGeom prst="ellipse">
            <a:avLst/>
          </a:prstGeom>
          <a:solidFill>
            <a:srgbClr val="F2683C"/>
          </a:solidFill>
          <a:ln w="12700">
            <a:solidFill>
              <a:srgbClr val="F2683C"/>
            </a:solidFill>
            <a:prstDash val="solid"/>
          </a:ln>
        </p:spPr>
      </p:sp>
      <p:sp>
        <p:nvSpPr>
          <p:cNvPr id="13" name="Text 11"/>
          <p:cNvSpPr/>
          <p:nvPr/>
        </p:nvSpPr>
        <p:spPr>
          <a:xfrm>
            <a:off x="1069848" y="4553712"/>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培训已满：保留下一个可用座位，并在必要时提醒 L&amp;D。</a:t>
            </a:r>
            <a:endParaRPr lang="en-US" sz="1050" dirty="0"/>
          </a:p>
        </p:txBody>
      </p:sp>
      <p:sp>
        <p:nvSpPr>
          <p:cNvPr id="14" name="Shape 12"/>
          <p:cNvSpPr/>
          <p:nvPr/>
        </p:nvSpPr>
        <p:spPr>
          <a:xfrm>
            <a:off x="868680" y="5193792"/>
            <a:ext cx="82296" cy="82296"/>
          </a:xfrm>
          <a:prstGeom prst="ellipse">
            <a:avLst/>
          </a:prstGeom>
          <a:solidFill>
            <a:srgbClr val="6F4AA6"/>
          </a:solidFill>
          <a:ln w="12700">
            <a:solidFill>
              <a:srgbClr val="6F4AA6"/>
            </a:solidFill>
            <a:prstDash val="solid"/>
          </a:ln>
        </p:spPr>
      </p:sp>
      <p:sp>
        <p:nvSpPr>
          <p:cNvPr id="15" name="Text 13"/>
          <p:cNvSpPr/>
          <p:nvPr/>
        </p:nvSpPr>
        <p:spPr>
          <a:xfrm>
            <a:off x="1069848" y="5120640"/>
            <a:ext cx="9875520" cy="292608"/>
          </a:xfrm>
          <a:prstGeom prst="rect">
            <a:avLst/>
          </a:prstGeom>
          <a:noFill/>
          <a:ln/>
        </p:spPr>
        <p:txBody>
          <a:bodyPr wrap="square" lIns="0" tIns="0" rIns="0" bIns="0" rtlCol="0" anchor="ctr">
            <a:normAutofit/>
          </a:bodyPr>
          <a:lstStyle/>
          <a:p>
            <a:pPr indent="0" marL="0">
              <a:buNone/>
            </a:pPr>
            <a:r>
              <a:rPr lang="en-US" sz="1050" dirty="0">
                <a:solidFill>
                  <a:srgbClr val="11100D"/>
                </a:solidFill>
                <a:latin typeface="Aptos" pitchFamily="34" charset="0"/>
                <a:ea typeface="Aptos" pitchFamily="34" charset="-122"/>
                <a:cs typeface="Aptos" pitchFamily="34" charset="-120"/>
              </a:rPr>
              <a:t>开始日期更改：重新计算到期日期并通知所有所有者。</a:t>
            </a:r>
            <a:endParaRPr lang="en-US" sz="10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ns2="http://schemas.microsoft.com/office/mac/drawingml/2011/main"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566928" y="384048"/>
            <a:ext cx="73152" cy="73152"/>
          </a:xfrm>
          <a:prstGeom prst="rect">
            <a:avLst/>
          </a:prstGeom>
          <a:solidFill>
            <a:srgbClr val="2F7F4E"/>
          </a:solidFill>
          <a:ln w="12700">
            <a:solidFill>
              <a:srgbClr val="2F7F4E"/>
            </a:solidFill>
            <a:prstDash val="solid"/>
          </a:ln>
        </p:spPr>
      </p:sp>
      <p:sp>
        <p:nvSpPr>
          <p:cNvPr id="3" name="Text 1"/>
          <p:cNvSpPr/>
          <p:nvPr/>
        </p:nvSpPr>
        <p:spPr>
          <a:xfrm>
            <a:off x="749808" y="310896"/>
            <a:ext cx="5303520" cy="228600"/>
          </a:xfrm>
          <a:prstGeom prst="rect">
            <a:avLst/>
          </a:prstGeom>
          <a:noFill/>
          <a:ln/>
        </p:spPr>
        <p:txBody>
          <a:bodyPr wrap="square" lIns="0" tIns="0" rIns="0" bIns="0" rtlCol="0" anchor="ctr"/>
          <a:lstStyle/>
          <a:p>
            <a:pPr indent="0" marL="0">
              <a:buNone/>
            </a:pPr>
            <a:r>
              <a:rPr lang="en-US" sz="850" b="1" dirty="0">
                <a:solidFill>
                  <a:srgbClr val="6D6258"/>
                </a:solidFill>
                <a:latin typeface="Aptos" pitchFamily="34" charset="0"/>
                <a:ea typeface="Aptos" pitchFamily="34" charset="-122"/>
                <a:cs typeface="Aptos" pitchFamily="34" charset="-120"/>
              </a:rPr>
              <a:t>验收标准</a:t>
            </a:r>
            <a:endParaRPr lang="en-US" sz="850" dirty="0"/>
          </a:p>
        </p:txBody>
      </p:sp>
      <p:sp>
        <p:nvSpPr>
          <p:cNvPr id="4" name="Text 2"/>
          <p:cNvSpPr/>
          <p:nvPr/>
        </p:nvSpPr>
        <p:spPr>
          <a:xfrm>
            <a:off x="566928" y="804672"/>
            <a:ext cx="6217920" cy="1234440"/>
          </a:xfrm>
          <a:prstGeom prst="rect">
            <a:avLst/>
          </a:prstGeom>
          <a:noFill/>
          <a:ln/>
        </p:spPr>
        <p:txBody>
          <a:bodyPr wrap="square" lIns="0" tIns="0" rIns="0" bIns="0" rtlCol="0" anchor="ctr">
            <a:normAutofit/>
          </a:bodyPr>
          <a:lstStyle/>
          <a:p>
            <a:pPr indent="0" marL="0">
              <a:buNone/>
            </a:pPr>
            <a:r>
              <a:rPr lang="en-US" sz="3000" b="1" dirty="0">
                <a:solidFill>
                  <a:srgbClr val="11100D"/>
                </a:solidFill>
                <a:latin typeface="Aptos Display" pitchFamily="34" charset="0"/>
                <a:ea typeface="Aptos Display" pitchFamily="34" charset="-122"/>
                <a:cs typeface="Aptos Display" pitchFamily="34" charset="-120"/>
              </a:rPr>
              <a:t>第一天准备意味着可衡量、可审计和可见。</a:t>
            </a:r>
            <a:endParaRPr lang="en-US" sz="3000" dirty="0"/>
          </a:p>
        </p:txBody>
      </p:sp>
      <p:sp>
        <p:nvSpPr>
          <p:cNvPr id="5" name="Text 3"/>
          <p:cNvSpPr/>
          <p:nvPr/>
        </p:nvSpPr>
        <p:spPr>
          <a:xfrm>
            <a:off x="585216" y="2148840"/>
            <a:ext cx="5806440" cy="713232"/>
          </a:xfrm>
          <a:prstGeom prst="rect">
            <a:avLst/>
          </a:prstGeom>
          <a:noFill/>
          <a:ln/>
        </p:spPr>
        <p:txBody>
          <a:bodyPr wrap="square" lIns="254" tIns="254" rIns="254" bIns="254" rtlCol="0" anchor="ctr">
            <a:normAutofit/>
          </a:bodyPr>
          <a:lstStyle/>
          <a:p>
            <a:pPr indent="0" marL="0">
              <a:buNone/>
            </a:pPr>
            <a:r>
              <a:rPr lang="en-US" sz="1250" dirty="0">
                <a:solidFill>
                  <a:srgbClr val="6D6258"/>
                </a:solidFill>
                <a:latin typeface="Aptos" pitchFamily="34" charset="0"/>
                <a:ea typeface="Aptos" pitchFamily="34" charset="-122"/>
                <a:cs typeface="Aptos" pitchFamily="34" charset="-120"/>
              </a:rPr>
              <a:t>当状态、所有权、系统写入、升级和员工通信都被考虑在内时，运行就完成了。</a:t>
            </a:r>
            <a:endParaRPr lang="en-US" sz="1250" dirty="0"/>
          </a:p>
        </p:txBody>
      </p:sp>
      <p:sp>
        <p:nvSpPr>
          <p:cNvPr id="6" name="Shape 4"/>
          <p:cNvSpPr/>
          <p:nvPr/>
        </p:nvSpPr>
        <p:spPr>
          <a:xfrm>
            <a:off x="685800" y="2944368"/>
            <a:ext cx="5212080" cy="1572768"/>
          </a:xfrm>
          <a:prstGeom prst="roundRect">
            <a:avLst>
              <a:gd name="adj" fmla="val 4070"/>
            </a:avLst>
          </a:prstGeom>
          <a:solidFill>
            <a:srgbClr val="FCFAF5"/>
          </a:solidFill>
          <a:ln w="8890">
            <a:solidFill>
              <a:srgbClr val="D8D0C2"/>
            </a:solidFill>
            <a:prstDash val="solid"/>
          </a:ln>
        </p:spPr>
      </p:sp>
      <p:sp>
        <p:nvSpPr>
          <p:cNvPr id="7" name="Shape 5"/>
          <p:cNvSpPr/>
          <p:nvPr/>
        </p:nvSpPr>
        <p:spPr>
          <a:xfrm>
            <a:off x="868680" y="3145536"/>
            <a:ext cx="73152" cy="1170432"/>
          </a:xfrm>
          <a:prstGeom prst="rect">
            <a:avLst/>
          </a:prstGeom>
          <a:solidFill>
            <a:srgbClr val="2F7F4E"/>
          </a:solidFill>
          <a:ln w="12700">
            <a:solidFill>
              <a:srgbClr val="2F7F4E"/>
            </a:solidFill>
            <a:prstDash val="solid"/>
          </a:ln>
        </p:spPr>
      </p:sp>
      <p:sp>
        <p:nvSpPr>
          <p:cNvPr id="8" name="Text 6"/>
          <p:cNvSpPr/>
          <p:nvPr/>
        </p:nvSpPr>
        <p:spPr>
          <a:xfrm>
            <a:off x="106984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完成看起来像</a:t>
            </a:r>
            <a:endParaRPr lang="en-US" sz="1300" dirty="0"/>
          </a:p>
        </p:txBody>
      </p:sp>
      <p:sp>
        <p:nvSpPr>
          <p:cNvPr id="9" name="Text 7"/>
          <p:cNvSpPr/>
          <p:nvPr/>
        </p:nvSpPr>
        <p:spPr>
          <a:xfrm>
            <a:off x="106984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每次运行都有唯一的案例 ID 和可见状态。每个下游写入都会记录时间戳、所有者、结果和重试历史记录。开始日期后两个工作日内被阻止的项目将上报给人力资源运营部门和招聘经理。</a:t>
            </a:r>
            <a:endParaRPr lang="en-US" sz="950" dirty="0"/>
          </a:p>
        </p:txBody>
      </p:sp>
      <p:sp>
        <p:nvSpPr>
          <p:cNvPr id="10" name="Shape 8"/>
          <p:cNvSpPr/>
          <p:nvPr/>
        </p:nvSpPr>
        <p:spPr>
          <a:xfrm>
            <a:off x="6263640" y="2944368"/>
            <a:ext cx="5212080" cy="1572768"/>
          </a:xfrm>
          <a:prstGeom prst="roundRect">
            <a:avLst>
              <a:gd name="adj" fmla="val 4070"/>
            </a:avLst>
          </a:prstGeom>
          <a:solidFill>
            <a:srgbClr val="FCFAF5"/>
          </a:solidFill>
          <a:ln w="8890">
            <a:solidFill>
              <a:srgbClr val="D8D0C2"/>
            </a:solidFill>
            <a:prstDash val="solid"/>
          </a:ln>
        </p:spPr>
      </p:sp>
      <p:sp>
        <p:nvSpPr>
          <p:cNvPr id="11" name="Shape 9"/>
          <p:cNvSpPr/>
          <p:nvPr/>
        </p:nvSpPr>
        <p:spPr>
          <a:xfrm>
            <a:off x="6446520" y="3145536"/>
            <a:ext cx="73152" cy="1170432"/>
          </a:xfrm>
          <a:prstGeom prst="rect">
            <a:avLst/>
          </a:prstGeom>
          <a:solidFill>
            <a:srgbClr val="F2683C"/>
          </a:solidFill>
          <a:ln w="12700">
            <a:solidFill>
              <a:srgbClr val="F2683C"/>
            </a:solidFill>
            <a:prstDash val="solid"/>
          </a:ln>
        </p:spPr>
      </p:sp>
      <p:sp>
        <p:nvSpPr>
          <p:cNvPr id="12" name="Text 10"/>
          <p:cNvSpPr/>
          <p:nvPr/>
        </p:nvSpPr>
        <p:spPr>
          <a:xfrm>
            <a:off x="6647688" y="3172968"/>
            <a:ext cx="461772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人类经验</a:t>
            </a:r>
            <a:endParaRPr lang="en-US" sz="1300" dirty="0"/>
          </a:p>
        </p:txBody>
      </p:sp>
      <p:sp>
        <p:nvSpPr>
          <p:cNvPr id="13" name="Text 11"/>
          <p:cNvSpPr/>
          <p:nvPr/>
        </p:nvSpPr>
        <p:spPr>
          <a:xfrm>
            <a:off x="6647688" y="3566160"/>
            <a:ext cx="4617720" cy="786384"/>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员工会收到一封连贯的欢迎消息，而不是断开连接的系统电子邮件。经理在员工入职第一天之前会收到一份简明的准备情况摘要。</a:t>
            </a:r>
            <a:endParaRPr lang="en-US" sz="950" dirty="0"/>
          </a:p>
        </p:txBody>
      </p:sp>
      <p:sp>
        <p:nvSpPr>
          <p:cNvPr id="14" name="Shape 12"/>
          <p:cNvSpPr/>
          <p:nvPr/>
        </p:nvSpPr>
        <p:spPr>
          <a:xfrm>
            <a:off x="685800" y="4800600"/>
            <a:ext cx="10789920" cy="868680"/>
          </a:xfrm>
          <a:prstGeom prst="roundRect">
            <a:avLst>
              <a:gd name="adj" fmla="val 7368"/>
            </a:avLst>
          </a:prstGeom>
          <a:solidFill>
            <a:srgbClr val="FCFAF5"/>
          </a:solidFill>
          <a:ln w="8890">
            <a:solidFill>
              <a:srgbClr val="D8D0C2"/>
            </a:solidFill>
            <a:prstDash val="solid"/>
          </a:ln>
        </p:spPr>
      </p:sp>
      <p:sp>
        <p:nvSpPr>
          <p:cNvPr id="15" name="Shape 13"/>
          <p:cNvSpPr/>
          <p:nvPr/>
        </p:nvSpPr>
        <p:spPr>
          <a:xfrm>
            <a:off x="868680" y="5001768"/>
            <a:ext cx="73152" cy="466344"/>
          </a:xfrm>
          <a:prstGeom prst="rect">
            <a:avLst/>
          </a:prstGeom>
          <a:solidFill>
            <a:srgbClr val="6F4AA6"/>
          </a:solidFill>
          <a:ln w="12700">
            <a:solidFill>
              <a:srgbClr val="6F4AA6"/>
            </a:solidFill>
            <a:prstDash val="solid"/>
          </a:ln>
        </p:spPr>
      </p:sp>
      <p:sp>
        <p:nvSpPr>
          <p:cNvPr id="16" name="Text 14"/>
          <p:cNvSpPr/>
          <p:nvPr/>
        </p:nvSpPr>
        <p:spPr>
          <a:xfrm>
            <a:off x="1069848" y="5029200"/>
            <a:ext cx="10195560" cy="274320"/>
          </a:xfrm>
          <a:prstGeom prst="rect">
            <a:avLst/>
          </a:prstGeom>
          <a:noFill/>
          <a:ln/>
        </p:spPr>
        <p:txBody>
          <a:bodyPr wrap="square" lIns="0" tIns="0" rIns="0" bIns="0" rtlCol="0" anchor="ctr">
            <a:normAutofit/>
          </a:bodyPr>
          <a:lstStyle/>
          <a:p>
            <a:pPr indent="0" marL="0">
              <a:buNone/>
            </a:pPr>
            <a:r>
              <a:rPr lang="en-US" sz="1300" b="1" dirty="0">
                <a:solidFill>
                  <a:srgbClr val="11100D"/>
                </a:solidFill>
                <a:latin typeface="Aptos" pitchFamily="34" charset="0"/>
                <a:ea typeface="Aptos" pitchFamily="34" charset="-122"/>
                <a:cs typeface="Aptos" pitchFamily="34" charset="-120"/>
              </a:rPr>
              <a:t>空白配置字段</a:t>
            </a:r>
            <a:endParaRPr lang="en-US" sz="1300" dirty="0"/>
          </a:p>
        </p:txBody>
      </p:sp>
      <p:sp>
        <p:nvSpPr>
          <p:cNvPr id="17" name="Text 15"/>
          <p:cNvSpPr/>
          <p:nvPr/>
        </p:nvSpPr>
        <p:spPr>
          <a:xfrm>
            <a:off x="1069848" y="5422392"/>
            <a:ext cx="10195560" cy="82296"/>
          </a:xfrm>
          <a:prstGeom prst="rect">
            <a:avLst/>
          </a:prstGeom>
          <a:noFill/>
          <a:ln/>
        </p:spPr>
        <p:txBody>
          <a:bodyPr wrap="square" lIns="254" tIns="254" rIns="254" bIns="254" rtlCol="0" anchor="ctr">
            <a:normAutofit/>
          </a:bodyPr>
          <a:lstStyle/>
          <a:p>
            <a:pPr indent="0" marL="0">
              <a:buNone/>
            </a:pPr>
            <a:r>
              <a:rPr lang="en-US" sz="950" dirty="0">
                <a:solidFill>
                  <a:srgbClr val="6D6258"/>
                </a:solidFill>
                <a:latin typeface="Aptos" pitchFamily="34" charset="0"/>
                <a:ea typeface="Aptos" pitchFamily="34" charset="-122"/>
                <a:cs typeface="Aptos" pitchFamily="34" charset="-120"/>
              </a:rPr>
              <a:t>ATS/HRIS 触发器名称 · 工作流程案例队列 · 设备配置文件 · 培训包 · 升级分发列表 · 开始日期风险阈值 · 报告仪表板链接</a:t>
            </a:r>
            <a:endParaRPr lang="en-US" sz="950" dirty="0"/>
          </a:p>
        </p:txBody>
      </p:sp>
      <p:sp>
        <p:nvSpPr>
          <p:cNvPr id="25" name="Slide Number Placeholder 0"/>
          <p:cNvSpPr>
            <a:spLocks noGrp="1"/>
          </p:cNvSpPr>
          <p:nvPr>
            <p:ph type="sldNum" sz="quarter" idx="4294967295"/>
          </p:nvPr>
        </p:nvSpPr>
        <p:spPr>
          <a:xfrm>
            <a:off x="11292840" y="6519672"/>
            <a:ext cx="800000" cy="300000"/>
          </a:xfrm>
          <a:prstGeom prst="rect">
            <a:avLst/>
          </a:prstGeom>
          <a:extLst>
            <a:ext uri="{C572A759-6A51-4108-AA02-DFA0A04FC94B}">
              <ns2:wrappingTextBoxFlag val="0"/>
            </a:ext>
          </a:extLst>
        </p:spPr>
        <p:txBody>
          <a:bodyPr/>
          <a:lstStyle>
            <a:lvl1pPr>
              <a:defRPr sz="750">
                <a:solidFill>
                  <a:srgbClr val="6D6258"/>
                </a:solidFill>
                <a:latin typeface="Aptos"/>
                <a:ea typeface="Aptos"/>
                <a:cs typeface="Aptos"/>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ActiveMotion.ai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Onboarding - Offer Accepted Workflow Template</dc:title>
  <dc:subject>Onboarding offer accepted workflow template</dc:subject>
  <dc:creator>ActiveMotion.ai</dc:creator>
  <cp:lastModifiedBy>ActiveMotion.ai</cp:lastModifiedBy>
  <cp:revision>1</cp:revision>
  <dcterms:created xsi:type="dcterms:W3CDTF">2026-05-07T18:49:36Z</dcterms:created>
  <dcterms:modified xsi:type="dcterms:W3CDTF">2026-05-07T18:49:36Z</dcterms:modified>
</cp:coreProperties>
</file>