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15E2613-A677-49F0-936B-BB23C52166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3335AE6E-7C55-4522-BE9E-F6B26A629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D33FF444-09E8-4DF9-A50A-49A6CE8F2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  M A N A G E M E N T   A U T O M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35D2045-253D-47C8-8BC0-FB3A5EA267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Portfolio management turns delivery activity into capital allocation clarity.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5C60397-E31A-4787-81E7-0C9FF44B1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connect demand, active delivery, risk, capacity, benefits, and investment evidence so leaders can rebalance the portfolio with confidence.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EBB64C0-AF7A-4B98-988B-B8A84110F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6A885C-5EFD-4FC2-A254-019DD1C4F9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Value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96E82EC-5792-4972-86AC-E07F9C048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51EBFF-63A6-47A2-A623-5759627F6C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Risk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827C06-AD95-48A1-98F7-C6325D9007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8712D9F-7BDC-44EE-8D31-B04CE9980E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2CC25C3-6252-412A-B327-0A97FEBB9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BA98E2-3637-4CAF-B7F6-F282111E6F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Funding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747A943-5F47-465F-AF5D-1CA1E32C4A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B38893C-5FF6-4A80-B699-C20AB617C5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A68E25A-6BA0-4F25-81E2-07D2B9437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Portfolio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5AFD6C6-539F-4CF6-8BD6-919EC4B6B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8DF3235-4ADC-4865-A573-50B5AF6862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Strategic fit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FC66821-3F75-43E2-AA32-EECE250010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41308B-8F91-460F-8D6C-BBA16911A0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1FBE7AD-E797-475B-A72E-BCC7497B6A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Risk exposure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97DFAEE-9B46-49A0-9E41-1B82D25F2D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Medium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BFDAB8E-6A34-4881-943D-A32F4A8BC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B57D502-9E5B-41B5-A966-BB8EC1D19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Capacity load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A2B99C2-CDFA-424A-95A7-629A7195D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High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6BF542A-CAE1-40F8-BBCA-0246D7637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13A2A57-2F39-49A0-87B7-AE61203D9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Benefits confidence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A065EBB-4762-4538-AE63-B20929397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57180DC-8C39-4BED-9F7D-CE6E4951E1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795A57B-3A89-4469-9692-C26321491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Rebalance with evidence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608D9AD-8961-438E-A823-31951ABB4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19BD5BF-223D-4B2E-8504-1365B0A77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6D1E85F-1F5A-483C-80CA-1B5287648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97321862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4176A6-206A-4C17-9CB2-6F833D8F6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7F3C2C78-52F6-4CE9-9D9F-A4820C0DF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4A6EA4E-87E3-44FC-BFE8-D43911640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  L E N 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2AE341F-FCBA-4876-8D43-C43CF63551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Every initiative is assessed through a common value, risk, and capacity model.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02358A-3F49-4FD8-94C5-A676C3FE5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05050"/>
            <a:ext cx="4267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52E12D-2802-4668-8564-E742996B3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050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80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A7BB0A-8B9C-43E2-82AC-9C09FDB19C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5717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Strategic value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E90D0EE-A1A1-43E8-B872-AE25BB109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990850"/>
            <a:ext cx="3238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Goal alignment, benefit size, customer or</a:t>
            </a:r>
          </a:p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operational impact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4B9E08E-263D-462A-A6EB-D9C844EBD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2305050"/>
            <a:ext cx="4267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0AEAAF9-33FC-4487-98AA-F4D0E21335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23050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0572D3F-97C8-4E64-8D71-4C3849D5B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5717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Delivery risk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E8B3F7E-3F0A-4676-8F21-0E3BF3767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2990850"/>
            <a:ext cx="3238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Dependency pressure, complexity, supplier exposure,</a:t>
            </a:r>
          </a:p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unresolved controls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B9419F-A974-48C2-80DC-63E0DFC87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943350"/>
            <a:ext cx="4267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3EBA92A-5C1C-4841-B463-04D7426CE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9433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CBF3A3-0437-46C2-A5D7-B4758C70D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100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Capacity fit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09AE44E-9742-4DD7-82E5-5EA1C2C68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629150"/>
            <a:ext cx="3238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Skills, team load, timing, and change saturation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53C75E8-DAB7-4103-BBFB-3A3AA59AF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943350"/>
            <a:ext cx="4267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DA62516-BFC5-4E9A-A453-D2FA0A51C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943350"/>
            <a:ext cx="76200" cy="1181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E5E2A98-5375-4956-8BD2-4D4F0174D8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2100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Financial shape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89FF272-5C11-4749-B90D-376EF74D3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4629150"/>
            <a:ext cx="3238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forecast, savings evidence, and funding</a:t>
            </a:r>
          </a:p>
          <a:p xmlns:a="http://schemas.openxmlformats.org/drawingml/2006/main"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BB872E4-9AFC-4536-8AAB-95824CDBB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219700"/>
            <a:ext cx="8001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64BC0A3-D3C2-4CBE-9A2A-7DB3FFF58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5448300"/>
            <a:ext cx="7620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same evidence model makes trade-offs comparable across programs, functions, and regions.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7C289F2-4B86-4B2B-ABF6-50F3643BD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ECE95A6-DBF5-45FC-AB23-13D0DE02E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99A46F-9BBA-482C-BBD6-8BFEB8B4B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34180219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B4378B5-8814-4798-B47F-CA7E38043A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AACB66A-DD42-4308-AD91-82EDC076C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C766B2AA-01F2-47EE-975E-37FFD8D0B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  H E A T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66DAF78-FFEB-41DB-B528-0DCB82007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191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Leaders see which investments to accelerate, watch, pause, or redesign.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EDE0A6F-90A8-4608-907C-D38DC0A43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21526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Higher value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78A872C-1C1C-45DF-81F4-2CF6418E79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01200" y="5410200"/>
            <a:ext cx="9525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Higher risk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0F2DA5-618E-47CA-AD8B-D583AAF470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5257800"/>
            <a:ext cx="84201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4F06541-60EB-4ECA-A01F-EFFD7FD58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2324100"/>
            <a:ext cx="19050" cy="2933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E1CE906-477C-4AB5-B9C1-E32283FD0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2914650"/>
            <a:ext cx="13525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803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9CAEE57-DCB8-49B3-BD68-6E1AD82B2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057525"/>
            <a:ext cx="1123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Accelerate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2891A92-7A67-4412-9D96-9C1CF68ADC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838450"/>
            <a:ext cx="13525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5B320BB-3B77-48E6-B8C7-67BC3ED27A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2981325"/>
            <a:ext cx="1123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Watch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DA5AFFF-B5C9-4C37-A24F-0EFD066AE7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4114800"/>
            <a:ext cx="13525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91C1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2D8DD94-C0D5-40F9-A46F-8F80CD70DF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4257675"/>
            <a:ext cx="1123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Redesign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EB73984-D273-4E58-BB9F-5B8224E8E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4171950"/>
            <a:ext cx="13525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7786217-DEAC-458F-80D8-E3B7689A8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05150" y="4314825"/>
            <a:ext cx="1123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Harvest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D653B00-79CD-4C82-9C62-4424CF2B6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81650" y="3752850"/>
            <a:ext cx="13525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CF3EA9E-AA58-46B5-BF12-C111A6FD4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895725"/>
            <a:ext cx="11239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Hold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9C4A644-6AB9-4929-AC1B-3A2E695E5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81400"/>
            <a:ext cx="552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Value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43B5CEB-C353-4C17-B73F-146E45B64C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29250" y="5543550"/>
            <a:ext cx="552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Risk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57F8A6F-6A9C-4BD9-9C4C-439952A54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324100"/>
            <a:ext cx="1752600" cy="1485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BF4E613-BE8B-4DC4-9A9D-8511CA93E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609850"/>
            <a:ext cx="114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Action rules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4C634BD-3602-47DC-8E56-C801B46B3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2990850"/>
            <a:ext cx="12001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Portfolio position determines the governance action, not meeting politics.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F41B39A-915E-49BE-B75D-CE0F2D4BF4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75ECB45-595E-4437-9298-C981540EE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3AF2EB8-8333-49BE-ADE2-5D2CF1FC2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27391655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0929566-ACA8-48AD-B9E1-097F82921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5BA1F16C-9851-4145-867D-9768584094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79D96F0-F1B9-4C0C-9E05-ECC088511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C A D E N C E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217E62-D7D5-475E-839A-A1C490E6A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Portfolio governance works when the right decisions arrive at the right cadence.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BCC8F79-99FF-423D-A780-9B6E2B5F3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533650"/>
            <a:ext cx="1352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Weekly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A31C127-CE0B-497F-B112-F56FB6615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2686050"/>
            <a:ext cx="781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30F5D9-09F8-4D6D-AB80-74FB538B72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362200"/>
            <a:ext cx="6858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C8A3345-08D6-4AA8-9184-C97A89249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2533650"/>
            <a:ext cx="209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 stand-up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B3B03E-1EB5-4054-8D8C-FB174038E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533650"/>
            <a:ext cx="3333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Risk, dependency, and capacity changes needing quick intervention.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1F8D450-C7D3-43BE-9694-BE825D794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00450"/>
            <a:ext cx="1352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Monthly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B3785C-2452-4813-9BD0-4A835FB70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752850"/>
            <a:ext cx="781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57365D6-B458-45E7-86CB-88FC0B077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3429000"/>
            <a:ext cx="6858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D78E4E0-0839-47D5-B73A-10595D77B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3600450"/>
            <a:ext cx="209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 review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4741A47-F8E7-4979-A091-BDEA6377B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600450"/>
            <a:ext cx="3333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Value, funding, priority, and benefit confidence across active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F6200D0-C317-480F-8A4D-F6023047E9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67250"/>
            <a:ext cx="1352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Quarterly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539B52-770B-44A3-8EA9-DAC530E4D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4819650"/>
            <a:ext cx="781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103AE49-E9FF-46B1-B430-525C9AF5D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4495800"/>
            <a:ext cx="6858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0C190FF-CB8B-4651-9833-650F39781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4667250"/>
            <a:ext cx="209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Investment steering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1EEDA5C-1574-4055-B67D-D6F3333BB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4667250"/>
            <a:ext cx="3333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Rebalance, stop/start decisions, strategic fit, and capacity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planning.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53FE41B-213C-44B5-B71F-EF3CE86E6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19300" y="5734050"/>
            <a:ext cx="81915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Automation prepares the agenda, evidence pack, and recommended actions before each forum.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3FC62E8-DB7A-4FBE-8272-924A199A4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93784A-D635-45ED-9358-F95EB4937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2FD3C3D-8A91-452D-8B71-7E66A369F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85422575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6C80CDD-D3C6-44CB-A8D7-E24B97F05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D72E8582-9E41-4B4B-B544-0DAC2936D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605D9889-6A25-4DC7-982E-C2B9B3DCE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E C U T I V E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DFF26F-17A0-40FF-8A3A-4E258C917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portfolio pack connects decisions to evidence, owners, and expected value.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F5B1B4-3C57-4D28-9A31-7DF7AFE1D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6DCA7CE-F8F5-4B23-A881-A907DA275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Portfolio decision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71B887-E11C-4326-8CD8-E583D507C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89A4736-8F46-40DC-B262-13EDB0A3F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Priority movement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433CB11-D1EC-49F3-8EDB-44C29B662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What moved up, down, started, stopped, or needs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re-validation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320507-567C-4D83-AE54-FC94DE4D8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B36AE20-9006-422E-AD79-190D59049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Capacity pressure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682EB76-E02A-4F7A-89AD-68D1DE88B3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Teams, skills, funding, and change load that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constrain delivery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959204A-AFE6-4AE8-BC4E-94EB075E4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4BD13DD-35CE-46A1-BC98-D20322936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Value confidence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E7D1790-5D3C-4FDC-8245-97A2C4C9C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Benefit evidence, KPI movement, adoption signal,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value risk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7663849-A8FA-41EF-8D64-3A8330C1F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C0B3019-00F2-4340-B61D-DC6C3B97B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Decision asks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195B1A3-04DE-4054-915D-BA9ACFE5D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Approve, pause, redirect, fund, escalate, or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remove blockers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9E1DED4-ECA5-485F-824C-FFF15C2A1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6496EB2-3663-418E-BDF6-F6EF02C2A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Steering view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80CCEA9-4A54-49B9-BD63-D9B0CFCE9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B981779-EED5-4147-AF85-CB6715CC85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Invest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F92E2C5-FCB2-47D6-AFBF-060449AD1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105150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E8D819D-51AC-4BE8-8263-FE09340FB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313431A-CF68-470A-855C-896BC15FA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Pause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8E97EDB-8FFF-47B6-9246-3966987B7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543300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AC3D8D8-85FA-4AC2-A915-35DAF87D3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81496E9-5D4A-4914-9D7F-594525A1F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Redirect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66479C7-EC53-4CA5-8ACC-F3293E6A5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981450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4FC5597-BD10-458A-9988-7AF397123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C4B63C8-D7AE-4599-A421-CC0447A86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Watch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F085CA5-185C-4ED7-8B44-BD882B778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4419600"/>
            <a:ext cx="400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2257D62-4666-422F-90ED-E57A1BBF5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123E690-4303-4FE2-B8A0-96700B8EB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F07A179-3A59-4DA2-A6AA-26FA39FC9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552383358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1E68FD6-290F-455F-9581-2F35DA74F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34295BB-7A66-43B3-9528-81F35A2DDB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169B358-FBCE-4524-AC99-92C088CCD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33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176317E-FB21-4F8C-BC0D-5EC6FE80B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portfolio visibility to continuous steering without rebuilding the PMO.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7CBFEA-459A-4F43-B892-E8C258DAF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B848EC-CDEF-4A8E-A96E-3EC4E77C1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CEA435-A5F8-4F69-8EBB-2F947DB9B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7EACE65-1572-4B49-9FFF-C17C014210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3525EFB-F8C4-43A5-944F-0CCB8ECC2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Portfolio data model,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initiative inventory, and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ownership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D0F9A46-818F-456C-9480-64A00F82D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04D723-3930-4CE7-BDDA-DA8F29CF4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529C2F6-4D7F-47B3-B4D8-48C5076A8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0A3F30D-3416-4DD9-A841-895793B91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C35DABC-4774-4AAD-B2F0-DA3F9E5039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C8768E-35AF-42E5-A771-C5F8C4787E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Shared value, risk,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capacity, and funding logic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1AF8DB3-72F3-41E6-96EF-633C0226C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B6E47F-DFA3-40B2-BDA3-B09C077277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C6339CC-4102-41F1-AFDD-BDECD576BC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009630F-E76E-44C8-B3C5-B0F2B7D8A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7F4D6B1-3A16-4DCB-86D1-17471859A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AC624E6-BF29-4F81-88F8-F1C9CBF8C6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 paths, cadence,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thresholds, and evidence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70D0483-D225-4032-953F-D27A9EF3C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1DF2C50-992B-4510-8D38-EA2AFC40A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07FCD42-7D71-4F67-A641-1721184AB0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341B255-1359-486E-960D-97214298E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859CBFC-27DF-47A8-84F1-DD6D02461E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7B3EA44-ACB4-41BB-ADC3-A9ECFFCB3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Rebalancing, scenario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views, and benefits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confidence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AD19B0E-7A3C-414F-A4E5-F42750C26F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28950" y="5353050"/>
            <a:ext cx="61531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379D6B7-DAD2-4E07-9D95-2A2A97350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5429250"/>
            <a:ext cx="59245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strategic alignment, transparent trade-offs, and faster portfolio steering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E793045-C493-40A7-8DAF-AAF0B1028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2A5B245-87AA-4A5D-A09A-A7A827AEA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Portfolio management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700A218-AC09-4349-95DE-13A445336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