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bd6511a8e5834b7e" /><Relationship Type="http://schemas.openxmlformats.org/officeDocument/2006/relationships/extended-properties" Target="/docProps/app.xml" Id="R9cafc731556b43bb" /><Relationship Type="http://schemas.openxmlformats.org/officeDocument/2006/relationships/officeDocument" Target="/ppt/presentation.xml" Id="R9b89738016b1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ee185a5ade4696"/>
  </p:sldMasterIdLst>
  <p:notesMasterIdLst>
    <p:notesMasterId xmlns:r="http://schemas.openxmlformats.org/officeDocument/2006/relationships" r:id="R2a3a4146feba4125"/>
  </p:notesMasterIdLst>
  <p:sldIdLst>
    <p:sldId xmlns:r="http://schemas.openxmlformats.org/officeDocument/2006/relationships" id="256" r:id="Rcb320fa62ee74c15"/>
    <p:sldId xmlns:r="http://schemas.openxmlformats.org/officeDocument/2006/relationships" id="257" r:id="R3b03bb17d01a4771"/>
    <p:sldId xmlns:r="http://schemas.openxmlformats.org/officeDocument/2006/relationships" id="258" r:id="R5d1491f8ad254699"/>
    <p:sldId xmlns:r="http://schemas.openxmlformats.org/officeDocument/2006/relationships" id="259" r:id="R719ea2d6fffd4034"/>
    <p:sldId xmlns:r="http://schemas.openxmlformats.org/officeDocument/2006/relationships" id="260" r:id="Rf3e127e3e3794fad"/>
    <p:sldId xmlns:r="http://schemas.openxmlformats.org/officeDocument/2006/relationships" id="261" r:id="Raa3c1fec53084c7f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e185a5ade4696" /><Relationship Type="http://schemas.openxmlformats.org/officeDocument/2006/relationships/theme" Target="/ppt/theme/theme1.xml" Id="Rd3c99b8323254601" /><Relationship Type="http://schemas.openxmlformats.org/officeDocument/2006/relationships/notesMaster" Target="/ppt/notesMasters/notesMaster1.xml" Id="R2a3a4146feba4125" /><Relationship Type="http://schemas.openxmlformats.org/officeDocument/2006/relationships/presProps" Target="/ppt/presProps.xml" Id="R41d1e7f8668243b1" /><Relationship Type="http://schemas.openxmlformats.org/officeDocument/2006/relationships/viewProps" Target="/ppt/viewProps.xml" Id="R99c40491117b4008" /><Relationship Type="http://schemas.openxmlformats.org/officeDocument/2006/relationships/tableStyles" Target="/ppt/tableStyles.xml" Id="Rfd17ff1b1c684ccd" /><Relationship Type="http://schemas.openxmlformats.org/officeDocument/2006/relationships/slide" Target="/ppt/slides/slide1.xml" Id="Rcb320fa62ee74c15" /><Relationship Type="http://schemas.openxmlformats.org/officeDocument/2006/relationships/slide" Target="/ppt/slides/slide2.xml" Id="R3b03bb17d01a4771" /><Relationship Type="http://schemas.openxmlformats.org/officeDocument/2006/relationships/slide" Target="/ppt/slides/slide3.xml" Id="R5d1491f8ad254699" /><Relationship Type="http://schemas.openxmlformats.org/officeDocument/2006/relationships/slide" Target="/ppt/slides/slide4.xml" Id="R719ea2d6fffd4034" /><Relationship Type="http://schemas.openxmlformats.org/officeDocument/2006/relationships/slide" Target="/ppt/slides/slide5.xml" Id="Rf3e127e3e3794fad" /><Relationship Type="http://schemas.openxmlformats.org/officeDocument/2006/relationships/slide" Target="/ppt/slides/slide6.xml" Id="Raa3c1fec53084c7f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d83168cb999c477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e51fd3da86b34059" /><Relationship Type="http://schemas.openxmlformats.org/officeDocument/2006/relationships/notesMaster" Target="/ppt/notesMasters/notesMaster1.xml" Id="R93737a46e358496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cbea7230c9294f5c" /><Relationship Type="http://schemas.openxmlformats.org/officeDocument/2006/relationships/notesMaster" Target="/ppt/notesMasters/notesMaster1.xml" Id="Rb3179d0d3ada4d74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692b0b77403749a9" /><Relationship Type="http://schemas.openxmlformats.org/officeDocument/2006/relationships/notesMaster" Target="/ppt/notesMasters/notesMaster1.xml" Id="Rf0e9e833fc09497f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33e3a2d1a4e4734" /><Relationship Type="http://schemas.openxmlformats.org/officeDocument/2006/relationships/notesMaster" Target="/ppt/notesMasters/notesMaster1.xml" Id="R55eed7343a9d4893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7c4076a4071b4251" /><Relationship Type="http://schemas.openxmlformats.org/officeDocument/2006/relationships/notesMaster" Target="/ppt/notesMasters/notesMaster1.xml" Id="Rff1fdd755f964d96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bdf33efae1244eb9" /><Relationship Type="http://schemas.openxmlformats.org/officeDocument/2006/relationships/notesMaster" Target="/ppt/notesMasters/notesMaster1.xml" Id="Rbd170841ab804be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b873d001a4a1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8768f9646a04ede" /><Relationship Type="http://schemas.openxmlformats.org/officeDocument/2006/relationships/slideLayout" Target="/ppt/slideLayouts/slideLayout2.xml" Id="R252ffd292a984b31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2ffd292a984b31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b39bca2df5e4bea" /><Relationship Type="http://schemas.openxmlformats.org/officeDocument/2006/relationships/notesSlide" Target="/ppt/notesSlides/notesSlide1.xml" Id="Ra897a80cd2684f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a9bc93c56104924" /><Relationship Type="http://schemas.openxmlformats.org/officeDocument/2006/relationships/notesSlide" Target="/ppt/notesSlides/notesSlide2.xml" Id="R4090e11682b641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14bc05d29cc4e0b" /><Relationship Type="http://schemas.openxmlformats.org/officeDocument/2006/relationships/notesSlide" Target="/ppt/notesSlides/notesSlide3.xml" Id="R1fa74f31e0c14b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e4e43af3214909" /><Relationship Type="http://schemas.openxmlformats.org/officeDocument/2006/relationships/notesSlide" Target="/ppt/notesSlides/notesSlide4.xml" Id="R5ec44338cbc44e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417a6adf3634e87" /><Relationship Type="http://schemas.openxmlformats.org/officeDocument/2006/relationships/notesSlide" Target="/ppt/notesSlides/notesSlide5.xml" Id="Rb9c49b26c6e8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ac7bad56104f7c" /><Relationship Type="http://schemas.openxmlformats.org/officeDocument/2006/relationships/notesSlide" Target="/ppt/notesSlides/notesSlide6.xml" Id="Rc8e7f15892c74a94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15E2613-A677-49F0-936B-BB23C521669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3335AE6E-7C55-4522-BE9E-F6B26A6291D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D33FF444-09E8-4DF9-A50A-49A6CE8F2DC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M A N A G E M E N T A U T O M A T I O N</a:t>
            </a:r>
          </a:p>
        </p:txBody>
      </p:sp>
      <p:sp>
        <p:nvSpPr>
          <p:cNvPr id="4" name="">
            <a:extLst>
              <a:ext uri="{FF2B5EF4-FFF2-40B4-BE49-F238E27FC236}">
                <ns2:creationId id="{735D2045-253D-47C8-8BC0-FB3A5EA2677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22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22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Gestionarea portofoliului transformă activitatea de livrare în claritate a alocării capitalului.</a:t>
            </a:r>
          </a:p>
        </p:txBody>
      </p:sp>
      <p:sp>
        <p:nvSpPr>
          <p:cNvPr id="5" name="">
            <a:extLst>
              <a:ext uri="{FF2B5EF4-FFF2-40B4-BE49-F238E27FC236}">
                <ns2:creationId id="{B5C60397-E31A-4787-81E7-0C9FF44B1C8D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742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Agenții conectează cererea, livrarea activă, riscul, capacitatea, beneficiile și dovezile de investiții, astfel încât liderii să poată reechilibra portofoliul cu încredere.</a:t>
            </a:r>
          </a:p>
        </p:txBody>
      </p:sp>
      <p:sp>
        <p:nvSpPr>
          <p:cNvPr id="6" name="">
            <a:extLst>
              <a:ext uri="{FF2B5EF4-FFF2-40B4-BE49-F238E27FC236}">
                <ns2:creationId id="{1EBB64C0-AF7A-4B98-988B-B8A84110F5C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E26A885C-5EFD-4FC2-A254-019DD1C4F94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Valoare</a:t>
            </a:r>
          </a:p>
        </p:txBody>
      </p:sp>
      <p:sp>
        <p:nvSpPr>
          <p:cNvPr id="8" name="">
            <a:extLst>
              <a:ext uri="{FF2B5EF4-FFF2-40B4-BE49-F238E27FC236}">
                <ns2:creationId id="{B96E82EC-5792-4972-86AC-E07F9C0486B7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de portofoliu</a:t>
            </a:r>
          </a:p>
        </p:txBody>
      </p:sp>
      <p:sp>
        <p:nvSpPr>
          <p:cNvPr id="9" name="">
            <a:extLst>
              <a:ext uri="{FF2B5EF4-FFF2-40B4-BE49-F238E27FC236}">
                <ns2:creationId id="{2151EBFF-63A6-47A2-A623-5759627F6CB5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Risc</a:t>
            </a:r>
          </a:p>
        </p:txBody>
      </p:sp>
      <p:sp>
        <p:nvSpPr>
          <p:cNvPr id="10" name="">
            <a:extLst>
              <a:ext uri="{FF2B5EF4-FFF2-40B4-BE49-F238E27FC236}">
                <ns2:creationId id="{5C827C06-AD95-48A1-98F7-C6325D9007BA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de portofoliu</a:t>
            </a:r>
          </a:p>
        </p:txBody>
      </p:sp>
      <p:sp>
        <p:nvSpPr>
          <p:cNvPr id="11" name="">
            <a:extLst>
              <a:ext uri="{FF2B5EF4-FFF2-40B4-BE49-F238E27FC236}">
                <ns2:creationId id="{18712D9F-7BDC-44EE-8D31-B04CE9980E3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Capacitate</a:t>
            </a:r>
          </a:p>
        </p:txBody>
      </p:sp>
      <p:sp>
        <p:nvSpPr>
          <p:cNvPr id="12" name="">
            <a:extLst>
              <a:ext uri="{FF2B5EF4-FFF2-40B4-BE49-F238E27FC236}">
                <ns2:creationId id="{32CC25C3-6252-412A-B327-0A97FEBB9E3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de portofoliu</a:t>
            </a:r>
          </a:p>
        </p:txBody>
      </p:sp>
      <p:sp>
        <p:nvSpPr>
          <p:cNvPr id="13" name="">
            <a:extLst>
              <a:ext uri="{FF2B5EF4-FFF2-40B4-BE49-F238E27FC236}">
                <ns2:creationId id="{94BA98E2-3637-4CAF-B7F6-F282111E6FCF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Finanțare</a:t>
            </a:r>
          </a:p>
        </p:txBody>
      </p:sp>
      <p:sp>
        <p:nvSpPr>
          <p:cNvPr id="14" name="">
            <a:extLst>
              <a:ext uri="{FF2B5EF4-FFF2-40B4-BE49-F238E27FC236}">
                <ns2:creationId id="{F747A943-5F47-465F-AF5D-1CA1E32C4A0E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de portofoliu</a:t>
            </a:r>
          </a:p>
        </p:txBody>
      </p:sp>
      <p:sp>
        <p:nvSpPr>
          <p:cNvPr id="15" name="">
            <a:extLst>
              <a:ext uri="{FF2B5EF4-FFF2-40B4-BE49-F238E27FC236}">
                <ns2:creationId id="{2B38893C-5FF6-4A80-B699-C20AB617C58E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9A68E25A-6BA0-4F25-81E2-07D2B9437C5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portofoliu</a:t>
            </a:r>
          </a:p>
        </p:txBody>
      </p:sp>
      <p:sp>
        <p:nvSpPr>
          <p:cNvPr id="17" name="">
            <a:extLst>
              <a:ext uri="{FF2B5EF4-FFF2-40B4-BE49-F238E27FC236}">
                <ns2:creationId id="{25AFD6C6-539F-4CF6-8BD6-919EC4B6B11F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8DF3235-4ADC-4865-A573-50B5AF68629F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Potrivire strategică</a:t>
            </a:r>
          </a:p>
        </p:txBody>
      </p:sp>
      <p:sp>
        <p:nvSpPr>
          <p:cNvPr id="19" name="">
            <a:extLst>
              <a:ext uri="{FF2B5EF4-FFF2-40B4-BE49-F238E27FC236}">
                <ns2:creationId id="{2FC66821-3F75-43E2-AA32-EECE2500109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82%</a:t>
            </a:r>
          </a:p>
        </p:txBody>
      </p:sp>
      <p:sp>
        <p:nvSpPr>
          <p:cNvPr id="20" name="">
            <a:extLst>
              <a:ext uri="{FF2B5EF4-FFF2-40B4-BE49-F238E27FC236}">
                <ns2:creationId id="{F541308B-8F91-460F-8D6C-BBA16911A03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A1FBE7AD-E797-475B-A72E-BCC7497B6A59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Expunerea la risc</a:t>
            </a:r>
          </a:p>
        </p:txBody>
      </p:sp>
      <p:sp>
        <p:nvSpPr>
          <p:cNvPr id="22" name="">
            <a:extLst>
              <a:ext uri="{FF2B5EF4-FFF2-40B4-BE49-F238E27FC236}">
                <ns2:creationId id="{797DFAEE-9B46-49A0-9E41-1B82D25F2DBD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Mediu</a:t>
            </a:r>
          </a:p>
        </p:txBody>
      </p:sp>
      <p:sp>
        <p:nvSpPr>
          <p:cNvPr id="23" name="">
            <a:extLst>
              <a:ext uri="{FF2B5EF4-FFF2-40B4-BE49-F238E27FC236}">
                <ns2:creationId id="{EBFDAB8E-6A34-4881-943D-A32F4A8BC05D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B57D502-9E5B-41B5-A966-BB8EC1D19FDF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Sarcina de capacitate</a:t>
            </a:r>
          </a:p>
        </p:txBody>
      </p:sp>
      <p:sp>
        <p:nvSpPr>
          <p:cNvPr id="25" name="">
            <a:extLst>
              <a:ext uri="{FF2B5EF4-FFF2-40B4-BE49-F238E27FC236}">
                <ns2:creationId id="{9A2B99C2-CDFA-424A-95A7-629A7195D85F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Înalt</a:t>
            </a:r>
          </a:p>
        </p:txBody>
      </p:sp>
      <p:sp>
        <p:nvSpPr>
          <p:cNvPr id="26" name="">
            <a:extLst>
              <a:ext uri="{FF2B5EF4-FFF2-40B4-BE49-F238E27FC236}">
                <ns2:creationId id="{86BF542A-CAE1-40F8-BBCA-0246D7637913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13A2A57-2F39-49A0-87B7-AE61203D9A9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Beneficiază de încredere</a:t>
            </a:r>
          </a:p>
        </p:txBody>
      </p:sp>
      <p:sp>
        <p:nvSpPr>
          <p:cNvPr id="28" name="">
            <a:extLst>
              <a:ext uri="{FF2B5EF4-FFF2-40B4-BE49-F238E27FC236}">
                <ns2:creationId id="{EA065EBB-4762-4538-AE63-B2092939723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71%</a:t>
            </a:r>
          </a:p>
        </p:txBody>
      </p:sp>
      <p:sp>
        <p:nvSpPr>
          <p:cNvPr id="29" name="">
            <a:extLst>
              <a:ext uri="{FF2B5EF4-FFF2-40B4-BE49-F238E27FC236}">
                <ns2:creationId id="{757180DC-8C39-4BED-9F7D-CE6E4951E128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8795A57B-3A89-4469-9692-C26321491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Reechilibrați cu dovezi</a:t>
            </a:r>
          </a:p>
        </p:txBody>
      </p:sp>
      <p:sp>
        <p:nvSpPr>
          <p:cNvPr id="31" name="">
            <a:extLst>
              <a:ext uri="{FF2B5EF4-FFF2-40B4-BE49-F238E27FC236}">
                <ns2:creationId id="{C608D9AD-8961-438E-A823-31951ABB46B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D19BD5BF-223D-4B2E-8504-1365B0A77A8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Automatizarea managementului portofoliului | ActiveMotion.ai</a:t>
            </a:r>
          </a:p>
        </p:txBody>
      </p:sp>
      <p:sp>
        <p:nvSpPr>
          <p:cNvPr id="33" name="">
            <a:extLst>
              <a:ext uri="{FF2B5EF4-FFF2-40B4-BE49-F238E27FC236}">
                <ns2:creationId id="{46D1E85F-1F5A-483C-80CA-1B5287648FB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97321862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176A6-206A-4C17-9CB2-6F833D8F6A9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F3C2C78-52F6-4CE9-9D9F-A4820C0DFC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4A6EA4E-87E3-44FC-BFE8-D43911640C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L E N S</a:t>
            </a:r>
          </a:p>
        </p:txBody>
      </p:sp>
      <p:sp>
        <p:nvSpPr>
          <p:cNvPr id="4" name="">
            <a:extLst>
              <a:ext uri="{FF2B5EF4-FFF2-40B4-BE49-F238E27FC236}">
                <ns2:creationId id="{52AE341F-FCBA-4876-8D43-C43CF635519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Fiecare inițiativă este evaluată printr-un model comun de valoare, risc și capacitate.</a:t>
            </a:r>
          </a:p>
        </p:txBody>
      </p:sp>
      <p:sp>
        <p:nvSpPr>
          <p:cNvPr id="5" name="">
            <a:extLst>
              <a:ext uri="{FF2B5EF4-FFF2-40B4-BE49-F238E27FC236}">
                <ns2:creationId id="{2102358A-3F49-4FD8-94C5-A676C3FE5369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52E12D-2802-4668-8564-E742996B34DD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76200" cy="11811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DDA7BB0A-8B9C-43E2-82AC-9C09FDB19C82}"/>
              </a:ext>
            </a:extLst>
          </p:cNvPr>
          <p:cNvSpPr>
            <a:spLocks noGrp="1"/>
          </p:cNvSpPr>
          <p:nvPr/>
        </p:nvSpPr>
        <p:spPr>
          <a:xfrm>
            <a:off x="11620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Valoare strategică</a:t>
            </a:r>
          </a:p>
        </p:txBody>
      </p:sp>
      <p:sp>
        <p:nvSpPr>
          <p:cNvPr id="8" name="">
            <a:extLst>
              <a:ext uri="{FF2B5EF4-FFF2-40B4-BE49-F238E27FC236}">
                <ns2:creationId id="{3E90D0EE-A1A1-43E8-B872-AE25BB109FCC}"/>
              </a:ext>
            </a:extLst>
          </p:cNvPr>
          <p:cNvSpPr>
            <a:spLocks noGrp="1"/>
          </p:cNvSpPr>
          <p:nvPr/>
        </p:nvSpPr>
        <p:spPr>
          <a:xfrm>
            <a:off x="11620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Alinierea obiectivelor, dimensiunea beneficiului, client sau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 operațional</a:t>
            </a:r>
          </a:p>
        </p:txBody>
      </p:sp>
      <p:sp>
        <p:nvSpPr>
          <p:cNvPr id="9" name="">
            <a:extLst>
              <a:ext uri="{FF2B5EF4-FFF2-40B4-BE49-F238E27FC236}">
                <ns2:creationId id="{14B9E08E-263D-462A-A6EB-D9C844EBD14B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C0AEAAF9-33FC-4487-98AA-F4D0E2133566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76200" cy="11811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E0572D3F-97C8-4E64-8D71-4C3849D5B74F}"/>
              </a:ext>
            </a:extLst>
          </p:cNvPr>
          <p:cNvSpPr>
            <a:spLocks noGrp="1"/>
          </p:cNvSpPr>
          <p:nvPr/>
        </p:nvSpPr>
        <p:spPr>
          <a:xfrm>
            <a:off x="63436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Risc de livrare</a:t>
            </a:r>
          </a:p>
        </p:txBody>
      </p:sp>
      <p:sp>
        <p:nvSpPr>
          <p:cNvPr id="12" name="">
            <a:extLst>
              <a:ext uri="{FF2B5EF4-FFF2-40B4-BE49-F238E27FC236}">
                <ns2:creationId id="{FE8B3F7E-3F0A-4676-8F21-0E3BF3767BFB}"/>
              </a:ext>
            </a:extLst>
          </p:cNvPr>
          <p:cNvSpPr>
            <a:spLocks noGrp="1"/>
          </p:cNvSpPr>
          <p:nvPr/>
        </p:nvSpPr>
        <p:spPr>
          <a:xfrm>
            <a:off x="63436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Presiunea dependenței, complexitatea, expunerea furnizorului,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controale nerezolvate</a:t>
            </a:r>
          </a:p>
        </p:txBody>
      </p:sp>
      <p:sp>
        <p:nvSpPr>
          <p:cNvPr id="13" name="">
            <a:extLst>
              <a:ext uri="{FF2B5EF4-FFF2-40B4-BE49-F238E27FC236}">
                <ns2:creationId id="{5CB9419F-A974-48C2-80DC-63E0DFC87CE5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3EBA92A-5C1C-4841-B463-04D7426CE8FF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76200" cy="11811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E4CBF3A3-0437-46C2-A5D7-B4758C70DF03}"/>
              </a:ext>
            </a:extLst>
          </p:cNvPr>
          <p:cNvSpPr>
            <a:spLocks noGrp="1"/>
          </p:cNvSpPr>
          <p:nvPr/>
        </p:nvSpPr>
        <p:spPr>
          <a:xfrm>
            <a:off x="11620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Capacitate de potrivire</a:t>
            </a:r>
          </a:p>
        </p:txBody>
      </p:sp>
      <p:sp>
        <p:nvSpPr>
          <p:cNvPr id="16" name="">
            <a:extLst>
              <a:ext uri="{FF2B5EF4-FFF2-40B4-BE49-F238E27FC236}">
                <ns2:creationId id="{509AE44E-9742-4DD7-82E5-5EA1C2C68406}"/>
              </a:ext>
            </a:extLst>
          </p:cNvPr>
          <p:cNvSpPr>
            <a:spLocks noGrp="1"/>
          </p:cNvSpPr>
          <p:nvPr/>
        </p:nvSpPr>
        <p:spPr>
          <a:xfrm>
            <a:off x="11620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Abilități, încărcare de echipă, sincronizare și saturație a schimbărilor</a:t>
            </a:r>
          </a:p>
        </p:txBody>
      </p:sp>
      <p:sp>
        <p:nvSpPr>
          <p:cNvPr id="17" name="">
            <a:extLst>
              <a:ext uri="{FF2B5EF4-FFF2-40B4-BE49-F238E27FC236}">
                <ns2:creationId id="{853C75E8-DAB7-4103-BBFB-3A3AA59AFE20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DDA62516-BFC5-4E9A-A453-D2FA0A51C46E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76200" cy="11811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AE5E2A98-5375-4956-8BD2-4D4F0174D83A}"/>
              </a:ext>
            </a:extLst>
          </p:cNvPr>
          <p:cNvSpPr>
            <a:spLocks noGrp="1"/>
          </p:cNvSpPr>
          <p:nvPr/>
        </p:nvSpPr>
        <p:spPr>
          <a:xfrm>
            <a:off x="63436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Forma financiară</a:t>
            </a:r>
          </a:p>
        </p:txBody>
      </p:sp>
      <p:sp>
        <p:nvSpPr>
          <p:cNvPr id="20" name="">
            <a:extLst>
              <a:ext uri="{FF2B5EF4-FFF2-40B4-BE49-F238E27FC236}">
                <ns2:creationId id="{189FF272-5C11-4749-B90D-376EF74D3924}"/>
              </a:ext>
            </a:extLst>
          </p:cNvPr>
          <p:cNvSpPr>
            <a:spLocks noGrp="1"/>
          </p:cNvSpPr>
          <p:nvPr/>
        </p:nvSpPr>
        <p:spPr>
          <a:xfrm>
            <a:off x="63436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Buget, prognoză, dovezi de economii și finanțare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decizii</a:t>
            </a:r>
          </a:p>
        </p:txBody>
      </p:sp>
      <p:sp>
        <p:nvSpPr>
          <p:cNvPr id="21" name="">
            <a:extLst>
              <a:ext uri="{FF2B5EF4-FFF2-40B4-BE49-F238E27FC236}">
                <ns2:creationId id="{0BB872E4-9AFC-4536-8AAB-95824CDBBCB0}"/>
              </a:ext>
            </a:extLst>
          </p:cNvPr>
          <p:cNvSpPr>
            <a:spLocks noGrp="1"/>
          </p:cNvSpPr>
          <p:nvPr/>
        </p:nvSpPr>
        <p:spPr>
          <a:xfrm>
            <a:off x="2095500" y="5219700"/>
            <a:ext cx="80010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764BC0A3-D3C2-4CBE-9A2A-7DB3FFF58F73}"/>
              </a:ext>
            </a:extLst>
          </p:cNvPr>
          <p:cNvSpPr>
            <a:spLocks noGrp="1"/>
          </p:cNvSpPr>
          <p:nvPr/>
        </p:nvSpPr>
        <p:spPr>
          <a:xfrm>
            <a:off x="2286000" y="5448300"/>
            <a:ext cx="7620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Același model de dovezi face compromisurile comparabile între programe, funcții și regiuni.</a:t>
            </a:r>
          </a:p>
        </p:txBody>
      </p:sp>
      <p:sp>
        <p:nvSpPr>
          <p:cNvPr id="23" name="">
            <a:extLst>
              <a:ext uri="{FF2B5EF4-FFF2-40B4-BE49-F238E27FC236}">
                <ns2:creationId id="{B7C289F2-4B86-4B2B-ABF6-50F3643BD94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EECE95A6-DBF5-45FC-AB23-13D0DE02E2E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Automatizarea managementului portofoliului | ActiveMotion.ai</a:t>
            </a:r>
          </a:p>
        </p:txBody>
      </p:sp>
      <p:sp>
        <p:nvSpPr>
          <p:cNvPr id="25" name="">
            <a:extLst>
              <a:ext uri="{FF2B5EF4-FFF2-40B4-BE49-F238E27FC236}">
                <ns2:creationId id="{4E99A46F-9BBA-482C-BBD6-8BFEB8B4BF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41802199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378B5-8814-4798-B47F-CA7E38043A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0AACB66A-DD42-4308-AD91-82EDC076C6B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C766B2AA-01F2-47EE-975E-37FFD8D0BF2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H E A T M A P</a:t>
            </a:r>
          </a:p>
        </p:txBody>
      </p:sp>
      <p:sp>
        <p:nvSpPr>
          <p:cNvPr id="4" name="">
            <a:extLst>
              <a:ext uri="{FF2B5EF4-FFF2-40B4-BE49-F238E27FC236}">
                <ns2:creationId id="{F66DAF78-FFEB-41DB-B528-0DCB8200768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191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Liderii văd ce investiții trebuie să accelereze, să urmărească, să întrerupă sau să reproiecteze.</a:t>
            </a:r>
          </a:p>
        </p:txBody>
      </p:sp>
      <p:sp>
        <p:nvSpPr>
          <p:cNvPr id="5" name="">
            <a:extLst>
              <a:ext uri="{FF2B5EF4-FFF2-40B4-BE49-F238E27FC236}">
                <ns2:creationId id="{2EDE0A6F-90A8-4608-907C-D38DC0A43C52}"/>
              </a:ext>
            </a:extLst>
          </p:cNvPr>
          <p:cNvSpPr>
            <a:spLocks noGrp="1"/>
          </p:cNvSpPr>
          <p:nvPr/>
        </p:nvSpPr>
        <p:spPr>
          <a:xfrm>
            <a:off x="1257300" y="21526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Valoare mai mare</a:t>
            </a:r>
          </a:p>
        </p:txBody>
      </p:sp>
      <p:sp>
        <p:nvSpPr>
          <p:cNvPr id="6" name="">
            <a:extLst>
              <a:ext uri="{FF2B5EF4-FFF2-40B4-BE49-F238E27FC236}">
                <ns2:creationId id="{F78A872C-1C1C-45DF-81F4-2CF6418E79A1}"/>
              </a:ext>
            </a:extLst>
          </p:cNvPr>
          <p:cNvSpPr>
            <a:spLocks noGrp="1"/>
          </p:cNvSpPr>
          <p:nvPr/>
        </p:nvSpPr>
        <p:spPr>
          <a:xfrm>
            <a:off x="9601200" y="5410200"/>
            <a:ext cx="9525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Risc mai mare</a:t>
            </a:r>
          </a:p>
        </p:txBody>
      </p:sp>
      <p:sp>
        <p:nvSpPr>
          <p:cNvPr id="7" name="">
            <a:extLst>
              <a:ext uri="{FF2B5EF4-FFF2-40B4-BE49-F238E27FC236}">
                <ns2:creationId id="{900F2DA5-618E-47CA-AD8B-D583AAF47053}"/>
              </a:ext>
            </a:extLst>
          </p:cNvPr>
          <p:cNvSpPr>
            <a:spLocks noGrp="1"/>
          </p:cNvSpPr>
          <p:nvPr/>
        </p:nvSpPr>
        <p:spPr>
          <a:xfrm>
            <a:off x="1466850" y="5257800"/>
            <a:ext cx="8420100" cy="1905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94F06541-60EB-4ECA-A01F-EFFD7FD583AD}"/>
              </a:ext>
            </a:extLst>
          </p:cNvPr>
          <p:cNvSpPr>
            <a:spLocks noGrp="1"/>
          </p:cNvSpPr>
          <p:nvPr/>
        </p:nvSpPr>
        <p:spPr>
          <a:xfrm>
            <a:off x="1466850" y="2324100"/>
            <a:ext cx="19050" cy="293370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AE1CE906-477C-4AB5-B9C1-E32283FD0F53}"/>
              </a:ext>
            </a:extLst>
          </p:cNvPr>
          <p:cNvSpPr>
            <a:spLocks noGrp="1"/>
          </p:cNvSpPr>
          <p:nvPr/>
        </p:nvSpPr>
        <p:spPr>
          <a:xfrm>
            <a:off x="3600450" y="2914650"/>
            <a:ext cx="1352550" cy="4572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19CAEE57-DCB8-49B3-BD68-6E1AD82B2ABF}"/>
              </a:ext>
            </a:extLst>
          </p:cNvPr>
          <p:cNvSpPr>
            <a:spLocks noGrp="1"/>
          </p:cNvSpPr>
          <p:nvPr/>
        </p:nvSpPr>
        <p:spPr>
          <a:xfrm>
            <a:off x="3714750" y="30575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Accelerează</a:t>
            </a:r>
          </a:p>
        </p:txBody>
      </p:sp>
      <p:sp>
        <p:nvSpPr>
          <p:cNvPr id="11" name="">
            <a:extLst>
              <a:ext uri="{FF2B5EF4-FFF2-40B4-BE49-F238E27FC236}">
                <ns2:creationId id="{52891A92-7A67-4412-9D96-9C1CF68ADCBA}"/>
              </a:ext>
            </a:extLst>
          </p:cNvPr>
          <p:cNvSpPr>
            <a:spLocks noGrp="1"/>
          </p:cNvSpPr>
          <p:nvPr/>
        </p:nvSpPr>
        <p:spPr>
          <a:xfrm>
            <a:off x="6781800" y="2838450"/>
            <a:ext cx="1352550" cy="457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05B320BB-3B77-48E6-B8C7-67BC3ED27A5D}"/>
              </a:ext>
            </a:extLst>
          </p:cNvPr>
          <p:cNvSpPr>
            <a:spLocks noGrp="1"/>
          </p:cNvSpPr>
          <p:nvPr/>
        </p:nvSpPr>
        <p:spPr>
          <a:xfrm>
            <a:off x="6896100" y="29813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Privește</a:t>
            </a:r>
          </a:p>
        </p:txBody>
      </p:sp>
      <p:sp>
        <p:nvSpPr>
          <p:cNvPr id="13" name="">
            <a:extLst>
              <a:ext uri="{FF2B5EF4-FFF2-40B4-BE49-F238E27FC236}">
                <ns2:creationId id="{2DA5AFFF-B5C9-4C37-A24F-0EFD066AE7AE}"/>
              </a:ext>
            </a:extLst>
          </p:cNvPr>
          <p:cNvSpPr>
            <a:spLocks noGrp="1"/>
          </p:cNvSpPr>
          <p:nvPr/>
        </p:nvSpPr>
        <p:spPr>
          <a:xfrm>
            <a:off x="7639050" y="4114800"/>
            <a:ext cx="1352550" cy="457200"/>
          </a:xfrm>
          <a:prstGeom prst="rect">
            <a:avLst/>
          </a:prstGeom>
          <a:solidFill>
            <a:srgbClr val="B91C1C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2D8DD94-C0D5-40F9-A46F-8F80CD70DF59}"/>
              </a:ext>
            </a:extLst>
          </p:cNvPr>
          <p:cNvSpPr>
            <a:spLocks noGrp="1"/>
          </p:cNvSpPr>
          <p:nvPr/>
        </p:nvSpPr>
        <p:spPr>
          <a:xfrm>
            <a:off x="7753350" y="425767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Reproiectează</a:t>
            </a:r>
          </a:p>
        </p:txBody>
      </p:sp>
      <p:sp>
        <p:nvSpPr>
          <p:cNvPr id="15" name="">
            <a:extLst>
              <a:ext uri="{FF2B5EF4-FFF2-40B4-BE49-F238E27FC236}">
                <ns2:creationId id="{FEB73984-D273-4E58-BB9F-5B8224E8E864}"/>
              </a:ext>
            </a:extLst>
          </p:cNvPr>
          <p:cNvSpPr>
            <a:spLocks noGrp="1"/>
          </p:cNvSpPr>
          <p:nvPr/>
        </p:nvSpPr>
        <p:spPr>
          <a:xfrm>
            <a:off x="2990850" y="4171950"/>
            <a:ext cx="1352550" cy="457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57786217-DEAC-458F-80D8-E3B7689A8EFC}"/>
              </a:ext>
            </a:extLst>
          </p:cNvPr>
          <p:cNvSpPr>
            <a:spLocks noGrp="1"/>
          </p:cNvSpPr>
          <p:nvPr/>
        </p:nvSpPr>
        <p:spPr>
          <a:xfrm>
            <a:off x="3105150" y="43148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Recolta</a:t>
            </a:r>
          </a:p>
        </p:txBody>
      </p:sp>
      <p:sp>
        <p:nvSpPr>
          <p:cNvPr id="17" name="">
            <a:extLst>
              <a:ext uri="{FF2B5EF4-FFF2-40B4-BE49-F238E27FC236}">
                <ns2:creationId id="{DD653B00-79CD-4C82-9C62-4424CF2B6657}"/>
              </a:ext>
            </a:extLst>
          </p:cNvPr>
          <p:cNvSpPr>
            <a:spLocks noGrp="1"/>
          </p:cNvSpPr>
          <p:nvPr/>
        </p:nvSpPr>
        <p:spPr>
          <a:xfrm>
            <a:off x="5581650" y="3752850"/>
            <a:ext cx="1352550" cy="457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CF3EA9E-AA58-46B5-BF12-C111A6FD4327}"/>
              </a:ext>
            </a:extLst>
          </p:cNvPr>
          <p:cNvSpPr>
            <a:spLocks noGrp="1"/>
          </p:cNvSpPr>
          <p:nvPr/>
        </p:nvSpPr>
        <p:spPr>
          <a:xfrm>
            <a:off x="5695950" y="38957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Ține</a:t>
            </a:r>
          </a:p>
        </p:txBody>
      </p:sp>
      <p:sp>
        <p:nvSpPr>
          <p:cNvPr id="19" name="">
            <a:extLst>
              <a:ext uri="{FF2B5EF4-FFF2-40B4-BE49-F238E27FC236}">
                <ns2:creationId id="{99C4A644-6AB9-4929-AC1B-3A2E695E5BD2}"/>
              </a:ext>
            </a:extLst>
          </p:cNvPr>
          <p:cNvSpPr>
            <a:spLocks noGrp="1"/>
          </p:cNvSpPr>
          <p:nvPr/>
        </p:nvSpPr>
        <p:spPr>
          <a:xfrm>
            <a:off x="704850" y="358140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Valoare</a:t>
            </a:r>
          </a:p>
        </p:txBody>
      </p:sp>
      <p:sp>
        <p:nvSpPr>
          <p:cNvPr id="20" name="">
            <a:extLst>
              <a:ext uri="{FF2B5EF4-FFF2-40B4-BE49-F238E27FC236}">
                <ns2:creationId id="{C43B5CEB-C353-4C17-B73F-146E45B64C9D}"/>
              </a:ext>
            </a:extLst>
          </p:cNvPr>
          <p:cNvSpPr>
            <a:spLocks noGrp="1"/>
          </p:cNvSpPr>
          <p:nvPr/>
        </p:nvSpPr>
        <p:spPr>
          <a:xfrm>
            <a:off x="5429250" y="554355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Risc</a:t>
            </a:r>
          </a:p>
        </p:txBody>
      </p:sp>
      <p:sp>
        <p:nvSpPr>
          <p:cNvPr id="21" name="">
            <a:extLst>
              <a:ext uri="{FF2B5EF4-FFF2-40B4-BE49-F238E27FC236}">
                <ns2:creationId id="{F57F8A6F-6A9C-4BD9-9C4C-439952A54412}"/>
              </a:ext>
            </a:extLst>
          </p:cNvPr>
          <p:cNvSpPr>
            <a:spLocks noGrp="1"/>
          </p:cNvSpPr>
          <p:nvPr/>
        </p:nvSpPr>
        <p:spPr>
          <a:xfrm>
            <a:off x="9048750" y="2324100"/>
            <a:ext cx="1752600" cy="14859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BF4E613-BE8B-4DC4-9A9D-8511CA93E5FF}"/>
              </a:ext>
            </a:extLst>
          </p:cNvPr>
          <p:cNvSpPr>
            <a:spLocks noGrp="1"/>
          </p:cNvSpPr>
          <p:nvPr/>
        </p:nvSpPr>
        <p:spPr>
          <a:xfrm>
            <a:off x="9296400" y="2609850"/>
            <a:ext cx="114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Reguli de acțiune</a:t>
            </a:r>
          </a:p>
        </p:txBody>
      </p:sp>
      <p:sp>
        <p:nvSpPr>
          <p:cNvPr id="23" name="">
            <a:extLst>
              <a:ext uri="{FF2B5EF4-FFF2-40B4-BE49-F238E27FC236}">
                <ns2:creationId id="{14C634BD-3602-47DC-8E56-C801B46B3D1C}"/>
              </a:ext>
            </a:extLst>
          </p:cNvPr>
          <p:cNvSpPr>
            <a:spLocks noGrp="1"/>
          </p:cNvSpPr>
          <p:nvPr/>
        </p:nvSpPr>
        <p:spPr>
          <a:xfrm>
            <a:off x="9296400" y="2990850"/>
            <a:ext cx="1200150" cy="514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D8D0C4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D8D0C4"/>
                </a:solidFill>
                <a:latin typeface="Aptos"/>
                <a:ea typeface="Aptos"/>
                <a:cs typeface="Aptos"/>
              </a:rPr>
              <a:t>Poziția în portofoliu determină acțiunea de guvernare, nu întâlnirea politicii.</a:t>
            </a:r>
          </a:p>
        </p:txBody>
      </p:sp>
      <p:sp>
        <p:nvSpPr>
          <p:cNvPr id="24" name="">
            <a:extLst>
              <a:ext uri="{FF2B5EF4-FFF2-40B4-BE49-F238E27FC236}">
                <ns2:creationId id="{CF41B39A-915E-49BE-B75D-CE0F2D4BF49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75ECB45-595E-4437-9298-C981540EE8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Automatizarea managementului portofoliului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B3AF2EB8-8333-49BE-ADE2-5D2CF1FC223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227391655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60929566-ACA8-48AD-B9E1-097F8292193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BA1F16C-9851-4145-867D-9768584094C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79D96F0-F1B9-4C0C-9E05-ECC088511E4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 O V E R N A N C E C A D E N C E</a:t>
            </a:r>
          </a:p>
        </p:txBody>
      </p:sp>
      <p:sp>
        <p:nvSpPr>
          <p:cNvPr id="4" name="">
            <a:extLst>
              <a:ext uri="{FF2B5EF4-FFF2-40B4-BE49-F238E27FC236}">
                <ns2:creationId id="{21217E62-D7D5-475E-839A-A1C490E6AAE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Guvernarea portofoliului funcționează atunci când deciziile corecte ajung la cadența potrivită.</a:t>
            </a:r>
          </a:p>
        </p:txBody>
      </p:sp>
      <p:sp>
        <p:nvSpPr>
          <p:cNvPr id="5" name="">
            <a:extLst>
              <a:ext uri="{FF2B5EF4-FFF2-40B4-BE49-F238E27FC236}">
                <ns2:creationId id="{7BCC8F79-99FF-423D-A780-9B6E2B5F338D}"/>
              </a:ext>
            </a:extLst>
          </p:cNvPr>
          <p:cNvSpPr>
            <a:spLocks noGrp="1"/>
          </p:cNvSpPr>
          <p:nvPr/>
        </p:nvSpPr>
        <p:spPr>
          <a:xfrm>
            <a:off x="800100" y="25336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Săptămânal</a:t>
            </a:r>
          </a:p>
        </p:txBody>
      </p:sp>
      <p:sp>
        <p:nvSpPr>
          <p:cNvPr id="6" name="">
            <a:extLst>
              <a:ext uri="{FF2B5EF4-FFF2-40B4-BE49-F238E27FC236}">
                <ns2:creationId id="{CA31C127-CE0B-497F-B112-F56FB6615C94}"/>
              </a:ext>
            </a:extLst>
          </p:cNvPr>
          <p:cNvSpPr>
            <a:spLocks noGrp="1"/>
          </p:cNvSpPr>
          <p:nvPr/>
        </p:nvSpPr>
        <p:spPr>
          <a:xfrm>
            <a:off x="2362200" y="2686050"/>
            <a:ext cx="7810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30F5D9-09F8-4D6D-AB80-74FB538B721F}"/>
              </a:ext>
            </a:extLst>
          </p:cNvPr>
          <p:cNvSpPr>
            <a:spLocks noGrp="1"/>
          </p:cNvSpPr>
          <p:nvPr/>
        </p:nvSpPr>
        <p:spPr>
          <a:xfrm>
            <a:off x="3371850" y="23622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5C8A3345-08D6-4AA8-9184-C97A89249471}"/>
              </a:ext>
            </a:extLst>
          </p:cNvPr>
          <p:cNvSpPr>
            <a:spLocks noGrp="1"/>
          </p:cNvSpPr>
          <p:nvPr/>
        </p:nvSpPr>
        <p:spPr>
          <a:xfrm>
            <a:off x="3657600" y="25336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Excepție stand-up</a:t>
            </a:r>
          </a:p>
        </p:txBody>
      </p:sp>
      <p:sp>
        <p:nvSpPr>
          <p:cNvPr id="9" name="">
            <a:extLst>
              <a:ext uri="{FF2B5EF4-FFF2-40B4-BE49-F238E27FC236}">
                <ns2:creationId id="{0EB3B03E-1EB5-4054-8D8C-FB174038E793}"/>
              </a:ext>
            </a:extLst>
          </p:cNvPr>
          <p:cNvSpPr>
            <a:spLocks noGrp="1"/>
          </p:cNvSpPr>
          <p:nvPr/>
        </p:nvSpPr>
        <p:spPr>
          <a:xfrm>
            <a:off x="6019800" y="25336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Schimbări de risc, dependență și capacitate care necesită intervenție rapidă.</a:t>
            </a:r>
          </a:p>
        </p:txBody>
      </p:sp>
      <p:sp>
        <p:nvSpPr>
          <p:cNvPr id="10" name="">
            <a:extLst>
              <a:ext uri="{FF2B5EF4-FFF2-40B4-BE49-F238E27FC236}">
                <ns2:creationId id="{71F8D450-C7D3-43BE-9694-BE825D7947F5}"/>
              </a:ext>
            </a:extLst>
          </p:cNvPr>
          <p:cNvSpPr>
            <a:spLocks noGrp="1"/>
          </p:cNvSpPr>
          <p:nvPr/>
        </p:nvSpPr>
        <p:spPr>
          <a:xfrm>
            <a:off x="800100" y="36004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Lunar</a:t>
            </a:r>
          </a:p>
        </p:txBody>
      </p:sp>
      <p:sp>
        <p:nvSpPr>
          <p:cNvPr id="11" name="">
            <a:extLst>
              <a:ext uri="{FF2B5EF4-FFF2-40B4-BE49-F238E27FC236}">
                <ns2:creationId id="{13B3785C-2452-4813-9BD0-4A835FB70A8B}"/>
              </a:ext>
            </a:extLst>
          </p:cNvPr>
          <p:cNvSpPr>
            <a:spLocks noGrp="1"/>
          </p:cNvSpPr>
          <p:nvPr/>
        </p:nvSpPr>
        <p:spPr>
          <a:xfrm>
            <a:off x="2362200" y="3752850"/>
            <a:ext cx="781050" cy="28575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57365D6-B458-45E7-86CB-88FC0B077C37}"/>
              </a:ext>
            </a:extLst>
          </p:cNvPr>
          <p:cNvSpPr>
            <a:spLocks noGrp="1"/>
          </p:cNvSpPr>
          <p:nvPr/>
        </p:nvSpPr>
        <p:spPr>
          <a:xfrm>
            <a:off x="3371850" y="34290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2D78E4E0-0839-47D5-B73A-10595D77BDBE}"/>
              </a:ext>
            </a:extLst>
          </p:cNvPr>
          <p:cNvSpPr>
            <a:spLocks noGrp="1"/>
          </p:cNvSpPr>
          <p:nvPr/>
        </p:nvSpPr>
        <p:spPr>
          <a:xfrm>
            <a:off x="3657600" y="36004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Revizuirea portofoliului</a:t>
            </a:r>
          </a:p>
        </p:txBody>
      </p:sp>
      <p:sp>
        <p:nvSpPr>
          <p:cNvPr id="14" name="">
            <a:extLst>
              <a:ext uri="{FF2B5EF4-FFF2-40B4-BE49-F238E27FC236}">
                <ns2:creationId id="{A4741A47-F8E7-4979-A091-BDEA6377BE5F}"/>
              </a:ext>
            </a:extLst>
          </p:cNvPr>
          <p:cNvSpPr>
            <a:spLocks noGrp="1"/>
          </p:cNvSpPr>
          <p:nvPr/>
        </p:nvSpPr>
        <p:spPr>
          <a:xfrm>
            <a:off x="6019800" y="36004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Valoarea, finanțarea, prioritatea și încrederea în beneficii între activ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munca.</a:t>
            </a:r>
          </a:p>
        </p:txBody>
      </p:sp>
      <p:sp>
        <p:nvSpPr>
          <p:cNvPr id="15" name="">
            <a:extLst>
              <a:ext uri="{FF2B5EF4-FFF2-40B4-BE49-F238E27FC236}">
                <ns2:creationId id="{CF6200D0-C317-480F-8A4D-F6023047E95A}"/>
              </a:ext>
            </a:extLst>
          </p:cNvPr>
          <p:cNvSpPr>
            <a:spLocks noGrp="1"/>
          </p:cNvSpPr>
          <p:nvPr/>
        </p:nvSpPr>
        <p:spPr>
          <a:xfrm>
            <a:off x="800100" y="46672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Trimestrial</a:t>
            </a:r>
          </a:p>
        </p:txBody>
      </p:sp>
      <p:sp>
        <p:nvSpPr>
          <p:cNvPr id="16" name="">
            <a:extLst>
              <a:ext uri="{FF2B5EF4-FFF2-40B4-BE49-F238E27FC236}">
                <ns2:creationId id="{77539B52-770B-44A3-8EA9-DAC530E4D2B1}"/>
              </a:ext>
            </a:extLst>
          </p:cNvPr>
          <p:cNvSpPr>
            <a:spLocks noGrp="1"/>
          </p:cNvSpPr>
          <p:nvPr/>
        </p:nvSpPr>
        <p:spPr>
          <a:xfrm>
            <a:off x="2362200" y="4819650"/>
            <a:ext cx="781050" cy="28575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03AE49-E9FF-46B1-B430-525C9AF5D11D}"/>
              </a:ext>
            </a:extLst>
          </p:cNvPr>
          <p:cNvSpPr>
            <a:spLocks noGrp="1"/>
          </p:cNvSpPr>
          <p:nvPr/>
        </p:nvSpPr>
        <p:spPr>
          <a:xfrm>
            <a:off x="3371850" y="44958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0C190FF-CB8B-4651-9833-650F397819F2}"/>
              </a:ext>
            </a:extLst>
          </p:cNvPr>
          <p:cNvSpPr>
            <a:spLocks noGrp="1"/>
          </p:cNvSpPr>
          <p:nvPr/>
        </p:nvSpPr>
        <p:spPr>
          <a:xfrm>
            <a:off x="3657600" y="46672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Dirijarea investițiilor</a:t>
            </a:r>
          </a:p>
        </p:txBody>
      </p:sp>
      <p:sp>
        <p:nvSpPr>
          <p:cNvPr id="19" name="">
            <a:extLst>
              <a:ext uri="{FF2B5EF4-FFF2-40B4-BE49-F238E27FC236}">
                <ns2:creationId id="{91EEDA5C-1574-4055-B67D-D6F3333BB8CC}"/>
              </a:ext>
            </a:extLst>
          </p:cNvPr>
          <p:cNvSpPr>
            <a:spLocks noGrp="1"/>
          </p:cNvSpPr>
          <p:nvPr/>
        </p:nvSpPr>
        <p:spPr>
          <a:xfrm>
            <a:off x="6019800" y="46672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Reechilibrați, opriți/începeți deciziile, potrivirea strategică și capacitatea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planificare.</a:t>
            </a:r>
          </a:p>
        </p:txBody>
      </p:sp>
      <p:sp>
        <p:nvSpPr>
          <p:cNvPr id="20" name="">
            <a:extLst>
              <a:ext uri="{FF2B5EF4-FFF2-40B4-BE49-F238E27FC236}">
                <ns2:creationId id="{053FE41B-213C-44B5-B71F-EF3CE86E687B}"/>
              </a:ext>
            </a:extLst>
          </p:cNvPr>
          <p:cNvSpPr>
            <a:spLocks noGrp="1"/>
          </p:cNvSpPr>
          <p:nvPr/>
        </p:nvSpPr>
        <p:spPr>
          <a:xfrm>
            <a:off x="2019300" y="5734050"/>
            <a:ext cx="81915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7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Automatizarea pregătește agenda, pachetul de dovezi și acțiunile recomandate înainte de fiecare forum.</a:t>
            </a:r>
          </a:p>
        </p:txBody>
      </p:sp>
      <p:sp>
        <p:nvSpPr>
          <p:cNvPr id="21" name="">
            <a:extLst>
              <a:ext uri="{FF2B5EF4-FFF2-40B4-BE49-F238E27FC236}">
                <ns2:creationId id="{73FC62E8-DB7A-4FBE-8272-924A199A499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5093784A-D635-45ED-9358-F95EB49370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Automatizarea managementului portofoliului | ActiveMotion.ai</a:t>
            </a:r>
          </a:p>
        </p:txBody>
      </p:sp>
      <p:sp>
        <p:nvSpPr>
          <p:cNvPr id="23" name="">
            <a:extLst>
              <a:ext uri="{FF2B5EF4-FFF2-40B4-BE49-F238E27FC236}">
                <ns2:creationId id="{A2FD3C3D-8A91-452D-8B71-7E66A369F2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5422575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6C80CDD-D3C6-44CB-A8D7-E24B97F05A2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D72E8582-9E41-4B4B-B544-0DAC2936D7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05D9889-6A25-4DC7-982E-C2B9B3DCE7C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X E C U T I V E P A C K</a:t>
            </a:r>
          </a:p>
        </p:txBody>
      </p:sp>
      <p:sp>
        <p:nvSpPr>
          <p:cNvPr id="4" name="">
            <a:extLst>
              <a:ext uri="{FF2B5EF4-FFF2-40B4-BE49-F238E27FC236}">
                <ns2:creationId id="{D6DFF26F-17A0-40FF-8A3A-4E258C91799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Pachetul de portofoliu conectează deciziile cu dovezi, proprietari și valoarea așteptată.</a:t>
            </a:r>
          </a:p>
        </p:txBody>
      </p:sp>
      <p:sp>
        <p:nvSpPr>
          <p:cNvPr id="5" name="">
            <a:extLst>
              <a:ext uri="{FF2B5EF4-FFF2-40B4-BE49-F238E27FC236}">
                <ns2:creationId id="{B2F5B1B4-3C57-4D28-9A31-7DF7AFE1D644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06DCA7CE-F8F5-4B23-A881-A907DA275661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Pachet de decizie de portofoliu</a:t>
            </a:r>
          </a:p>
        </p:txBody>
      </p:sp>
      <p:sp>
        <p:nvSpPr>
          <p:cNvPr id="7" name="">
            <a:extLst>
              <a:ext uri="{FF2B5EF4-FFF2-40B4-BE49-F238E27FC236}">
                <ns2:creationId id="{F471B887-E11C-4326-8CD8-E583D507C84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889A4736-8F46-40DC-B262-13EDB0A3F15E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Mișcare prioritară</a:t>
            </a:r>
          </a:p>
        </p:txBody>
      </p:sp>
      <p:sp>
        <p:nvSpPr>
          <p:cNvPr id="9" name="">
            <a:extLst>
              <a:ext uri="{FF2B5EF4-FFF2-40B4-BE49-F238E27FC236}">
                <ns2:creationId id="{0433CB11-D1EC-49F3-8EDB-44C29B6623C4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Ceea ce s-a mutat în sus, în jos, a început, s-a oprit sau are nevoie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revalidare</a:t>
            </a:r>
          </a:p>
        </p:txBody>
      </p:sp>
      <p:sp>
        <p:nvSpPr>
          <p:cNvPr id="10" name="">
            <a:extLst>
              <a:ext uri="{FF2B5EF4-FFF2-40B4-BE49-F238E27FC236}">
                <ns2:creationId id="{E7320507-567C-4D83-AE54-FC94DE4D83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8B36AE20-9006-422E-AD79-190D59049F34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Presiune de capacitate</a:t>
            </a:r>
          </a:p>
        </p:txBody>
      </p:sp>
      <p:sp>
        <p:nvSpPr>
          <p:cNvPr id="12" name="">
            <a:extLst>
              <a:ext uri="{FF2B5EF4-FFF2-40B4-BE49-F238E27FC236}">
                <ns2:creationId id="{0682EB76-E02A-4F7A-89AD-68D1DE88B3A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Echipele, abilitățile, finanțarea și schimbarea încarcă asta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constrânge livrarea</a:t>
            </a:r>
          </a:p>
        </p:txBody>
      </p:sp>
      <p:sp>
        <p:nvSpPr>
          <p:cNvPr id="13" name="">
            <a:extLst>
              <a:ext uri="{FF2B5EF4-FFF2-40B4-BE49-F238E27FC236}">
                <ns2:creationId id="{7959204A-AFE6-4AE8-BC4E-94EB075E440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44BD13DD-35CE-46A1-BC98-D20322936B93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Încrederea valorii</a:t>
            </a:r>
          </a:p>
        </p:txBody>
      </p:sp>
      <p:sp>
        <p:nvSpPr>
          <p:cNvPr id="15" name="">
            <a:extLst>
              <a:ext uri="{FF2B5EF4-FFF2-40B4-BE49-F238E27FC236}">
                <ns2:creationId id="{DE7D1790-5D3C-4FDC-8245-97A2C4C9C17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Dovezi de beneficiu, mișcare KPI, semnal de adoptare,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și riscul valoric</a:t>
            </a:r>
          </a:p>
        </p:txBody>
      </p:sp>
      <p:sp>
        <p:nvSpPr>
          <p:cNvPr id="16" name="">
            <a:extLst>
              <a:ext uri="{FF2B5EF4-FFF2-40B4-BE49-F238E27FC236}">
                <ns2:creationId id="{87663849-A8FA-41EF-8D64-3A8330C1F58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4C0B3019-00F2-4340-B61D-DC6C3B97BDA5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Decizia cere</a:t>
            </a:r>
          </a:p>
        </p:txBody>
      </p:sp>
      <p:sp>
        <p:nvSpPr>
          <p:cNvPr id="18" name="">
            <a:extLst>
              <a:ext uri="{FF2B5EF4-FFF2-40B4-BE49-F238E27FC236}">
                <ns2:creationId id="{B195B1A3-04DE-4054-915D-BA9ACFE5D0A9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Aprobați, întrerupeți, redirecționați, finanțați, escaladați sau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elimina blocantele</a:t>
            </a:r>
          </a:p>
        </p:txBody>
      </p:sp>
      <p:sp>
        <p:nvSpPr>
          <p:cNvPr id="19" name="">
            <a:extLst>
              <a:ext uri="{FF2B5EF4-FFF2-40B4-BE49-F238E27FC236}">
                <ns2:creationId id="{99E1DED4-ECA5-485F-824C-FFF15C2A1035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D6496EB2-3663-418E-BDF6-F6EF02C2AC5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Vedere directie</a:t>
            </a:r>
          </a:p>
        </p:txBody>
      </p:sp>
      <p:sp>
        <p:nvSpPr>
          <p:cNvPr id="21" name="">
            <a:extLst>
              <a:ext uri="{FF2B5EF4-FFF2-40B4-BE49-F238E27FC236}">
                <ns2:creationId id="{280CCEA9-4A54-49B9-BD63-D9B0CFCE9A64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B981779-EED5-4147-AF85-CB6715CC856C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Investește</a:t>
            </a:r>
          </a:p>
        </p:txBody>
      </p:sp>
      <p:sp>
        <p:nvSpPr>
          <p:cNvPr id="23" name="">
            <a:extLst>
              <a:ext uri="{FF2B5EF4-FFF2-40B4-BE49-F238E27FC236}">
                <ns2:creationId id="{AF92E2C5-FCB2-47D6-AFBF-060449AD1523}"/>
              </a:ext>
            </a:extLst>
          </p:cNvPr>
          <p:cNvSpPr>
            <a:spLocks noGrp="1"/>
          </p:cNvSpPr>
          <p:nvPr/>
        </p:nvSpPr>
        <p:spPr>
          <a:xfrm>
            <a:off x="9525000" y="31051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4" name="">
            <a:extLst>
              <a:ext uri="{FF2B5EF4-FFF2-40B4-BE49-F238E27FC236}">
                <ns2:creationId id="{DE8D819D-51AC-4BE8-8263-FE09340FBB0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3313431A-CF68-470A-855C-896BC15FAEB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Pauză</a:t>
            </a:r>
          </a:p>
        </p:txBody>
      </p:sp>
      <p:sp>
        <p:nvSpPr>
          <p:cNvPr id="26" name="">
            <a:extLst>
              <a:ext uri="{FF2B5EF4-FFF2-40B4-BE49-F238E27FC236}">
                <ns2:creationId id="{98E97EDB-8FFF-47B6-9246-3966987B7370}"/>
              </a:ext>
            </a:extLst>
          </p:cNvPr>
          <p:cNvSpPr>
            <a:spLocks noGrp="1"/>
          </p:cNvSpPr>
          <p:nvPr/>
        </p:nvSpPr>
        <p:spPr>
          <a:xfrm>
            <a:off x="9525000" y="35433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27" name="">
            <a:extLst>
              <a:ext uri="{FF2B5EF4-FFF2-40B4-BE49-F238E27FC236}">
                <ns2:creationId id="{2AC3D8D8-85FA-4AC2-A915-35DAF87D3DE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A81496E9-5D4A-4914-9D7F-594525A1F96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Redirecționează</a:t>
            </a:r>
          </a:p>
        </p:txBody>
      </p:sp>
      <p:sp>
        <p:nvSpPr>
          <p:cNvPr id="29" name="">
            <a:extLst>
              <a:ext uri="{FF2B5EF4-FFF2-40B4-BE49-F238E27FC236}">
                <ns2:creationId id="{D66479C7-EC53-4CA5-8ACC-F3293E6A5CF0}"/>
              </a:ext>
            </a:extLst>
          </p:cNvPr>
          <p:cNvSpPr>
            <a:spLocks noGrp="1"/>
          </p:cNvSpPr>
          <p:nvPr/>
        </p:nvSpPr>
        <p:spPr>
          <a:xfrm>
            <a:off x="9525000" y="39814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30" name="">
            <a:extLst>
              <a:ext uri="{FF2B5EF4-FFF2-40B4-BE49-F238E27FC236}">
                <ns2:creationId id="{D4FC5597-BD10-458A-9988-7AF397123CC1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4C4B63C8-D7AE-4599-A421-CC0447A86635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Privește</a:t>
            </a:r>
          </a:p>
        </p:txBody>
      </p:sp>
      <p:sp>
        <p:nvSpPr>
          <p:cNvPr id="32" name="">
            <a:extLst>
              <a:ext uri="{FF2B5EF4-FFF2-40B4-BE49-F238E27FC236}">
                <ns2:creationId id="{4F085CA5-185C-4ED7-8B44-BD882B778CB2}"/>
              </a:ext>
            </a:extLst>
          </p:cNvPr>
          <p:cNvSpPr>
            <a:spLocks noGrp="1"/>
          </p:cNvSpPr>
          <p:nvPr/>
        </p:nvSpPr>
        <p:spPr>
          <a:xfrm>
            <a:off x="9525000" y="44196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33" name="">
            <a:extLst>
              <a:ext uri="{FF2B5EF4-FFF2-40B4-BE49-F238E27FC236}">
                <ns2:creationId id="{72257D62-4666-422F-90ED-E57A1BBF5A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3123E690-4303-4FE2-B8A0-96700B8EB6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Automatizarea managementului portofoliului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1F07A179-3A59-4DA2-A6AA-26FA39FC940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552383358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21E68FD6-290F-455F-9581-2F35DA74F60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34295BB-7A66-43B3-9528-81F35A2DDB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169B358-FBCE-4524-AC99-92C088CCD66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C A L E P A T H</a:t>
            </a:r>
          </a:p>
        </p:txBody>
      </p:sp>
      <p:sp>
        <p:nvSpPr>
          <p:cNvPr id="4" name="">
            <a:extLst>
              <a:ext uri="{FF2B5EF4-FFF2-40B4-BE49-F238E27FC236}">
                <ns2:creationId id="{3176317E-FB21-4F8C-BC0D-5EC6FE80B846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Scalați de la vizibilitatea portofoliului la direcția continuă fără a reconstrui PMO.</a:t>
            </a:r>
          </a:p>
        </p:txBody>
      </p:sp>
      <p:sp>
        <p:nvSpPr>
          <p:cNvPr id="5" name="">
            <a:extLst>
              <a:ext uri="{FF2B5EF4-FFF2-40B4-BE49-F238E27FC236}">
                <ns2:creationId id="{4D7CBFEA-459A-4F43-B892-E8C258DAF3C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B848EC-CDEF-4A8E-A96E-3EC4E77C139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94CEA435-A5F8-4F69-8EBB-2F947DB9B13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17EACE65-1572-4B49-9FFF-C17C01421063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Conectați-vă</a:t>
            </a:r>
          </a:p>
        </p:txBody>
      </p:sp>
      <p:sp>
        <p:nvSpPr>
          <p:cNvPr id="9" name="">
            <a:extLst>
              <a:ext uri="{FF2B5EF4-FFF2-40B4-BE49-F238E27FC236}">
                <ns2:creationId id="{F3525EFB-F8C4-43A5-944F-0CCB8ECC20B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de date de portofoliu,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inventarul de inițiativă și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proprietate</a:t>
            </a:r>
          </a:p>
        </p:txBody>
      </p:sp>
      <p:sp>
        <p:nvSpPr>
          <p:cNvPr id="10" name="">
            <a:extLst>
              <a:ext uri="{FF2B5EF4-FFF2-40B4-BE49-F238E27FC236}">
                <ns2:creationId id="{FD0F9A46-818F-456C-9480-64A00F82D3BA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A04D723-3930-4CE7-BDDA-DA8F29CF456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529C2F6-4D7F-47B3-B4D8-48C5076A8D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0A3F30D-3416-4DD9-A841-895793B9185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CC35DABC-4774-4AAD-B2F0-DA3F9E5039AE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Normalizați</a:t>
            </a:r>
          </a:p>
        </p:txBody>
      </p:sp>
      <p:sp>
        <p:nvSpPr>
          <p:cNvPr id="15" name="">
            <a:extLst>
              <a:ext uri="{FF2B5EF4-FFF2-40B4-BE49-F238E27FC236}">
                <ns2:creationId id="{58C8768E-35AF-42E5-A771-C5F8C4787E3B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Valoare comună, risc,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capacitatea și logica de finanțare</a:t>
            </a:r>
          </a:p>
        </p:txBody>
      </p:sp>
      <p:sp>
        <p:nvSpPr>
          <p:cNvPr id="16" name="">
            <a:extLst>
              <a:ext uri="{FF2B5EF4-FFF2-40B4-BE49-F238E27FC236}">
                <ns2:creationId id="{81AF8DB3-72F3-41E6-96EF-633C0226CAD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7EB6E47F-DFA3-40B2-BDA3-B09C0772774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0C6339CC-4102-41F1-AFDD-BDECD576BCE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B009630F-E76E-44C8-B3C5-B0F2B7D8A71D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ns2:creationId id="{37F4D6B1-3A16-4DCB-86D1-17471859AFA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Guvernează</a:t>
            </a:r>
          </a:p>
        </p:txBody>
      </p:sp>
      <p:sp>
        <p:nvSpPr>
          <p:cNvPr id="21" name="">
            <a:extLst>
              <a:ext uri="{FF2B5EF4-FFF2-40B4-BE49-F238E27FC236}">
                <ns2:creationId id="{1AC624E6-BF29-4F81-88F8-F1C9CBF8C6C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Căi de decizie, cadență,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praguri și dovezi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pachete</a:t>
            </a:r>
          </a:p>
        </p:txBody>
      </p:sp>
      <p:sp>
        <p:nvSpPr>
          <p:cNvPr id="22" name="">
            <a:extLst>
              <a:ext uri="{FF2B5EF4-FFF2-40B4-BE49-F238E27FC236}">
                <ns2:creationId id="{070D0483-D225-4032-953F-D27A9EF3C0D0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51DF2C50-992B-4510-8D38-EA2AFC40A329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507FCD42-7D71-4F67-A641-1721184AB08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0341B255-1359-486E-960D-97214298E23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ns2:creationId id="{4859CBFC-27DF-47A8-84F1-DD6D02461EF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Optimizați</a:t>
            </a:r>
          </a:p>
        </p:txBody>
      </p:sp>
      <p:sp>
        <p:nvSpPr>
          <p:cNvPr id="27" name="">
            <a:extLst>
              <a:ext uri="{FF2B5EF4-FFF2-40B4-BE49-F238E27FC236}">
                <ns2:creationId id="{C7B3EA44-ACB4-41BB-ADC3-A9ECFFCB3F6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Reechilibrare, scenariu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vederi și beneficii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încredere</a:t>
            </a:r>
          </a:p>
        </p:txBody>
      </p:sp>
      <p:sp>
        <p:nvSpPr>
          <p:cNvPr id="28" name="">
            <a:extLst>
              <a:ext uri="{FF2B5EF4-FFF2-40B4-BE49-F238E27FC236}">
                <ns2:creationId id="{5AD19B0E-7A3C-414F-A4E5-F42750C26FC1}"/>
              </a:ext>
            </a:extLst>
          </p:cNvPr>
          <p:cNvSpPr>
            <a:spLocks noGrp="1"/>
          </p:cNvSpPr>
          <p:nvPr/>
        </p:nvSpPr>
        <p:spPr>
          <a:xfrm>
            <a:off x="3028950" y="5353050"/>
            <a:ext cx="61531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C379D6B7-DAD2-4E07-9D95-2A2A97350F1D}"/>
              </a:ext>
            </a:extLst>
          </p:cNvPr>
          <p:cNvSpPr>
            <a:spLocks noGrp="1"/>
          </p:cNvSpPr>
          <p:nvPr/>
        </p:nvSpPr>
        <p:spPr>
          <a:xfrm>
            <a:off x="3143250" y="5429250"/>
            <a:ext cx="59245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Rezultat: aliniere strategică, compromisuri transparente și conducere mai rapidă a portofoliului</a:t>
            </a:r>
          </a:p>
        </p:txBody>
      </p:sp>
      <p:sp>
        <p:nvSpPr>
          <p:cNvPr id="30" name="">
            <a:extLst>
              <a:ext uri="{FF2B5EF4-FFF2-40B4-BE49-F238E27FC236}">
                <ns2:creationId id="{3E793045-C493-40A7-8DAF-AAF0B10286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A2A5B245-87AA-4A5D-A09A-A7A827AEA59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Automatizarea managementului portofoliului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F700A218-AC09-4349-95DE-13A44533607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6562652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2026-05-08T17:02:50.5690000Z</dcterms:created>
  <dcterms:modified xsi:type="dcterms:W3CDTF">2026-05-08T17:02:50.5700000Z</dcterms:modified>
</coreProperties>
</file>