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1d989069df174954" /><Relationship Type="http://schemas.openxmlformats.org/officeDocument/2006/relationships/extended-properties" Target="/docProps/app.xml" Id="Rd09c068ad244490f" /><Relationship Type="http://schemas.openxmlformats.org/officeDocument/2006/relationships/officeDocument" Target="/ppt/presentation.xml" Id="Re245dce9b59a4d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8eac0c19204482"/>
  </p:sldMasterIdLst>
  <p:notesMasterIdLst>
    <p:notesMasterId xmlns:r="http://schemas.openxmlformats.org/officeDocument/2006/relationships" r:id="Ra19f52798bf54cae"/>
  </p:notesMasterIdLst>
  <p:sldIdLst>
    <p:sldId xmlns:r="http://schemas.openxmlformats.org/officeDocument/2006/relationships" id="256" r:id="R06ba5bfa4a204c7e"/>
    <p:sldId xmlns:r="http://schemas.openxmlformats.org/officeDocument/2006/relationships" id="257" r:id="R5ff0b88391974485"/>
    <p:sldId xmlns:r="http://schemas.openxmlformats.org/officeDocument/2006/relationships" id="258" r:id="R00b1027868c74b55"/>
    <p:sldId xmlns:r="http://schemas.openxmlformats.org/officeDocument/2006/relationships" id="259" r:id="R1bb6706e79cf44cf"/>
    <p:sldId xmlns:r="http://schemas.openxmlformats.org/officeDocument/2006/relationships" id="260" r:id="R53fae1813d99441d"/>
    <p:sldId xmlns:r="http://schemas.openxmlformats.org/officeDocument/2006/relationships" id="261" r:id="R25203d708e464209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8eac0c19204482" /><Relationship Type="http://schemas.openxmlformats.org/officeDocument/2006/relationships/theme" Target="/ppt/theme/theme1.xml" Id="Rd54e3fd0a8934018" /><Relationship Type="http://schemas.openxmlformats.org/officeDocument/2006/relationships/notesMaster" Target="/ppt/notesMasters/notesMaster1.xml" Id="Ra19f52798bf54cae" /><Relationship Type="http://schemas.openxmlformats.org/officeDocument/2006/relationships/presProps" Target="/ppt/presProps.xml" Id="Rf32ef8624fb840a5" /><Relationship Type="http://schemas.openxmlformats.org/officeDocument/2006/relationships/viewProps" Target="/ppt/viewProps.xml" Id="R7b787c6a0f2d4dae" /><Relationship Type="http://schemas.openxmlformats.org/officeDocument/2006/relationships/tableStyles" Target="/ppt/tableStyles.xml" Id="Rab53f0661a9f4750" /><Relationship Type="http://schemas.openxmlformats.org/officeDocument/2006/relationships/slide" Target="/ppt/slides/slide1.xml" Id="R06ba5bfa4a204c7e" /><Relationship Type="http://schemas.openxmlformats.org/officeDocument/2006/relationships/slide" Target="/ppt/slides/slide2.xml" Id="R5ff0b88391974485" /><Relationship Type="http://schemas.openxmlformats.org/officeDocument/2006/relationships/slide" Target="/ppt/slides/slide3.xml" Id="R00b1027868c74b55" /><Relationship Type="http://schemas.openxmlformats.org/officeDocument/2006/relationships/slide" Target="/ppt/slides/slide4.xml" Id="R1bb6706e79cf44cf" /><Relationship Type="http://schemas.openxmlformats.org/officeDocument/2006/relationships/slide" Target="/ppt/slides/slide5.xml" Id="R53fae1813d99441d" /><Relationship Type="http://schemas.openxmlformats.org/officeDocument/2006/relationships/slide" Target="/ppt/slides/slide6.xml" Id="R25203d708e464209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8c7aa9f69b6f451c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29b79a264815460f" /><Relationship Type="http://schemas.openxmlformats.org/officeDocument/2006/relationships/notesMaster" Target="/ppt/notesMasters/notesMaster1.xml" Id="R5ff614375a8c40de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045f5f37e0424750" /><Relationship Type="http://schemas.openxmlformats.org/officeDocument/2006/relationships/notesMaster" Target="/ppt/notesMasters/notesMaster1.xml" Id="Rbe85866712cf4a15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c91b6beb4af04627" /><Relationship Type="http://schemas.openxmlformats.org/officeDocument/2006/relationships/notesMaster" Target="/ppt/notesMasters/notesMaster1.xml" Id="R11339ae5c15d400d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ed406a97bf4c49c1" /><Relationship Type="http://schemas.openxmlformats.org/officeDocument/2006/relationships/notesMaster" Target="/ppt/notesMasters/notesMaster1.xml" Id="R87fb728a44114d6d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676c8ff5306145c8" /><Relationship Type="http://schemas.openxmlformats.org/officeDocument/2006/relationships/notesMaster" Target="/ppt/notesMasters/notesMaster1.xml" Id="R6bd6544184c64125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d025010bb94849f7" /><Relationship Type="http://schemas.openxmlformats.org/officeDocument/2006/relationships/notesMaster" Target="/ppt/notesMasters/notesMaster1.xml" Id="R55f990c1862d41d4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58db2b69f14fe5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0d3297c2a7324719" /><Relationship Type="http://schemas.openxmlformats.org/officeDocument/2006/relationships/slideLayout" Target="/ppt/slideLayouts/slideLayout2.xml" Id="Rc4468391701147bc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468391701147bc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013d153064a47ac" /><Relationship Type="http://schemas.openxmlformats.org/officeDocument/2006/relationships/notesSlide" Target="/ppt/notesSlides/notesSlide1.xml" Id="Ra604ff4e294041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da088db37db4e3f" /><Relationship Type="http://schemas.openxmlformats.org/officeDocument/2006/relationships/notesSlide" Target="/ppt/notesSlides/notesSlide2.xml" Id="R4ab228d989a94d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53526eb46c294372" /><Relationship Type="http://schemas.openxmlformats.org/officeDocument/2006/relationships/notesSlide" Target="/ppt/notesSlides/notesSlide3.xml" Id="Rd6bead04f6a940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9805c90cfd03411b" /><Relationship Type="http://schemas.openxmlformats.org/officeDocument/2006/relationships/notesSlide" Target="/ppt/notesSlides/notesSlide4.xml" Id="Rab3038e5bb8149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9a642e268b94ddf" /><Relationship Type="http://schemas.openxmlformats.org/officeDocument/2006/relationships/notesSlide" Target="/ppt/notesSlides/notesSlide5.xml" Id="R91281cd3b75240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5c501f43a9946c5" /><Relationship Type="http://schemas.openxmlformats.org/officeDocument/2006/relationships/notesSlide" Target="/ppt/notesSlides/notesSlide6.xml" Id="R673760c392084f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3E5318CA-B848-413B-A576-F6887E562B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4E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 xmlns:a="http://schemas.openxmlformats.org/drawingml/2006/main">
              <a:ext uri="{FF2B5EF4-FFF2-40B4-BE49-F238E27FC236}">
                <a16:creationId xmlns:a16="http://schemas.microsoft.com/office/drawing/2014/main" id="{020680A5-4784-49BD-84CD-02A8132D7C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04825"/>
            <a:ext cx="9525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 xmlns:a="http://schemas.openxmlformats.org/drawingml/2006/main">
              <a:ext uri="{FF2B5EF4-FFF2-40B4-BE49-F238E27FC236}">
                <a16:creationId xmlns:a16="http://schemas.microsoft.com/office/drawing/2014/main" id="{1BB0E44C-EBCC-4DA9-AED7-9781FD3BF2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76250"/>
            <a:ext cx="5905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 R O C E S S   M I N I N G   &amp;   O P T I M I Z A T I O N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A24D8DDE-33C4-4202-A98A-2BA6CEF971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104900"/>
            <a:ext cx="7048500" cy="1200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Process mining automation turns operational traces into continuous improvement actions.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1D5CC7EE-6803-4836-AAF1-56540FE408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2628900"/>
            <a:ext cx="5905500" cy="838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Agents read event logs, detect bottlenecks, quantify rework, surface variants, and prepare optimization recommendations tied to operational impact.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2567B265-1111-4410-B4EB-12FEA976FE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943350"/>
            <a:ext cx="56197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57FA540F-B329-47D4-8265-6B52405312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305300"/>
            <a:ext cx="1143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Capture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59E5D140-3C1D-41E3-8C6A-3D2A55B04A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591050"/>
            <a:ext cx="1143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Operations lens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AF1731F6-3B4D-4C9E-A948-09F2AFFD0E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38350" y="4305300"/>
            <a:ext cx="1143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Decide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A8459F15-2BD8-429E-9EAA-D1734B4AA6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38350" y="4591050"/>
            <a:ext cx="1143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Operations lens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29B6DEF8-9F73-4F1F-A7F1-5BD96A074B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67100" y="4305300"/>
            <a:ext cx="1143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Act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D9415FE4-B6B4-4A05-8351-752581D119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67100" y="4591050"/>
            <a:ext cx="1143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Operations lens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57049516-3670-4944-8211-FB01CF959B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95850" y="4305300"/>
            <a:ext cx="1143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Learn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D7533D4F-36C9-4FAA-BE27-B1E42D2E9A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95850" y="4591050"/>
            <a:ext cx="1143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Operations lens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713DA439-A49C-426A-A0AC-E45FE56484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914400"/>
            <a:ext cx="3486150" cy="451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161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46882CBF-D3FC-4D81-9CE4-75DF0F910B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48600" y="1219200"/>
            <a:ext cx="2095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Operations cockpit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CD89AF51-0908-4213-AC64-6B58721877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48600" y="1790700"/>
            <a:ext cx="26098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6231F"/>
          </a:solidFill>
          <a:ln xmlns:a="http://schemas.openxmlformats.org/drawingml/2006/main"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5EAC2B70-9D83-4993-A947-2B9B4CC32C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20050" y="1885950"/>
            <a:ext cx="12382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Logs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2BF80EA7-112A-43FF-B54C-CE69CA1CCF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53550" y="1885950"/>
            <a:ext cx="9144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Connected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20E284C6-9E64-4D1A-B9A4-D415627D4B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48600" y="2571750"/>
            <a:ext cx="26098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6231F"/>
          </a:solidFill>
          <a:ln xmlns:a="http://schemas.openxmlformats.org/drawingml/2006/main"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03214629-9CD3-4824-AA35-DEBE702FEC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20050" y="2667000"/>
            <a:ext cx="12382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Bottleneck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D58CD0AC-6273-4C04-94B2-91E0F2D9F9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53550" y="2667000"/>
            <a:ext cx="9144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Detected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8318A255-0BB5-4BF4-A2DD-9AB887F06A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48600" y="3352800"/>
            <a:ext cx="26098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6231F"/>
          </a:solidFill>
          <a:ln xmlns:a="http://schemas.openxmlformats.org/drawingml/2006/main"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724A4C68-642D-48B8-BA18-DD250482B1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20050" y="3448050"/>
            <a:ext cx="12382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Variant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7611412D-631B-4DA9-947A-13CD92C6B0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53550" y="3448050"/>
            <a:ext cx="9144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Mapped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17EA1177-AD8A-4C58-913C-0E36DF05A0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48600" y="4133850"/>
            <a:ext cx="26098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6231F"/>
          </a:solidFill>
          <a:ln xmlns:a="http://schemas.openxmlformats.org/drawingml/2006/main"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6D6CB2B8-21EB-4256-BACF-D45F6F0563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20050" y="4229100"/>
            <a:ext cx="12382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Action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B1AE6590-8E6A-4A0C-AE9F-F8F272DC50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53550" y="4229100"/>
            <a:ext cx="9144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Prioritized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87E63FA4-2222-48BA-9B63-74F0C31B77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72450" y="4857750"/>
            <a:ext cx="203835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EEFA583B-D92D-435D-A944-3B212812C4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86750" y="4933950"/>
            <a:ext cx="1809750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Action pack ready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F3068996-0258-4604-AC99-F1AF0D21A0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49605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F7660399-B7F8-4410-B455-D1D5655596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72250"/>
            <a:ext cx="7239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Operations automation | ActiveMotion.ai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61A64D98-694E-4AF4-AE21-239FBF003A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534150"/>
            <a:ext cx="4572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xmlns:p14="http://schemas.microsoft.com/office/powerpoint/2010/main" val="1192827149"/>
      </p:ext>
    </p:extLst>
  </p:cSld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58F94D2C-6ABD-489F-A1FC-AE84782F18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4E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 xmlns:a="http://schemas.openxmlformats.org/drawingml/2006/main">
              <a:ext uri="{FF2B5EF4-FFF2-40B4-BE49-F238E27FC236}">
                <a16:creationId xmlns:a16="http://schemas.microsoft.com/office/drawing/2014/main" id="{AD0E7E51-7DE1-47D1-871E-A8326C5C1B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04825"/>
            <a:ext cx="9525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 xmlns:a="http://schemas.openxmlformats.org/drawingml/2006/main">
              <a:ext uri="{FF2B5EF4-FFF2-40B4-BE49-F238E27FC236}">
                <a16:creationId xmlns:a16="http://schemas.microsoft.com/office/drawing/2014/main" id="{3E9EA4A5-6B15-44AF-A8E5-6D7E48B069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76250"/>
            <a:ext cx="5905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W O R K F L O W   M O D E L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F8716744-223C-46E5-A935-5A4CCA0514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876300"/>
            <a:ext cx="8572500" cy="990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 clean operating loop separates automation from work that needs judgment.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15891151-1BB0-4D4D-A0A1-8224DBA782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2647950"/>
            <a:ext cx="2190750" cy="1695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C072A146-A44C-4DF6-9CC2-72C58C297D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2647950"/>
            <a:ext cx="219075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563E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C22B1057-A9AC-4B9C-B5E6-F969CD298E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914650"/>
            <a:ext cx="4191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21AA3510-922F-42E0-ADDD-76B557FFA6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09700" y="2943225"/>
            <a:ext cx="12192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Discover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A9630646-7624-4769-8FEE-D3AA5077AC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3390900"/>
            <a:ext cx="1752600" cy="647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Event logs reveal the real</a:t>
            </a:r>
          </a:p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process, not the documented</a:t>
            </a:r>
          </a:p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version.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8D4641F1-FC34-46BF-AD6B-E0D50053EE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52750" y="3467100"/>
            <a:ext cx="5524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563E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2D4CE5FA-EA0B-43BF-A76F-84017D4287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90900" y="3409950"/>
            <a:ext cx="114300" cy="11430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2563E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3DEFFAE3-C779-4384-9E73-C33CA4360B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2647950"/>
            <a:ext cx="2190750" cy="1695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C7E24FDC-1499-4B79-9806-0CFB4A1DBE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2647950"/>
            <a:ext cx="219075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ADC05CAF-B38F-4D7C-8CA3-3513BC037B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95700" y="2914650"/>
            <a:ext cx="4191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2692CE8A-EF1A-49AE-9CEB-A396CA9AF3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0" y="2943225"/>
            <a:ext cx="12192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Measure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4835C0B4-4A15-47AA-8654-833385DD7D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14750" y="3390900"/>
            <a:ext cx="1752600" cy="647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Cycle time, waiting time,</a:t>
            </a:r>
          </a:p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rework, and exceptions are</a:t>
            </a:r>
          </a:p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quantified.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1F70E94A-231F-45E6-B995-AF80499C29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34050" y="3467100"/>
            <a:ext cx="5524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94F5B216-8B44-4CDF-AAD6-819FB31EDB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72200" y="3409950"/>
            <a:ext cx="114300" cy="11430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89C09A81-DA79-4D2D-AA65-3E66B13E3F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05550" y="2647950"/>
            <a:ext cx="2190750" cy="1695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CB3CE865-E7EE-4569-BDCF-9EE5A91A5E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05550" y="2647950"/>
            <a:ext cx="219075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766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55BECB80-E497-47D8-AE54-FAFF62F711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0" y="2914650"/>
            <a:ext cx="4191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2C248CA3-7679-4A83-A3E6-55F236EACC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72300" y="2943225"/>
            <a:ext cx="12192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Detect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FA51D3A2-ECF4-4402-846B-6D80DF0B9B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96050" y="3390900"/>
            <a:ext cx="1752600" cy="647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Bottlenecks, loops, skips,</a:t>
            </a:r>
          </a:p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and control gaps are</a:t>
            </a:r>
          </a:p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surfaced.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AFEF648D-9D28-4080-8D60-735BD4D076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15350" y="3467100"/>
            <a:ext cx="5524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766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B3270771-380A-487B-A88E-5B9862E13E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53500" y="3409950"/>
            <a:ext cx="114300" cy="11430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0F766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976928AF-C81A-4630-9560-0B6510FC32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86850" y="2647950"/>
            <a:ext cx="2190750" cy="1695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DC25F33B-2ACA-4C90-B358-815096FAE1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86850" y="2647950"/>
            <a:ext cx="219075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C3AE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B362D887-974F-4AC5-92E4-E8B05A72B5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58300" y="2914650"/>
            <a:ext cx="4191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FBC71A89-AABF-4BF8-A3A7-CC0882D7E5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2943225"/>
            <a:ext cx="12192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Optimize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9EA0BD44-1B51-4A7D-A7E2-6773633EC0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77350" y="3390900"/>
            <a:ext cx="1752600" cy="647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Actions are prioritized by</a:t>
            </a:r>
          </a:p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value, risk, effort, and</a:t>
            </a:r>
          </a:p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ownership.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D843091F-28D7-412B-9B29-2C5C64D34D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76400" y="4991100"/>
            <a:ext cx="885825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The output is an operational action packet with owner, evidence, and next step.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3F885DB6-5DFC-479F-A198-C3C9C6FF65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49605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0E419AC2-B106-4C75-85EF-6CFE1C2F55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72250"/>
            <a:ext cx="7239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Operations automation | ActiveMotion.ai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DA8987A6-F58C-40CD-8798-CDE58E7C9E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534150"/>
            <a:ext cx="4572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xmlns:p14="http://schemas.microsoft.com/office/powerpoint/2010/main" val="1179550182"/>
      </p:ext>
    </p:extLst>
  </p:cSld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29EB89F7-65A3-427D-B758-6A41872AEB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4E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 xmlns:a="http://schemas.openxmlformats.org/drawingml/2006/main">
              <a:ext uri="{FF2B5EF4-FFF2-40B4-BE49-F238E27FC236}">
                <a16:creationId xmlns:a16="http://schemas.microsoft.com/office/drawing/2014/main" id="{B0B603A5-6B6F-4238-B328-048BA12F10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04825"/>
            <a:ext cx="9525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 xmlns:a="http://schemas.openxmlformats.org/drawingml/2006/main">
              <a:ext uri="{FF2B5EF4-FFF2-40B4-BE49-F238E27FC236}">
                <a16:creationId xmlns:a16="http://schemas.microsoft.com/office/drawing/2014/main" id="{4C55AE06-8A91-43BB-997C-CD4BB6EDE4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76250"/>
            <a:ext cx="5905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E V I D E N C E   M A P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DCB280AC-D5BE-422F-B46C-674E03C960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857250"/>
            <a:ext cx="8096250" cy="952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Agents monitor the operating evidence behind every handoff.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63AD1788-D8E3-4D4B-99D6-0069DF5C5E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133600"/>
            <a:ext cx="1524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Signal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D50F9A59-16F6-438E-8548-9CFD9F123D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57550" y="2133600"/>
            <a:ext cx="29527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Evidence monitored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625AD668-2A3D-4412-84D6-DA3CB8B86C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39050" y="2133600"/>
            <a:ext cx="2667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Decision question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110EF8D8-7D56-4FBE-A529-6DB2F35C45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324100"/>
            <a:ext cx="10344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724679E4-9B27-4CE5-ADC8-1F0C38D088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476500"/>
            <a:ext cx="1714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Events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22593F89-663E-4EAF-AF97-3CD8C1A004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57550" y="2476500"/>
            <a:ext cx="34290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timestamp, case ID, activity, owner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2E920FFD-3EC8-4484-B737-DAAAA99D2A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0" y="2419350"/>
            <a:ext cx="2857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E1F69D88-EBB1-48EE-A634-51EED5EBD9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2514600"/>
            <a:ext cx="2476500" cy="142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What actually happened?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7B268945-31A5-4375-8AF4-971FCEDCD3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952750"/>
            <a:ext cx="10344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075E436F-BF55-4BF6-8C55-361C05A488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3105150"/>
            <a:ext cx="1714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Flow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51A39700-DAD8-43FD-A21D-76DA0B6A8E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57550" y="3105150"/>
            <a:ext cx="34290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variants, loops, handoffs, skips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13C270B9-133E-4E22-AEFC-E39D78950F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0" y="3048000"/>
            <a:ext cx="2857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3885E3B1-62A9-4CB7-AF2A-6A764F1DDD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3143250"/>
            <a:ext cx="2476500" cy="142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Where does work diverge?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B5FAA7C9-E9A9-4200-9F17-AB2F6B7387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581400"/>
            <a:ext cx="10344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FCF45F4C-C1FF-4FED-ABCC-BB637F965F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3733800"/>
            <a:ext cx="1714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Performance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D7E6082D-D23B-45F4-B114-9F52E25E5B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57550" y="3733800"/>
            <a:ext cx="34290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cycle time, wait time, rework, SLA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6526F902-A23A-49AE-BDF8-D6C35B20AB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0" y="3676650"/>
            <a:ext cx="2857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06C4C8D9-C158-4A47-86F5-23B957D025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3771900"/>
            <a:ext cx="2476500" cy="142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Where is value lost?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5382A6F4-33CD-4045-8CA7-7935380A92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210050"/>
            <a:ext cx="10344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A39D1E75-2471-42B7-AF4B-5C7604BAF3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4362450"/>
            <a:ext cx="1714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Exception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A382D9C9-83EC-4B03-87FF-38FC1AC1AF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57550" y="4362450"/>
            <a:ext cx="34290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policy gap, manual step, blocker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0681CDF4-C731-4069-82C9-9E1298B970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0" y="4305300"/>
            <a:ext cx="2857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828C2786-91C6-433F-83C1-9C570411FA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4400550"/>
            <a:ext cx="2476500" cy="142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What should change?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9267BB81-6A5D-4F1A-B457-C155E78CC8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838700"/>
            <a:ext cx="10344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E6B1FC82-E82D-49A0-B8B4-7B3BDBE4AD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4991100"/>
            <a:ext cx="1714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Improvement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A4DC2F1D-F903-4ED0-9991-2674040DE6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57550" y="4991100"/>
            <a:ext cx="34290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action, owner, value, effort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54EF5B7E-7CD8-4453-857A-BF939CD563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0" y="4933950"/>
            <a:ext cx="2857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909C2E7A-786D-4634-9B7D-3258E14A2A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5029200"/>
            <a:ext cx="2476500" cy="142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What is worth fixing?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5173AEA1-D37C-461A-BEA8-E5A8D83EC5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0" y="2476500"/>
            <a:ext cx="171450" cy="2838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A1765D96-2CE3-423D-98C6-7FCA260029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72800" y="3276600"/>
            <a:ext cx="323850" cy="1123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Filtered actions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56A29601-F6D5-432A-9443-14ACC42974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49605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33F26338-EA14-43D2-90F2-1CD9ED78F1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72250"/>
            <a:ext cx="7239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Operations automation | ActiveMotion.ai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2A63988F-0666-4BCD-B34A-801885928E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534150"/>
            <a:ext cx="4572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xmlns:p14="http://schemas.microsoft.com/office/powerpoint/2010/main" val="1380242853"/>
      </p:ext>
    </p:extLst>
  </p:cSld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BD0AFEC7-F2D6-4755-BC2E-24B6F703BE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4E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 xmlns:a="http://schemas.openxmlformats.org/drawingml/2006/main">
              <a:ext uri="{FF2B5EF4-FFF2-40B4-BE49-F238E27FC236}">
                <a16:creationId xmlns:a16="http://schemas.microsoft.com/office/drawing/2014/main" id="{C4B27FEB-73FD-4489-A9A6-A8DF0D86AA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04825"/>
            <a:ext cx="9525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 xmlns:a="http://schemas.openxmlformats.org/drawingml/2006/main">
              <a:ext uri="{FF2B5EF4-FFF2-40B4-BE49-F238E27FC236}">
                <a16:creationId xmlns:a16="http://schemas.microsoft.com/office/drawing/2014/main" id="{18BC5F63-BC67-4D4B-B9CD-128B72D10B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76250"/>
            <a:ext cx="5905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G O V E R N A N C E   P A T H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92EF83CF-DFDD-49E9-91F4-54B6D4FD0E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876300"/>
            <a:ext cx="8572500" cy="933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Severity determines whether work is automated, coordinated, or escalated.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18E1E888-820E-4990-8EDC-1B8EE7F70B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324100"/>
            <a:ext cx="2781300" cy="2724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4195A425-5F64-49C1-BD25-AEAD8FD1F1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2647950"/>
            <a:ext cx="209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Watch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4DADE04E-8BF1-42CC-860E-61983D7248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3257550"/>
            <a:ext cx="213360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Minor variation with low impact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FAABD9F0-6721-4351-BD32-DE6338B655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4038600"/>
            <a:ext cx="21907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67B9BB43-CDC0-4959-9948-D881C8C898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4286250"/>
            <a:ext cx="1524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Route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60FCABF5-7929-464D-801C-894A49B736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4514850"/>
            <a:ext cx="2095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Process owner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AE2886B1-C824-4829-912A-063638A9DB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24350" y="2324100"/>
            <a:ext cx="2781300" cy="2724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DC991A08-B686-4A99-BE66-878E1D36BE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91050" y="2647950"/>
            <a:ext cx="209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Improve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8F373455-547A-48BA-AFDA-7E1615BE75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10100" y="3257550"/>
            <a:ext cx="213360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Repeat bottleneck or rework</a:t>
            </a:r>
          </a:p>
          <a:p xmlns:a="http://schemas.openxmlformats.org/drawingml/2006/main"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pattern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77AD5954-CACD-46E4-A169-B61D453E47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10100" y="4038600"/>
            <a:ext cx="21907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E5C5BD89-4B97-48BA-8B5A-72C39BE6E0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10100" y="4286250"/>
            <a:ext cx="1524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Route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B2729F2A-50B0-4C88-8EC6-E1D3C573B8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10100" y="4514850"/>
            <a:ext cx="2095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Optimization backlog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EBB0DA56-5739-4749-8801-C16C200247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72400" y="2324100"/>
            <a:ext cx="2781300" cy="2724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09427112-4DE0-4780-8CDD-13FCEA93A7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39100" y="2647950"/>
            <a:ext cx="209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Govern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00AF5B2F-5C3A-40DC-8097-46C8F8A83D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58150" y="3257550"/>
            <a:ext cx="213360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Control gap, SLA breach, or</a:t>
            </a:r>
          </a:p>
          <a:p xmlns:a="http://schemas.openxmlformats.org/drawingml/2006/main"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high-value leakage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C5B15E15-7CB1-401C-92E2-DB8023C54A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58150" y="4038600"/>
            <a:ext cx="21907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D672BBFE-EECB-44DF-B077-4B4B5C992A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58150" y="4286250"/>
            <a:ext cx="1524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Route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C99CAF90-FE8A-4023-84AA-3A72C20D34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58150" y="4514850"/>
            <a:ext cx="2095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Leadership review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E5F7723A-D228-44A0-9EA0-9AC6B028C5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24000" y="5562600"/>
            <a:ext cx="91440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Clear routing prevents operational work from disappearing between systems, queues, and teams.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B9BB334A-E10C-4164-87EA-CA860F1091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49605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21D6C9AB-456C-4BE6-B3DF-AED29430CB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72250"/>
            <a:ext cx="7239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Operations automation | ActiveMotion.ai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D1A91989-9B30-41C6-A400-65B441D28F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534150"/>
            <a:ext cx="4572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xmlns:p14="http://schemas.microsoft.com/office/powerpoint/2010/main" val="1571664530"/>
      </p:ext>
    </p:extLst>
  </p:cSld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DC5314ED-D032-48EF-A6C3-3DDDDF50CE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4E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 xmlns:a="http://schemas.openxmlformats.org/drawingml/2006/main">
              <a:ext uri="{FF2B5EF4-FFF2-40B4-BE49-F238E27FC236}">
                <a16:creationId xmlns:a16="http://schemas.microsoft.com/office/drawing/2014/main" id="{CE42BE6F-51ED-4551-B57A-6ABE54431F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04825"/>
            <a:ext cx="9525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 xmlns:a="http://schemas.openxmlformats.org/drawingml/2006/main">
              <a:ext uri="{FF2B5EF4-FFF2-40B4-BE49-F238E27FC236}">
                <a16:creationId xmlns:a16="http://schemas.microsoft.com/office/drawing/2014/main" id="{7F7AD9DA-942B-4C5F-8D4D-3FC69D4466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76250"/>
            <a:ext cx="5905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A C T I O N   P A C K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2FDF320C-3D91-4BA2-B9EB-636A4D638D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876300"/>
            <a:ext cx="8572500" cy="933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The operations pack gives owners the context needed to move immediately.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D06E8609-6CDF-4337-809A-25751807A9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247900"/>
            <a:ext cx="6438900" cy="3238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8C412E1C-9FAD-4DED-A1CD-A28D5BD84A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2552700"/>
            <a:ext cx="2857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Operations action pack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4B12CF2B-9247-4A21-BBF1-5CC49A51CF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0150" y="3124200"/>
            <a:ext cx="3238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E0006A29-217C-49E1-8CF4-04980E2560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95450" y="3124200"/>
            <a:ext cx="16573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Process map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4E196DD5-89D8-4558-AC46-AF42791FD6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3124200"/>
            <a:ext cx="30480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Actual path, variants, loop points, and handoffs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CF9907DB-A4A2-462F-914F-224C155E77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0150" y="3619500"/>
            <a:ext cx="3238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37B6A282-DD68-451D-B29F-426385A024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95450" y="3619500"/>
            <a:ext cx="16573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Bottleneck evidence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A9B6B87A-1F5F-41E4-A6ED-8D721D714F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3619500"/>
            <a:ext cx="30480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Cycle time, wait time, volume, and affected</a:t>
            </a:r>
          </a:p>
          <a:p xmlns:a="http://schemas.openxmlformats.org/drawingml/2006/main"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cases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7E7CB4F8-E251-4918-9921-2FFC4DC4EE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0150" y="4114800"/>
            <a:ext cx="3238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8DE03EA0-4C71-4051-909F-8AF9D3D176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95450" y="4114800"/>
            <a:ext cx="16573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Opportunity score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5942CD72-F323-4ABF-B695-851508A7B2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4114800"/>
            <a:ext cx="30480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Value, effort, risk, owner, and implementation</a:t>
            </a:r>
          </a:p>
          <a:p xmlns:a="http://schemas.openxmlformats.org/drawingml/2006/main"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path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BD89DD06-267E-477E-AA1F-70BA231248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0150" y="4610100"/>
            <a:ext cx="3238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A555F948-84F4-42A7-B438-F4BFA91661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95450" y="4610100"/>
            <a:ext cx="16573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Action plan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177410B2-D7A7-4CAC-835A-2C5BFFC9D3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4610100"/>
            <a:ext cx="30480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Recommended fix, target metric, and review</a:t>
            </a:r>
          </a:p>
          <a:p xmlns:a="http://schemas.openxmlformats.org/drawingml/2006/main"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cadence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86E164C0-7DC2-4A1E-96A4-9824435687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72400" y="2247900"/>
            <a:ext cx="2705100" cy="3238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161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D0B0275B-A168-40D3-9D29-8BE4057315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2571750"/>
            <a:ext cx="1524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Owner lens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14BFC426-3EC4-4B16-86B5-67D01217E6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3009900"/>
            <a:ext cx="1962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C362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FD8397C7-C9EE-463D-AC9A-271F794A0B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3105150"/>
            <a:ext cx="8763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Impact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B18CA86A-1903-4987-B6D3-18343C6181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0" y="3105150"/>
            <a:ext cx="7810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Known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D0C06B8B-E48F-4547-A826-4F3A7E9C45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3448050"/>
            <a:ext cx="1962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C362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737383C7-24D5-4D6F-A21C-3349F3C387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3543300"/>
            <a:ext cx="8763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Owner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B6099809-3E39-41C7-9BD5-282B7CF48B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0" y="3543300"/>
            <a:ext cx="7810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Named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54D7A404-9220-46FB-BC82-2B21731177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3886200"/>
            <a:ext cx="1962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C362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E9BCEF49-A1B2-48CE-AF31-AE3243BE4F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3981450"/>
            <a:ext cx="8763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Evidence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C5A5D163-5AFC-4B4C-8D29-F57E0AF322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0" y="3981450"/>
            <a:ext cx="7810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Linked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31738C86-677E-4749-A2E7-A915F5D87B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4324350"/>
            <a:ext cx="1962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C362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B471B894-C1DF-4E09-9FEA-DD74A9AD7D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4419600"/>
            <a:ext cx="8763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Next step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4DEC830D-55ED-4628-AFED-E41C0E7F1E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0" y="4419600"/>
            <a:ext cx="7810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Ready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C1488089-7D01-4E94-83F3-731B44262E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49605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525FC396-5F98-4011-AEE8-3E8FFB59FE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72250"/>
            <a:ext cx="7239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Operations automation | ActiveMotion.ai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3C1F0489-8265-484C-B3B7-2102ED654D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534150"/>
            <a:ext cx="4572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xmlns:p14="http://schemas.microsoft.com/office/powerpoint/2010/main" val="9331230"/>
      </p:ext>
    </p:extLst>
  </p:cSld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162E2AD2-6C40-4CF3-A789-E74165EFB9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4E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 xmlns:a="http://schemas.openxmlformats.org/drawingml/2006/main">
              <a:ext uri="{FF2B5EF4-FFF2-40B4-BE49-F238E27FC236}">
                <a16:creationId xmlns:a16="http://schemas.microsoft.com/office/drawing/2014/main" id="{C24DBE66-AD29-40BC-A30C-C6F3FABD78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04825"/>
            <a:ext cx="9525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 xmlns:a="http://schemas.openxmlformats.org/drawingml/2006/main">
              <a:ext uri="{FF2B5EF4-FFF2-40B4-BE49-F238E27FC236}">
                <a16:creationId xmlns:a16="http://schemas.microsoft.com/office/drawing/2014/main" id="{1731E3DF-A06B-4173-BD1F-27E3AE9977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76250"/>
            <a:ext cx="5905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S C A L E   P A T H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CFF3E247-B881-497C-89E7-35C2991327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876300"/>
            <a:ext cx="9048750" cy="933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Scale from one operating loop to continuous operations control.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5DC39982-3CA3-4984-9AE3-105A3617D9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628900"/>
            <a:ext cx="2038350" cy="1962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E86C6A7B-04A9-4851-846E-3F69A22182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628900"/>
            <a:ext cx="2038350" cy="57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563E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318BC06B-1A2D-4456-A9A4-75C9A00DB7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2952750"/>
            <a:ext cx="4191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A1C9D722-942D-46B8-A92C-C8D27025F5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3314700"/>
            <a:ext cx="1524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Connect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A93823B6-32E1-44E2-B32F-15D43BB057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4019550"/>
            <a:ext cx="15811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Event logs, case records,</a:t>
            </a:r>
          </a:p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workflow tools, and BI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4876AE8C-E9E6-43CA-8BC9-E1A3F677E2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14650" y="3638550"/>
            <a:ext cx="6096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563E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86C2C2A3-7339-4AF6-A8EA-C26C503043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2628900"/>
            <a:ext cx="2038350" cy="1962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CE334DF0-7A58-455A-BD22-2483070C7E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2628900"/>
            <a:ext cx="2038350" cy="57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41E672ED-A466-4416-8D98-5F1D713FBE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14750" y="2952750"/>
            <a:ext cx="4191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508A55E0-8355-4481-8767-0157A2489A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14750" y="3314700"/>
            <a:ext cx="1524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Mine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2A1A7769-BF92-44AE-ADCB-D2E0115A25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14750" y="4019550"/>
            <a:ext cx="15811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Variants, bottlenecks,</a:t>
            </a:r>
          </a:p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rework, and exception</a:t>
            </a:r>
          </a:p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patterns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8970FBA7-3B69-4B71-9581-7B4A2A5998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62600" y="3638550"/>
            <a:ext cx="6096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ACE388C5-8C50-485E-8A20-984D9733C4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72200" y="2628900"/>
            <a:ext cx="2038350" cy="1962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FCC07247-A6D9-4AA0-8952-E5D7DD0A59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72200" y="2628900"/>
            <a:ext cx="2038350" cy="57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766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15B7288D-CC2F-4887-8B2F-EBD56ACCFD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62700" y="2952750"/>
            <a:ext cx="4191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F34606EF-2C22-4FA5-A65C-2CF95579EC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62700" y="3314700"/>
            <a:ext cx="1524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Prioritize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8580C25F-3D3A-44E5-A026-C539393CC5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62700" y="4019550"/>
            <a:ext cx="15811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Value, risk, effort, owner,</a:t>
            </a:r>
          </a:p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and operational impact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0996B26F-88C7-4B42-A0F6-DA9CDD6E0F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10550" y="3638550"/>
            <a:ext cx="6096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766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6D003025-8892-43BA-875E-E5D3AD6D9D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2628900"/>
            <a:ext cx="2038350" cy="1962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383D43C3-43B2-4AF7-8AFE-1430BD04F4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2628900"/>
            <a:ext cx="2038350" cy="57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C3AE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234D2849-191A-4D06-99C7-F8725AE93C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10650" y="2952750"/>
            <a:ext cx="4191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AE4D027E-7692-4E25-A2BA-580C232084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10650" y="3314700"/>
            <a:ext cx="1524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Optimize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1F5EFCDD-611A-4ED0-849A-EE15D3C9C5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10650" y="4019550"/>
            <a:ext cx="15811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Actions, monitoring,</a:t>
            </a:r>
          </a:p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measurement, and feedback</a:t>
            </a:r>
          </a:p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loop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D10B8C47-D863-4E4D-946B-71161C3BB6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24150" y="5353050"/>
            <a:ext cx="67437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AB82E358-4541-45E0-AD24-4618B1CC11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38450" y="5429250"/>
            <a:ext cx="6515100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Outcome: visible bottlenecks, prioritized improvements, and measurable process lift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596CA999-2AEB-448A-A093-BA4BDEF452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49605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BE13509B-F396-42DC-8189-55C6F6E869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72250"/>
            <a:ext cx="7239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Operations automation | ActiveMotion.ai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4E993A07-B270-4D6C-AA34-56A15B61F1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534150"/>
            <a:ext cx="4572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xmlns:p14="http://schemas.microsoft.com/office/powerpoint/2010/main" val="2094963523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2026-05-08T17:50:55.8990000Z</dcterms:created>
  <dcterms:modified xsi:type="dcterms:W3CDTF">2026-05-08T17:50:55.8990000Z</dcterms:modified>
</coreProperties>
</file>