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1d989069df174954" /><Relationship Type="http://schemas.openxmlformats.org/officeDocument/2006/relationships/extended-properties" Target="/docProps/app.xml" Id="Rd09c068ad244490f" /><Relationship Type="http://schemas.openxmlformats.org/officeDocument/2006/relationships/officeDocument" Target="/ppt/presentation.xml" Id="Re245dce9b59a4d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8eac0c19204482"/>
  </p:sldMasterIdLst>
  <p:notesMasterIdLst>
    <p:notesMasterId xmlns:r="http://schemas.openxmlformats.org/officeDocument/2006/relationships" r:id="Ra19f52798bf54cae"/>
  </p:notesMasterIdLst>
  <p:sldIdLst>
    <p:sldId xmlns:r="http://schemas.openxmlformats.org/officeDocument/2006/relationships" id="256" r:id="R06ba5bfa4a204c7e"/>
    <p:sldId xmlns:r="http://schemas.openxmlformats.org/officeDocument/2006/relationships" id="257" r:id="R5ff0b88391974485"/>
    <p:sldId xmlns:r="http://schemas.openxmlformats.org/officeDocument/2006/relationships" id="258" r:id="R00b1027868c74b55"/>
    <p:sldId xmlns:r="http://schemas.openxmlformats.org/officeDocument/2006/relationships" id="259" r:id="R1bb6706e79cf44cf"/>
    <p:sldId xmlns:r="http://schemas.openxmlformats.org/officeDocument/2006/relationships" id="260" r:id="R53fae1813d99441d"/>
    <p:sldId xmlns:r="http://schemas.openxmlformats.org/officeDocument/2006/relationships" id="261" r:id="R25203d708e464209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8eac0c19204482" /><Relationship Type="http://schemas.openxmlformats.org/officeDocument/2006/relationships/theme" Target="/ppt/theme/theme1.xml" Id="Rd54e3fd0a8934018" /><Relationship Type="http://schemas.openxmlformats.org/officeDocument/2006/relationships/notesMaster" Target="/ppt/notesMasters/notesMaster1.xml" Id="Ra19f52798bf54cae" /><Relationship Type="http://schemas.openxmlformats.org/officeDocument/2006/relationships/presProps" Target="/ppt/presProps.xml" Id="Rf32ef8624fb840a5" /><Relationship Type="http://schemas.openxmlformats.org/officeDocument/2006/relationships/viewProps" Target="/ppt/viewProps.xml" Id="R7b787c6a0f2d4dae" /><Relationship Type="http://schemas.openxmlformats.org/officeDocument/2006/relationships/tableStyles" Target="/ppt/tableStyles.xml" Id="Rab53f0661a9f4750" /><Relationship Type="http://schemas.openxmlformats.org/officeDocument/2006/relationships/slide" Target="/ppt/slides/slide1.xml" Id="R06ba5bfa4a204c7e" /><Relationship Type="http://schemas.openxmlformats.org/officeDocument/2006/relationships/slide" Target="/ppt/slides/slide2.xml" Id="R5ff0b88391974485" /><Relationship Type="http://schemas.openxmlformats.org/officeDocument/2006/relationships/slide" Target="/ppt/slides/slide3.xml" Id="R00b1027868c74b55" /><Relationship Type="http://schemas.openxmlformats.org/officeDocument/2006/relationships/slide" Target="/ppt/slides/slide4.xml" Id="R1bb6706e79cf44cf" /><Relationship Type="http://schemas.openxmlformats.org/officeDocument/2006/relationships/slide" Target="/ppt/slides/slide5.xml" Id="R53fae1813d99441d" /><Relationship Type="http://schemas.openxmlformats.org/officeDocument/2006/relationships/slide" Target="/ppt/slides/slide6.xml" Id="R25203d708e46420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8c7aa9f69b6f451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29b79a264815460f" /><Relationship Type="http://schemas.openxmlformats.org/officeDocument/2006/relationships/notesMaster" Target="/ppt/notesMasters/notesMaster1.xml" Id="R5ff614375a8c40d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045f5f37e0424750" /><Relationship Type="http://schemas.openxmlformats.org/officeDocument/2006/relationships/notesMaster" Target="/ppt/notesMasters/notesMaster1.xml" Id="Rbe85866712cf4a1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91b6beb4af04627" /><Relationship Type="http://schemas.openxmlformats.org/officeDocument/2006/relationships/notesMaster" Target="/ppt/notesMasters/notesMaster1.xml" Id="R11339ae5c15d400d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d406a97bf4c49c1" /><Relationship Type="http://schemas.openxmlformats.org/officeDocument/2006/relationships/notesMaster" Target="/ppt/notesMasters/notesMaster1.xml" Id="R87fb728a44114d6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676c8ff5306145c8" /><Relationship Type="http://schemas.openxmlformats.org/officeDocument/2006/relationships/notesMaster" Target="/ppt/notesMasters/notesMaster1.xml" Id="R6bd6544184c6412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d025010bb94849f7" /><Relationship Type="http://schemas.openxmlformats.org/officeDocument/2006/relationships/notesMaster" Target="/ppt/notesMasters/notesMaster1.xml" Id="R55f990c1862d41d4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8db2b69f14fe5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0d3297c2a7324719" /><Relationship Type="http://schemas.openxmlformats.org/officeDocument/2006/relationships/slideLayout" Target="/ppt/slideLayouts/slideLayout2.xml" Id="Rc4468391701147b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468391701147b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013d153064a47ac" /><Relationship Type="http://schemas.openxmlformats.org/officeDocument/2006/relationships/notesSlide" Target="/ppt/notesSlides/notesSlide1.xml" Id="Ra604ff4e294041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da088db37db4e3f" /><Relationship Type="http://schemas.openxmlformats.org/officeDocument/2006/relationships/notesSlide" Target="/ppt/notesSlides/notesSlide2.xml" Id="R4ab228d989a94d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3526eb46c294372" /><Relationship Type="http://schemas.openxmlformats.org/officeDocument/2006/relationships/notesSlide" Target="/ppt/notesSlides/notesSlide3.xml" Id="Rd6bead04f6a940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805c90cfd03411b" /><Relationship Type="http://schemas.openxmlformats.org/officeDocument/2006/relationships/notesSlide" Target="/ppt/notesSlides/notesSlide4.xml" Id="Rab3038e5bb8149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9a642e268b94ddf" /><Relationship Type="http://schemas.openxmlformats.org/officeDocument/2006/relationships/notesSlide" Target="/ppt/notesSlides/notesSlide5.xml" Id="R91281cd3b75240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5c501f43a9946c5" /><Relationship Type="http://schemas.openxmlformats.org/officeDocument/2006/relationships/notesSlide" Target="/ppt/notesSlides/notesSlide6.xml" Id="R673760c392084fcb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E5318CA-B848-413B-A576-F6887E562B3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20680A5-4784-49BD-84CD-02A8132D7CC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BB0E44C-EBCC-4DA9-AED7-9781FD3BF2A1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MINERAÇÃO E OTIMIZAÇÃO DE PROCESSO</a:t>
            </a:r>
          </a:p>
        </p:txBody>
      </p:sp>
      <p:sp>
        <p:nvSpPr>
          <p:cNvPr id="4" name="">
            <a:extLst>
              <a:ext uri="{FF2B5EF4-FFF2-40B4-BE49-F238E27FC236}">
                <a16:creationId id="{A24D8DDE-33C4-4202-A98A-2BA6CEF9711F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automação de mineração de processos transforma traços operacionais em ações de melhoria contínua.</a:t>
            </a:r>
          </a:p>
        </p:txBody>
      </p:sp>
      <p:sp>
        <p:nvSpPr>
          <p:cNvPr id="5" name="">
            <a:extLst>
              <a:ext uri="{FF2B5EF4-FFF2-40B4-BE49-F238E27FC236}">
                <a16:creationId id="{1D5CC7EE-6803-4836-AAF1-56540FE40801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Os agentes leem logs de eventos, detectam gargalos, quantificam retrabalho, revelam variantes e preparam recomendações de otimização vinculadas ao impacto operacional.</a:t>
            </a:r>
          </a:p>
        </p:txBody>
      </p:sp>
      <p:sp>
        <p:nvSpPr>
          <p:cNvPr id="6" name="">
            <a:extLst>
              <a:ext uri="{FF2B5EF4-FFF2-40B4-BE49-F238E27FC236}">
                <a16:creationId id="{2567B265-1111-4410-B4EB-12FEA976FE5A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57FA540F-B329-47D4-8265-6B52405312A9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Captura</a:t>
            </a:r>
          </a:p>
        </p:txBody>
      </p:sp>
      <p:sp>
        <p:nvSpPr>
          <p:cNvPr id="8" name="">
            <a:extLst>
              <a:ext uri="{FF2B5EF4-FFF2-40B4-BE49-F238E27FC236}">
                <a16:creationId id="{59E5D140-3C1D-41E3-8C6A-3D2A55B04A89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operações</a:t>
            </a:r>
          </a:p>
        </p:txBody>
      </p:sp>
      <p:sp>
        <p:nvSpPr>
          <p:cNvPr id="9" name="">
            <a:extLst>
              <a:ext uri="{FF2B5EF4-FFF2-40B4-BE49-F238E27FC236}">
                <a16:creationId id="{AF1731F6-3B4D-4C9E-A948-09F2AFFD0E02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Decidir</a:t>
            </a:r>
          </a:p>
        </p:txBody>
      </p:sp>
      <p:sp>
        <p:nvSpPr>
          <p:cNvPr id="10" name="">
            <a:extLst>
              <a:ext uri="{FF2B5EF4-FFF2-40B4-BE49-F238E27FC236}">
                <a16:creationId id="{A8459F15-2BD8-429E-9EAA-D1734B4AA6A4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operações</a:t>
            </a:r>
          </a:p>
        </p:txBody>
      </p:sp>
      <p:sp>
        <p:nvSpPr>
          <p:cNvPr id="11" name="">
            <a:extLst>
              <a:ext uri="{FF2B5EF4-FFF2-40B4-BE49-F238E27FC236}">
                <a16:creationId id="{29B6DEF8-9F73-4F1F-A7F1-5BD96A074B36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Agir</a:t>
            </a:r>
          </a:p>
        </p:txBody>
      </p:sp>
      <p:sp>
        <p:nvSpPr>
          <p:cNvPr id="12" name="">
            <a:extLst>
              <a:ext uri="{FF2B5EF4-FFF2-40B4-BE49-F238E27FC236}">
                <a16:creationId id="{D9415FE4-B6B4-4A05-8351-752581D119E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operações</a:t>
            </a:r>
          </a:p>
        </p:txBody>
      </p:sp>
      <p:sp>
        <p:nvSpPr>
          <p:cNvPr id="13" name="">
            <a:extLst>
              <a:ext uri="{FF2B5EF4-FFF2-40B4-BE49-F238E27FC236}">
                <a16:creationId id="{57049516-3670-4944-8211-FB01CF959B22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Aprenda</a:t>
            </a:r>
          </a:p>
        </p:txBody>
      </p:sp>
      <p:sp>
        <p:nvSpPr>
          <p:cNvPr id="14" name="">
            <a:extLst>
              <a:ext uri="{FF2B5EF4-FFF2-40B4-BE49-F238E27FC236}">
                <a16:creationId id="{D7533D4F-36C9-4FAA-BE27-B1E42D2E9A8B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operações</a:t>
            </a:r>
          </a:p>
        </p:txBody>
      </p:sp>
      <p:sp>
        <p:nvSpPr>
          <p:cNvPr id="15" name="">
            <a:extLst>
              <a:ext uri="{FF2B5EF4-FFF2-40B4-BE49-F238E27FC236}">
                <a16:creationId id="{713DA439-A49C-426A-A0AC-E45FE56484DF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46882CBF-D3FC-4D81-9CE4-75DF0F910BEF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Cockpit de operações</a:t>
            </a:r>
          </a:p>
        </p:txBody>
      </p:sp>
      <p:sp>
        <p:nvSpPr>
          <p:cNvPr id="17" name="">
            <a:extLst>
              <a:ext uri="{FF2B5EF4-FFF2-40B4-BE49-F238E27FC236}">
                <a16:creationId id="{CD89AF51-0908-4213-AC64-6B5872187744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5EAC2B70-9D83-4993-A947-2B9B4CC32CB9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Registros</a:t>
            </a:r>
          </a:p>
        </p:txBody>
      </p:sp>
      <p:sp>
        <p:nvSpPr>
          <p:cNvPr id="19" name="">
            <a:extLst>
              <a:ext uri="{FF2B5EF4-FFF2-40B4-BE49-F238E27FC236}">
                <a16:creationId id="{2BF80EA7-112A-43FF-B54C-CE69CA1CCFEA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Conectado</a:t>
            </a:r>
          </a:p>
        </p:txBody>
      </p:sp>
      <p:sp>
        <p:nvSpPr>
          <p:cNvPr id="20" name="">
            <a:extLst>
              <a:ext uri="{FF2B5EF4-FFF2-40B4-BE49-F238E27FC236}">
                <a16:creationId id="{20E284C6-9E64-4D1A-B9A4-D415627D4B76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03214629-9CD3-4824-AA35-DEBE702FECC6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Gargalo</a:t>
            </a:r>
          </a:p>
        </p:txBody>
      </p:sp>
      <p:sp>
        <p:nvSpPr>
          <p:cNvPr id="22" name="">
            <a:extLst>
              <a:ext uri="{FF2B5EF4-FFF2-40B4-BE49-F238E27FC236}">
                <a16:creationId id="{D58CD0AC-6273-4C04-94B2-91E0F2D9F949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Detectado</a:t>
            </a:r>
          </a:p>
        </p:txBody>
      </p:sp>
      <p:sp>
        <p:nvSpPr>
          <p:cNvPr id="23" name="">
            <a:extLst>
              <a:ext uri="{FF2B5EF4-FFF2-40B4-BE49-F238E27FC236}">
                <a16:creationId id="{8318A255-0BB5-4BF4-A2DD-9AB887F06AB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724A4C68-642D-48B8-BA18-DD250482B147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Variante</a:t>
            </a:r>
          </a:p>
        </p:txBody>
      </p:sp>
      <p:sp>
        <p:nvSpPr>
          <p:cNvPr id="25" name="">
            <a:extLst>
              <a:ext uri="{FF2B5EF4-FFF2-40B4-BE49-F238E27FC236}">
                <a16:creationId id="{7611412D-631B-4DA9-947A-13CD92C6B0D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Mapeado</a:t>
            </a:r>
          </a:p>
        </p:txBody>
      </p:sp>
      <p:sp>
        <p:nvSpPr>
          <p:cNvPr id="26" name="">
            <a:extLst>
              <a:ext uri="{FF2B5EF4-FFF2-40B4-BE49-F238E27FC236}">
                <a16:creationId id="{17EA1177-AD8A-4C58-913C-0E36DF05A0C9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D6CB2B8-21EB-4256-BACF-D45F6F056305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Ação</a:t>
            </a:r>
          </a:p>
        </p:txBody>
      </p:sp>
      <p:sp>
        <p:nvSpPr>
          <p:cNvPr id="28" name="">
            <a:extLst>
              <a:ext uri="{FF2B5EF4-FFF2-40B4-BE49-F238E27FC236}">
                <a16:creationId id="{B1AE6590-8E6A-4A0C-AE9F-F8F272DC5005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Priorizado</a:t>
            </a:r>
          </a:p>
        </p:txBody>
      </p:sp>
      <p:sp>
        <p:nvSpPr>
          <p:cNvPr id="29" name="">
            <a:extLst>
              <a:ext uri="{FF2B5EF4-FFF2-40B4-BE49-F238E27FC236}">
                <a16:creationId id="{87E63FA4-2222-48BA-9B63-74F0C31B77B2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EEFA583B-D92D-435D-A944-3B212812C490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Pacote de ação pronto</a:t>
            </a:r>
          </a:p>
        </p:txBody>
      </p:sp>
      <p:sp>
        <p:nvSpPr>
          <p:cNvPr id="31" name="">
            <a:extLst>
              <a:ext uri="{FF2B5EF4-FFF2-40B4-BE49-F238E27FC236}">
                <a16:creationId id="{F3068996-0258-4604-AC99-F1AF0D21A09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F7660399-B7F8-4410-B455-D1D5655596C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operações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A64D98-694E-4AF4-AE21-239FBF003AC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9282714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58F94D2C-6ABD-489F-A1FC-AE84782F189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D0E7E51-7DE1-47D1-871E-A8326C5C1BD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E9EA4A5-6B15-44AF-A8E5-6D7E48B069A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MODELO DE FLUXO DE TRABALHO</a:t>
            </a:r>
          </a:p>
        </p:txBody>
      </p:sp>
      <p:sp>
        <p:nvSpPr>
          <p:cNvPr id="4" name="">
            <a:extLst>
              <a:ext uri="{FF2B5EF4-FFF2-40B4-BE49-F238E27FC236}">
                <a16:creationId id="{F8716744-223C-46E5-A935-5A4CCA0514E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Um ciclo operacional limpo separa a automação do trabalho que precisa de julgamento.</a:t>
            </a:r>
          </a:p>
        </p:txBody>
      </p:sp>
      <p:sp>
        <p:nvSpPr>
          <p:cNvPr id="5" name="">
            <a:extLst>
              <a:ext uri="{FF2B5EF4-FFF2-40B4-BE49-F238E27FC236}">
                <a16:creationId id="{15891151-1BB0-4D4D-A0A1-8224DBA782D3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072A146-A44C-4DF6-9CC2-72C58C297D41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C22B1057-A9AC-4B9C-B5E6-F969CD298E25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21AA3510-922F-42E0-ADDD-76B557FFA60D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Descobrir</a:t>
            </a:r>
          </a:p>
        </p:txBody>
      </p:sp>
      <p:sp>
        <p:nvSpPr>
          <p:cNvPr id="9" name="">
            <a:extLst>
              <a:ext uri="{FF2B5EF4-FFF2-40B4-BE49-F238E27FC236}">
                <a16:creationId id="{A9630646-7624-4769-8FEE-D3AA5077AC93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Os logs de eventos revelam o real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processo, não o documentado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versão.</a:t>
            </a:r>
          </a:p>
        </p:txBody>
      </p:sp>
      <p:sp>
        <p:nvSpPr>
          <p:cNvPr id="10" name="">
            <a:extLst>
              <a:ext uri="{FF2B5EF4-FFF2-40B4-BE49-F238E27FC236}">
                <a16:creationId id="{8D4641F1-FC34-46BF-AD6B-E0D50053EE06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2D4CE5FA-EA0B-43BF-A76F-84017D4287D5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3DEFFAE3-C779-4384-9E73-C33CA4360BDB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C7E24FDC-1499-4B79-9806-0CFB4A1DBE3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ADC05CAF-B38F-4D7C-8CA3-3513BC037BE7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2692CE8A-EF1A-49AE-9CEB-A396CA9AF38C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Medir</a:t>
            </a:r>
          </a:p>
        </p:txBody>
      </p:sp>
      <p:sp>
        <p:nvSpPr>
          <p:cNvPr id="16" name="">
            <a:extLst>
              <a:ext uri="{FF2B5EF4-FFF2-40B4-BE49-F238E27FC236}">
                <a16:creationId id="{4835C0B4-4A15-47AA-8654-833385DD7D44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Tempo de ciclo, tempo de espera,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retrabalho, e as exceções são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quantificado.</a:t>
            </a:r>
          </a:p>
        </p:txBody>
      </p:sp>
      <p:sp>
        <p:nvSpPr>
          <p:cNvPr id="17" name="">
            <a:extLst>
              <a:ext uri="{FF2B5EF4-FFF2-40B4-BE49-F238E27FC236}">
                <a16:creationId id="{1F70E94A-231F-45E6-B995-AF80499C299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94F5B216-8B44-4CDF-AAD6-819FB31EDBD5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9C09A81-DA79-4D2D-AA65-3E66B13E3FAD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B3CE865-E7EE-4569-BDCF-9EE5A91A5E6D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55BECB80-E497-47D8-AE54-FAFF62F711F1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2C248CA3-7679-4A83-A3E6-55F236EACC89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Detectar</a:t>
            </a:r>
          </a:p>
        </p:txBody>
      </p:sp>
      <p:sp>
        <p:nvSpPr>
          <p:cNvPr id="23" name="">
            <a:extLst>
              <a:ext uri="{FF2B5EF4-FFF2-40B4-BE49-F238E27FC236}">
                <a16:creationId id="{FA51D3A2-ECF4-4402-846B-6D80DF0B9B1E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Gargalos, loops, pulos,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 as lacunas de controle são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veio à tona.</a:t>
            </a:r>
          </a:p>
        </p:txBody>
      </p:sp>
      <p:sp>
        <p:nvSpPr>
          <p:cNvPr id="24" name="">
            <a:extLst>
              <a:ext uri="{FF2B5EF4-FFF2-40B4-BE49-F238E27FC236}">
                <a16:creationId id="{AFEF648D-9D28-4080-8D60-735BD4D07690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3270771-380A-487B-A88E-5B9862E13E9B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976928AF-C81A-4630-9560-0B6510FC322F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C25F33B-2ACA-4C90-B358-815096FAE1C7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362D887-974F-4AC5-92E4-E8B05A72B5D5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FBC71A89-AABF-4BF8-A3A7-CC0882D7E58D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Otimizar</a:t>
            </a:r>
          </a:p>
        </p:txBody>
      </p:sp>
      <p:sp>
        <p:nvSpPr>
          <p:cNvPr id="30" name="">
            <a:extLst>
              <a:ext uri="{FF2B5EF4-FFF2-40B4-BE49-F238E27FC236}">
                <a16:creationId id="{9EA0BD44-1B51-4A7D-A7E2-6773633EC0C9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As ações são priorizadas por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valor, risco, esforço 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propriedade.</a:t>
            </a:r>
          </a:p>
        </p:txBody>
      </p:sp>
      <p:sp>
        <p:nvSpPr>
          <p:cNvPr id="31" name="">
            <a:extLst>
              <a:ext uri="{FF2B5EF4-FFF2-40B4-BE49-F238E27FC236}">
                <a16:creationId id="{D843091F-28D7-412B-9B29-2C5C64D34DF7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saída é um pacote de ação operacional com proprietário, evidência e próximo passo.</a:t>
            </a:r>
          </a:p>
        </p:txBody>
      </p:sp>
      <p:sp>
        <p:nvSpPr>
          <p:cNvPr id="32" name="">
            <a:extLst>
              <a:ext uri="{FF2B5EF4-FFF2-40B4-BE49-F238E27FC236}">
                <a16:creationId id="{3F885DB6-5DFC-479F-A198-C3C9C6FF651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0E419AC2-B106-4C75-85EF-6CFE1C2F553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operações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DA8987A6-F58C-40CD-8798-CDE58E7C9EC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17955018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9EB89F7-65A3-427D-B758-6A41872AEB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0B603A5-6B6F-4238-B328-048BA12F101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C55AE06-8A91-43BB-997C-CD4BB6EDE45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DE EVIDÊNCIAS</a:t>
            </a:r>
          </a:p>
        </p:txBody>
      </p:sp>
      <p:sp>
        <p:nvSpPr>
          <p:cNvPr id="4" name="">
            <a:extLst>
              <a:ext uri="{FF2B5EF4-FFF2-40B4-BE49-F238E27FC236}">
                <a16:creationId id="{DCB280AC-D5BE-422F-B46C-674E03C96026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Os agentes monitoram as evidências operacionais por trás de cada transferência.</a:t>
            </a:r>
          </a:p>
        </p:txBody>
      </p:sp>
      <p:sp>
        <p:nvSpPr>
          <p:cNvPr id="5" name="">
            <a:extLst>
              <a:ext uri="{FF2B5EF4-FFF2-40B4-BE49-F238E27FC236}">
                <a16:creationId id="{63AD1788-D8E3-4D4B-99D6-0069DF5C5EFD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Sinal</a:t>
            </a:r>
          </a:p>
        </p:txBody>
      </p:sp>
      <p:sp>
        <p:nvSpPr>
          <p:cNvPr id="6" name="">
            <a:extLst>
              <a:ext uri="{FF2B5EF4-FFF2-40B4-BE49-F238E27FC236}">
                <a16:creationId id="{D50F9A59-16F6-438E-8548-9CFD9F123DF1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Evidências monitoradas</a:t>
            </a:r>
          </a:p>
        </p:txBody>
      </p:sp>
      <p:sp>
        <p:nvSpPr>
          <p:cNvPr id="7" name="">
            <a:extLst>
              <a:ext uri="{FF2B5EF4-FFF2-40B4-BE49-F238E27FC236}">
                <a16:creationId id="{625AD668-2A3D-4412-84D6-DA3CB8B86C5F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Questão de decisão</a:t>
            </a:r>
          </a:p>
        </p:txBody>
      </p:sp>
      <p:sp>
        <p:nvSpPr>
          <p:cNvPr id="8" name="">
            <a:extLst>
              <a:ext uri="{FF2B5EF4-FFF2-40B4-BE49-F238E27FC236}">
                <a16:creationId id="{110EF8D8-7D56-4FBE-A529-6DB2F35C4502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724679E4-9B27-4CE5-ADC8-1F0C38D088E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Eventos</a:t>
            </a:r>
          </a:p>
        </p:txBody>
      </p:sp>
      <p:sp>
        <p:nvSpPr>
          <p:cNvPr id="10" name="">
            <a:extLst>
              <a:ext uri="{FF2B5EF4-FFF2-40B4-BE49-F238E27FC236}">
                <a16:creationId id="{22593F89-663E-4EAF-AF97-3CD8C1A0049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carimbo de data/hora, ID do caso, atividade, proprietário</a:t>
            </a:r>
          </a:p>
        </p:txBody>
      </p:sp>
      <p:sp>
        <p:nvSpPr>
          <p:cNvPr id="11" name="">
            <a:extLst>
              <a:ext uri="{FF2B5EF4-FFF2-40B4-BE49-F238E27FC236}">
                <a16:creationId id="{2E920FFD-3EC8-4484-B737-DAAAA99D2A94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E1F69D88-EBB1-48EE-A634-51EED5EBD92D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O que realmente aconteceu?</a:t>
            </a:r>
          </a:p>
        </p:txBody>
      </p:sp>
      <p:sp>
        <p:nvSpPr>
          <p:cNvPr id="13" name="">
            <a:extLst>
              <a:ext uri="{FF2B5EF4-FFF2-40B4-BE49-F238E27FC236}">
                <a16:creationId id="{7B268945-31A5-4375-8AF4-971FCEDCD372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075E436F-BF55-4BF6-8C55-361C05A488EE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Fluxo</a:t>
            </a:r>
          </a:p>
        </p:txBody>
      </p:sp>
      <p:sp>
        <p:nvSpPr>
          <p:cNvPr id="15" name="">
            <a:extLst>
              <a:ext uri="{FF2B5EF4-FFF2-40B4-BE49-F238E27FC236}">
                <a16:creationId id="{51A39700-DAD8-43FD-A21D-76DA0B6A8EAF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variantes, loops, handoffs, pulos</a:t>
            </a:r>
          </a:p>
        </p:txBody>
      </p:sp>
      <p:sp>
        <p:nvSpPr>
          <p:cNvPr id="16" name="">
            <a:extLst>
              <a:ext uri="{FF2B5EF4-FFF2-40B4-BE49-F238E27FC236}">
                <a16:creationId id="{13C270B9-133E-4E22-AEFC-E39D78950F8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3885E3B1-62A9-4CB7-AF2A-6A764F1DDDBB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Onde o trabalho diverge?</a:t>
            </a:r>
          </a:p>
        </p:txBody>
      </p:sp>
      <p:sp>
        <p:nvSpPr>
          <p:cNvPr id="18" name="">
            <a:extLst>
              <a:ext uri="{FF2B5EF4-FFF2-40B4-BE49-F238E27FC236}">
                <a16:creationId id="{B5FAA7C9-E9A9-4200-9F17-AB2F6B738705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FCF45F4C-C1FF-4FED-ABCC-BB637F965F9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Desempenho</a:t>
            </a:r>
          </a:p>
        </p:txBody>
      </p:sp>
      <p:sp>
        <p:nvSpPr>
          <p:cNvPr id="20" name="">
            <a:extLst>
              <a:ext uri="{FF2B5EF4-FFF2-40B4-BE49-F238E27FC236}">
                <a16:creationId id="{D7E6082D-D23B-45F4-B114-9F52E25E5B91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tempo de ciclo, tempo de espera, retrabalho, SLA</a:t>
            </a:r>
          </a:p>
        </p:txBody>
      </p:sp>
      <p:sp>
        <p:nvSpPr>
          <p:cNvPr id="21" name="">
            <a:extLst>
              <a:ext uri="{FF2B5EF4-FFF2-40B4-BE49-F238E27FC236}">
                <a16:creationId id="{6526F902-A23A-49AE-BDF8-D6C35B20ABED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06C4C8D9-C158-4A47-86F5-23B957D02568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Onde se perde valor?</a:t>
            </a:r>
          </a:p>
        </p:txBody>
      </p:sp>
      <p:sp>
        <p:nvSpPr>
          <p:cNvPr id="23" name="">
            <a:extLst>
              <a:ext uri="{FF2B5EF4-FFF2-40B4-BE49-F238E27FC236}">
                <a16:creationId id="{5382A6F4-33CD-4045-8CA7-7935380A92F8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39D1E75-2471-42B7-AF4B-5C7604BAF320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Exceção</a:t>
            </a:r>
          </a:p>
        </p:txBody>
      </p:sp>
      <p:sp>
        <p:nvSpPr>
          <p:cNvPr id="25" name="">
            <a:extLst>
              <a:ext uri="{FF2B5EF4-FFF2-40B4-BE49-F238E27FC236}">
                <a16:creationId id="{A382D9C9-83EC-4B03-87FF-38FC1AC1AFEA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lacuna política, etapa manual, bloqueador</a:t>
            </a:r>
          </a:p>
        </p:txBody>
      </p:sp>
      <p:sp>
        <p:nvSpPr>
          <p:cNvPr id="26" name="">
            <a:extLst>
              <a:ext uri="{FF2B5EF4-FFF2-40B4-BE49-F238E27FC236}">
                <a16:creationId id="{0681CDF4-C731-4069-82C9-9E1298B97095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28C2786-91C6-433F-83C1-9C570411FA32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O que deve mudar?</a:t>
            </a:r>
          </a:p>
        </p:txBody>
      </p:sp>
      <p:sp>
        <p:nvSpPr>
          <p:cNvPr id="28" name="">
            <a:extLst>
              <a:ext uri="{FF2B5EF4-FFF2-40B4-BE49-F238E27FC236}">
                <a16:creationId id="{9267BB81-6A5D-4F1A-B457-C155E78CC845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E6B1FC82-E82D-49A0-B8B4-7B3BDBE4AD2F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Melhoria</a:t>
            </a:r>
          </a:p>
        </p:txBody>
      </p:sp>
      <p:sp>
        <p:nvSpPr>
          <p:cNvPr id="30" name="">
            <a:extLst>
              <a:ext uri="{FF2B5EF4-FFF2-40B4-BE49-F238E27FC236}">
                <a16:creationId id="{A4DC2F1D-F903-4ED0-9991-2674040DE63D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ação, proprietário, valor, esforço</a:t>
            </a:r>
          </a:p>
        </p:txBody>
      </p:sp>
      <p:sp>
        <p:nvSpPr>
          <p:cNvPr id="31" name="">
            <a:extLst>
              <a:ext uri="{FF2B5EF4-FFF2-40B4-BE49-F238E27FC236}">
                <a16:creationId id="{54EF5B7E-7CD8-4453-857A-BF939CD563D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909C2E7A-786D-4634-9B7D-3258E14A2A9C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O que vale a pena consertar?</a:t>
            </a:r>
          </a:p>
        </p:txBody>
      </p:sp>
      <p:sp>
        <p:nvSpPr>
          <p:cNvPr id="33" name="">
            <a:extLst>
              <a:ext uri="{FF2B5EF4-FFF2-40B4-BE49-F238E27FC236}">
                <a16:creationId id="{5173AEA1-D37C-461A-BEA8-E5A8D83EC5CE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A1765D96-2CE3-423D-98C6-7FCA260029B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Ações filtradas</a:t>
            </a:r>
          </a:p>
        </p:txBody>
      </p:sp>
      <p:sp>
        <p:nvSpPr>
          <p:cNvPr id="35" name="">
            <a:extLst>
              <a:ext uri="{FF2B5EF4-FFF2-40B4-BE49-F238E27FC236}">
                <a16:creationId id="{56A29601-F6D5-432A-9443-14ACC429743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33F26338-EA14-43D2-90F2-1CD9ED78F1A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operações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2A63988F-0666-4BCD-B34A-801885928E4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38024285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D0AFEC7-F2D6-4755-BC2E-24B6F703BE4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4B27FEB-73FD-4489-A9A6-A8DF0D86AAA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8BC5F63-BC67-4D4B-B9CD-128B72D10B2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CAMINHO DA GOVERNANÇA</a:t>
            </a:r>
          </a:p>
        </p:txBody>
      </p:sp>
      <p:sp>
        <p:nvSpPr>
          <p:cNvPr id="4" name="">
            <a:extLst>
              <a:ext uri="{FF2B5EF4-FFF2-40B4-BE49-F238E27FC236}">
                <a16:creationId id="{92EF83CF-DFDD-49E9-91F4-54B6D4FD0EA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gravidade determina se o trabalho é automatizado, coordenado ou escalonado.</a:t>
            </a:r>
          </a:p>
        </p:txBody>
      </p:sp>
      <p:sp>
        <p:nvSpPr>
          <p:cNvPr id="5" name="">
            <a:extLst>
              <a:ext uri="{FF2B5EF4-FFF2-40B4-BE49-F238E27FC236}">
                <a16:creationId id="{18E1E888-820E-4990-8EDC-1B8EE7F70B77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195A425-5F64-49C1-BD25-AEAD8FD1F1CD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Assistir</a:t>
            </a:r>
          </a:p>
        </p:txBody>
      </p:sp>
      <p:sp>
        <p:nvSpPr>
          <p:cNvPr id="7" name="">
            <a:extLst>
              <a:ext uri="{FF2B5EF4-FFF2-40B4-BE49-F238E27FC236}">
                <a16:creationId id="{4DADE04E-8BF1-42CC-860E-61983D72486B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Pequena variação com baixo impacto</a:t>
            </a:r>
          </a:p>
        </p:txBody>
      </p:sp>
      <p:sp>
        <p:nvSpPr>
          <p:cNvPr id="8" name="">
            <a:extLst>
              <a:ext uri="{FF2B5EF4-FFF2-40B4-BE49-F238E27FC236}">
                <a16:creationId id="{FAABD9F0-6721-4351-BD32-DE6338B655D5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67B9BB43-CDC0-4959-9948-D881C8C898CC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</a:t>
            </a:r>
          </a:p>
        </p:txBody>
      </p:sp>
      <p:sp>
        <p:nvSpPr>
          <p:cNvPr id="10" name="">
            <a:extLst>
              <a:ext uri="{FF2B5EF4-FFF2-40B4-BE49-F238E27FC236}">
                <a16:creationId id="{60FCABF5-7929-464D-801C-894A49B736C7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Proprietário do processo</a:t>
            </a:r>
          </a:p>
        </p:txBody>
      </p:sp>
      <p:sp>
        <p:nvSpPr>
          <p:cNvPr id="11" name="">
            <a:extLst>
              <a:ext uri="{FF2B5EF4-FFF2-40B4-BE49-F238E27FC236}">
                <a16:creationId id="{AE2886B1-C824-4829-912A-063638A9DBA7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C991A08-B686-4A99-BE66-878E1D36BE41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Melhorar</a:t>
            </a:r>
          </a:p>
        </p:txBody>
      </p:sp>
      <p:sp>
        <p:nvSpPr>
          <p:cNvPr id="13" name="">
            <a:extLst>
              <a:ext uri="{FF2B5EF4-FFF2-40B4-BE49-F238E27FC236}">
                <a16:creationId id="{8F373455-547A-48BA-AFDA-7E1615BE754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Repetir gargalo ou retrabalho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padrão</a:t>
            </a:r>
          </a:p>
        </p:txBody>
      </p:sp>
      <p:sp>
        <p:nvSpPr>
          <p:cNvPr id="14" name="">
            <a:extLst>
              <a:ext uri="{FF2B5EF4-FFF2-40B4-BE49-F238E27FC236}">
                <a16:creationId id="{77AD5954-CACD-46E4-A169-B61D453E47B2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E5C5BD89-4B97-48BA-8B5A-72C39BE6E001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</a:t>
            </a:r>
          </a:p>
        </p:txBody>
      </p:sp>
      <p:sp>
        <p:nvSpPr>
          <p:cNvPr id="16" name="">
            <a:extLst>
              <a:ext uri="{FF2B5EF4-FFF2-40B4-BE49-F238E27FC236}">
                <a16:creationId id="{B2729F2A-50B0-4C88-8EC6-E1D3C573B87F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Pendências de otimização</a:t>
            </a:r>
          </a:p>
        </p:txBody>
      </p:sp>
      <p:sp>
        <p:nvSpPr>
          <p:cNvPr id="17" name="">
            <a:extLst>
              <a:ext uri="{FF2B5EF4-FFF2-40B4-BE49-F238E27FC236}">
                <a16:creationId id="{EBB0DA56-5739-4749-8801-C16C2002470E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9427112-4DE0-4780-8CDD-13FCEA93A72C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Governar</a:t>
            </a:r>
          </a:p>
        </p:txBody>
      </p:sp>
      <p:sp>
        <p:nvSpPr>
          <p:cNvPr id="19" name="">
            <a:extLst>
              <a:ext uri="{FF2B5EF4-FFF2-40B4-BE49-F238E27FC236}">
                <a16:creationId id="{00AF5B2F-5C3A-40DC-8097-46C8F8A83DD1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Lacuna de controle, violação de SLA ou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vazamento de alto valor</a:t>
            </a:r>
          </a:p>
        </p:txBody>
      </p:sp>
      <p:sp>
        <p:nvSpPr>
          <p:cNvPr id="20" name="">
            <a:extLst>
              <a:ext uri="{FF2B5EF4-FFF2-40B4-BE49-F238E27FC236}">
                <a16:creationId id="{C5B15E15-7CB1-401C-92E2-DB8023C54A32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672BBFE-EECB-44DF-B077-4B4B5C992A81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</a:t>
            </a:r>
          </a:p>
        </p:txBody>
      </p:sp>
      <p:sp>
        <p:nvSpPr>
          <p:cNvPr id="22" name="">
            <a:extLst>
              <a:ext uri="{FF2B5EF4-FFF2-40B4-BE49-F238E27FC236}">
                <a16:creationId id="{C99CAF90-FE8A-4023-84AA-3A72C20D34A9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Revisão de liderança</a:t>
            </a:r>
          </a:p>
        </p:txBody>
      </p:sp>
      <p:sp>
        <p:nvSpPr>
          <p:cNvPr id="23" name="">
            <a:extLst>
              <a:ext uri="{FF2B5EF4-FFF2-40B4-BE49-F238E27FC236}">
                <a16:creationId id="{E5F7723A-D228-44A0-9EA0-9AC6B028C5F0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roteamento claro evita que o trabalho operacional desapareça entre sistemas, filas e equipes.</a:t>
            </a:r>
          </a:p>
        </p:txBody>
      </p:sp>
      <p:sp>
        <p:nvSpPr>
          <p:cNvPr id="24" name="">
            <a:extLst>
              <a:ext uri="{FF2B5EF4-FFF2-40B4-BE49-F238E27FC236}">
                <a16:creationId id="{B9BB334A-E10C-4164-87EA-CA860F10919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1D6C9AB-456C-4BE6-B3DF-AED29430CB9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operações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D1A91989-9B30-41C6-A400-65B441D28FA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57166453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C5314ED-D032-48EF-A6C3-3DDDDF50CE7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E42BE6F-51ED-4551-B57A-6ABE54431F3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F7AD9DA-942B-4C5F-8D4D-3FC69D44667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PACOTE DE AÇÃO</a:t>
            </a:r>
          </a:p>
        </p:txBody>
      </p:sp>
      <p:sp>
        <p:nvSpPr>
          <p:cNvPr id="4" name="">
            <a:extLst>
              <a:ext uri="{FF2B5EF4-FFF2-40B4-BE49-F238E27FC236}">
                <a16:creationId id="{2FDF320C-3D91-4BA2-B9EB-636A4D638D3B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pacote de operações fornece aos proprietários o contexto necessário para agir imediatamente.</a:t>
            </a:r>
          </a:p>
        </p:txBody>
      </p:sp>
      <p:sp>
        <p:nvSpPr>
          <p:cNvPr id="5" name="">
            <a:extLst>
              <a:ext uri="{FF2B5EF4-FFF2-40B4-BE49-F238E27FC236}">
                <a16:creationId id="{D06E8609-6CDF-4337-809A-25751807A91C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8C412E1C-9FAD-4DED-A1CD-A28D5BD84AAA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Pacote de ações de operações</a:t>
            </a:r>
          </a:p>
        </p:txBody>
      </p:sp>
      <p:sp>
        <p:nvSpPr>
          <p:cNvPr id="7" name="">
            <a:extLst>
              <a:ext uri="{FF2B5EF4-FFF2-40B4-BE49-F238E27FC236}">
                <a16:creationId id="{4B12CF2B-9247-4A21-BBF1-5CC49A51CF43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E0006A29-217C-49E1-8CF4-04980E2560BD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Mapa do processo</a:t>
            </a:r>
          </a:p>
        </p:txBody>
      </p:sp>
      <p:sp>
        <p:nvSpPr>
          <p:cNvPr id="9" name="">
            <a:extLst>
              <a:ext uri="{FF2B5EF4-FFF2-40B4-BE49-F238E27FC236}">
                <a16:creationId id="{4E196DD5-89D8-4558-AC46-AF42791FD602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Caminho real, variantes, pontos de loop e transferências</a:t>
            </a:r>
          </a:p>
        </p:txBody>
      </p:sp>
      <p:sp>
        <p:nvSpPr>
          <p:cNvPr id="10" name="">
            <a:extLst>
              <a:ext uri="{FF2B5EF4-FFF2-40B4-BE49-F238E27FC236}">
                <a16:creationId id="{CF9907DB-A4A2-462F-914F-224C155E77AA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37B6A282-DD68-451D-B29F-426385A02445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Evidência de gargalo</a:t>
            </a:r>
          </a:p>
        </p:txBody>
      </p:sp>
      <p:sp>
        <p:nvSpPr>
          <p:cNvPr id="12" name="">
            <a:extLst>
              <a:ext uri="{FF2B5EF4-FFF2-40B4-BE49-F238E27FC236}">
                <a16:creationId id="{A9B6B87A-1F5F-41E4-A6ED-8D721D714F35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Tempo de ciclo, tempo de espera, volume e efeitos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casos</a:t>
            </a:r>
          </a:p>
        </p:txBody>
      </p:sp>
      <p:sp>
        <p:nvSpPr>
          <p:cNvPr id="13" name="">
            <a:extLst>
              <a:ext uri="{FF2B5EF4-FFF2-40B4-BE49-F238E27FC236}">
                <a16:creationId id="{7E7CB4F8-E251-4918-9921-2FFC4DC4EE13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8DE03EA0-4C71-4051-909F-8AF9D3D17668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Pontuação de oportunidade</a:t>
            </a:r>
          </a:p>
        </p:txBody>
      </p:sp>
      <p:sp>
        <p:nvSpPr>
          <p:cNvPr id="15" name="">
            <a:extLst>
              <a:ext uri="{FF2B5EF4-FFF2-40B4-BE49-F238E27FC236}">
                <a16:creationId id="{5942CD72-F323-4ABF-B695-851508A7B2A8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Valor, esforço, risco, proprietário e implementação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caminho</a:t>
            </a:r>
          </a:p>
        </p:txBody>
      </p:sp>
      <p:sp>
        <p:nvSpPr>
          <p:cNvPr id="16" name="">
            <a:extLst>
              <a:ext uri="{FF2B5EF4-FFF2-40B4-BE49-F238E27FC236}">
                <a16:creationId id="{BD89DD06-267E-477E-AA1F-70BA23124874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555F948-84F4-42A7-B438-F4BFA91661E1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Plano de ação</a:t>
            </a:r>
          </a:p>
        </p:txBody>
      </p:sp>
      <p:sp>
        <p:nvSpPr>
          <p:cNvPr id="18" name="">
            <a:extLst>
              <a:ext uri="{FF2B5EF4-FFF2-40B4-BE49-F238E27FC236}">
                <a16:creationId id="{177410B2-D7A7-4CAC-835A-2C5BFFC9D3B2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Correção recomendada, métrica alvo e revisão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cadência</a:t>
            </a:r>
          </a:p>
        </p:txBody>
      </p:sp>
      <p:sp>
        <p:nvSpPr>
          <p:cNvPr id="19" name="">
            <a:extLst>
              <a:ext uri="{FF2B5EF4-FFF2-40B4-BE49-F238E27FC236}">
                <a16:creationId id="{86E164C0-7DC2-4A1E-96A4-9824435687EF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D0B0275B-A168-40D3-9D29-8BE4057315C9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Lente do proprietário</a:t>
            </a:r>
          </a:p>
        </p:txBody>
      </p:sp>
      <p:sp>
        <p:nvSpPr>
          <p:cNvPr id="21" name="">
            <a:extLst>
              <a:ext uri="{FF2B5EF4-FFF2-40B4-BE49-F238E27FC236}">
                <a16:creationId id="{14BFC426-3EC4-4B16-86B5-67D01217E69D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FD8397C7-C9EE-463D-AC9A-271F794A0B55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23" name="">
            <a:extLst>
              <a:ext uri="{FF2B5EF4-FFF2-40B4-BE49-F238E27FC236}">
                <a16:creationId id="{B18CA86A-1903-4987-B6D3-18343C61819F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Conhecido</a:t>
            </a:r>
          </a:p>
        </p:txBody>
      </p:sp>
      <p:sp>
        <p:nvSpPr>
          <p:cNvPr id="24" name="">
            <a:extLst>
              <a:ext uri="{FF2B5EF4-FFF2-40B4-BE49-F238E27FC236}">
                <a16:creationId id="{D0C06B8B-E48F-4547-A826-4F3A7E9C45D0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37383C7-24D5-4D6F-A21C-3349F3C387F8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Proprietário</a:t>
            </a:r>
          </a:p>
        </p:txBody>
      </p:sp>
      <p:sp>
        <p:nvSpPr>
          <p:cNvPr id="26" name="">
            <a:extLst>
              <a:ext uri="{FF2B5EF4-FFF2-40B4-BE49-F238E27FC236}">
                <a16:creationId id="{B6099809-3E39-41C7-9BD5-282B7CF48B77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Nomeado</a:t>
            </a:r>
          </a:p>
        </p:txBody>
      </p:sp>
      <p:sp>
        <p:nvSpPr>
          <p:cNvPr id="27" name="">
            <a:extLst>
              <a:ext uri="{FF2B5EF4-FFF2-40B4-BE49-F238E27FC236}">
                <a16:creationId id="{54D7A404-9220-46FB-BC82-2B21731177FE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E9BCEF49-A1B2-48CE-AF31-AE3243BE4FE8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29" name="">
            <a:extLst>
              <a:ext uri="{FF2B5EF4-FFF2-40B4-BE49-F238E27FC236}">
                <a16:creationId id="{C5A5D163-5AFC-4B4C-8D29-F57E0AF32202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Vinculado</a:t>
            </a:r>
          </a:p>
        </p:txBody>
      </p:sp>
      <p:sp>
        <p:nvSpPr>
          <p:cNvPr id="30" name="">
            <a:extLst>
              <a:ext uri="{FF2B5EF4-FFF2-40B4-BE49-F238E27FC236}">
                <a16:creationId id="{31738C86-677E-4749-A2E7-A915F5D87BEC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471B894-C1DF-4E09-9FEA-DD74A9AD7D14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Próximo passo</a:t>
            </a:r>
          </a:p>
        </p:txBody>
      </p:sp>
      <p:sp>
        <p:nvSpPr>
          <p:cNvPr id="32" name="">
            <a:extLst>
              <a:ext uri="{FF2B5EF4-FFF2-40B4-BE49-F238E27FC236}">
                <a16:creationId id="{4DEC830D-55ED-4628-AFED-E41C0E7F1EE9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Pronto</a:t>
            </a:r>
          </a:p>
        </p:txBody>
      </p:sp>
      <p:sp>
        <p:nvSpPr>
          <p:cNvPr id="33" name="">
            <a:extLst>
              <a:ext uri="{FF2B5EF4-FFF2-40B4-BE49-F238E27FC236}">
                <a16:creationId id="{C1488089-7D01-4E94-83F3-731B44262E8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525FC396-5F98-4011-AEE8-3E8FFB59FE4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operações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3C1F0489-8265-484C-B3B7-2102ED654D0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331230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62E2AD2-6C40-4CF3-A789-E74165EFB98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24DBE66-AD29-40BC-A30C-C6F3FABD783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731E3DF-A06B-4173-BD1F-27E3AE99770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CAMINHO DE ESCALA</a:t>
            </a:r>
          </a:p>
        </p:txBody>
      </p:sp>
      <p:sp>
        <p:nvSpPr>
          <p:cNvPr id="4" name="">
            <a:extLst>
              <a:ext uri="{FF2B5EF4-FFF2-40B4-BE49-F238E27FC236}">
                <a16:creationId id="{CFF3E247-B881-497C-89E7-35C29913278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Escala de um loop operacional para controle de operações contínuas.</a:t>
            </a:r>
          </a:p>
        </p:txBody>
      </p:sp>
      <p:sp>
        <p:nvSpPr>
          <p:cNvPr id="5" name="">
            <a:extLst>
              <a:ext uri="{FF2B5EF4-FFF2-40B4-BE49-F238E27FC236}">
                <a16:creationId id="{5DC39982-3CA3-4984-9AE3-105A3617D9D8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86C6A7B-04A9-4851-846E-3F69A221826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18BC06B-1A2D-4456-A9A4-75C9A00DB740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1C9D722-942D-46B8-A92C-C8D27025F5AC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Conectar</a:t>
            </a:r>
          </a:p>
        </p:txBody>
      </p:sp>
      <p:sp>
        <p:nvSpPr>
          <p:cNvPr id="9" name="">
            <a:extLst>
              <a:ext uri="{FF2B5EF4-FFF2-40B4-BE49-F238E27FC236}">
                <a16:creationId id="{A93823B6-32E1-44E2-B32F-15D43BB05728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Registros de eventos, registros de casos,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ferramentas de fluxo de trabalho e BI</a:t>
            </a:r>
          </a:p>
        </p:txBody>
      </p:sp>
      <p:sp>
        <p:nvSpPr>
          <p:cNvPr id="10" name="">
            <a:extLst>
              <a:ext uri="{FF2B5EF4-FFF2-40B4-BE49-F238E27FC236}">
                <a16:creationId id="{4876AE8C-E9E6-43CA-8BC9-E1A3F677E2A1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6C2C2A3-7339-4AF6-A8EA-C26C5030432F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E334DF0-7A58-455A-BD22-2483070C7EFC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41E672ED-A466-4416-8D98-5F1D713FBED5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508A55E0-8355-4481-8767-0157A2489A1A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Meu</a:t>
            </a:r>
          </a:p>
        </p:txBody>
      </p:sp>
      <p:sp>
        <p:nvSpPr>
          <p:cNvPr id="15" name="">
            <a:extLst>
              <a:ext uri="{FF2B5EF4-FFF2-40B4-BE49-F238E27FC236}">
                <a16:creationId id="{2A1A7769-BF92-44AE-ADCB-D2E0115A25B2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Variantes, gargalos,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retrabalho e exceção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padrões</a:t>
            </a:r>
          </a:p>
        </p:txBody>
      </p:sp>
      <p:sp>
        <p:nvSpPr>
          <p:cNvPr id="16" name="">
            <a:extLst>
              <a:ext uri="{FF2B5EF4-FFF2-40B4-BE49-F238E27FC236}">
                <a16:creationId id="{8970FBA7-3B69-4B71-9581-7B4A2A599833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ACE388C5-8C50-485E-8A20-984D9733C477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CC07247-A6D9-4AA0-8952-E5D7DD0A593A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5B7288D-CC2F-4887-8B2F-EBD56ACCFD7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F34606EF-2C22-4FA5-A65C-2CF95579EC73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Priorizar</a:t>
            </a:r>
          </a:p>
        </p:txBody>
      </p:sp>
      <p:sp>
        <p:nvSpPr>
          <p:cNvPr id="21" name="">
            <a:extLst>
              <a:ext uri="{FF2B5EF4-FFF2-40B4-BE49-F238E27FC236}">
                <a16:creationId id="{8580C25F-3D3A-44E5-A026-C539393CC5DB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Valor, risco, esforço, proprietário,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 impacto operacional</a:t>
            </a:r>
          </a:p>
        </p:txBody>
      </p:sp>
      <p:sp>
        <p:nvSpPr>
          <p:cNvPr id="22" name="">
            <a:extLst>
              <a:ext uri="{FF2B5EF4-FFF2-40B4-BE49-F238E27FC236}">
                <a16:creationId id="{0996B26F-88C7-4B42-A0F6-DA9CDD6E0F6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6D003025-8892-43BA-875E-E5D3AD6D9D11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383D43C3-43B2-4AF7-8AFE-1430BD04F4B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34D2849-191A-4D06-99C7-F8725AE93C9F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AE4D027E-7692-4E25-A2BA-580C23208469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Otimizar</a:t>
            </a:r>
          </a:p>
        </p:txBody>
      </p:sp>
      <p:sp>
        <p:nvSpPr>
          <p:cNvPr id="27" name="">
            <a:extLst>
              <a:ext uri="{FF2B5EF4-FFF2-40B4-BE49-F238E27FC236}">
                <a16:creationId id="{1F5EFCDD-611A-4ED0-849A-EE15D3C9C506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Ações, monitoramento,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medição e feedback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ciclo</a:t>
            </a:r>
          </a:p>
        </p:txBody>
      </p:sp>
      <p:sp>
        <p:nvSpPr>
          <p:cNvPr id="28" name="">
            <a:extLst>
              <a:ext uri="{FF2B5EF4-FFF2-40B4-BE49-F238E27FC236}">
                <a16:creationId id="{D10B8C47-D863-4E4D-946B-71161C3BB6AD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AB82E358-4541-45E0-AD24-4618B1CC1181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Resultado: gargalos visíveis, melhorias priorizadas e aumento mensurável do processo</a:t>
            </a:r>
          </a:p>
        </p:txBody>
      </p:sp>
      <p:sp>
        <p:nvSpPr>
          <p:cNvPr id="30" name="">
            <a:extLst>
              <a:ext uri="{FF2B5EF4-FFF2-40B4-BE49-F238E27FC236}">
                <a16:creationId id="{596CA999-2AEB-448A-A093-BA4BDEF4520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E13509B-F396-42DC-8189-55C6F6E869F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operações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E993A07-B270-4D6C-AA34-56A15B61F10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094963523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2026-05-08T17:50:55.8990000Z</dcterms:created>
  <dcterms:modified xsi:type="dcterms:W3CDTF">2026-05-08T17:50:55.8990000Z</dcterms:modified>
</coreProperties>
</file>