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b8607e679f04674" /><Relationship Type="http://schemas.openxmlformats.org/officeDocument/2006/relationships/extended-properties" Target="/docProps/app.xml" Id="R4844e0e027c64ff2" /><Relationship Type="http://schemas.openxmlformats.org/officeDocument/2006/relationships/officeDocument" Target="/ppt/presentation.xml" Id="Rb42f66acfd434b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9a290393b747ef"/>
  </p:sldMasterIdLst>
  <p:notesMasterIdLst>
    <p:notesMasterId xmlns:r="http://schemas.openxmlformats.org/officeDocument/2006/relationships" r:id="Raf7635d048424461"/>
  </p:notesMasterIdLst>
  <p:sldIdLst>
    <p:sldId xmlns:r="http://schemas.openxmlformats.org/officeDocument/2006/relationships" id="256" r:id="R3b5bd8e9cb534fbf"/>
    <p:sldId xmlns:r="http://schemas.openxmlformats.org/officeDocument/2006/relationships" id="257" r:id="R8028451518e64118"/>
    <p:sldId xmlns:r="http://schemas.openxmlformats.org/officeDocument/2006/relationships" id="258" r:id="Rccf3106b35b94fab"/>
    <p:sldId xmlns:r="http://schemas.openxmlformats.org/officeDocument/2006/relationships" id="259" r:id="Re27a53ab9fc04b50"/>
    <p:sldId xmlns:r="http://schemas.openxmlformats.org/officeDocument/2006/relationships" id="260" r:id="R4ae0a2c1e1e54b4b"/>
    <p:sldId xmlns:r="http://schemas.openxmlformats.org/officeDocument/2006/relationships" id="261" r:id="Rd1ac8300bc204d8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a290393b747ef" /><Relationship Type="http://schemas.openxmlformats.org/officeDocument/2006/relationships/theme" Target="/ppt/theme/theme1.xml" Id="R7559d1f5c8424004" /><Relationship Type="http://schemas.openxmlformats.org/officeDocument/2006/relationships/notesMaster" Target="/ppt/notesMasters/notesMaster1.xml" Id="Raf7635d048424461" /><Relationship Type="http://schemas.openxmlformats.org/officeDocument/2006/relationships/presProps" Target="/ppt/presProps.xml" Id="Rbf5631dda8784943" /><Relationship Type="http://schemas.openxmlformats.org/officeDocument/2006/relationships/viewProps" Target="/ppt/viewProps.xml" Id="R0a9dd667faca4941" /><Relationship Type="http://schemas.openxmlformats.org/officeDocument/2006/relationships/tableStyles" Target="/ppt/tableStyles.xml" Id="R8e4b947b519348d4" /><Relationship Type="http://schemas.openxmlformats.org/officeDocument/2006/relationships/slide" Target="/ppt/slides/slide1.xml" Id="R3b5bd8e9cb534fbf" /><Relationship Type="http://schemas.openxmlformats.org/officeDocument/2006/relationships/slide" Target="/ppt/slides/slide2.xml" Id="R8028451518e64118" /><Relationship Type="http://schemas.openxmlformats.org/officeDocument/2006/relationships/slide" Target="/ppt/slides/slide3.xml" Id="Rccf3106b35b94fab" /><Relationship Type="http://schemas.openxmlformats.org/officeDocument/2006/relationships/slide" Target="/ppt/slides/slide4.xml" Id="Re27a53ab9fc04b50" /><Relationship Type="http://schemas.openxmlformats.org/officeDocument/2006/relationships/slide" Target="/ppt/slides/slide5.xml" Id="R4ae0a2c1e1e54b4b" /><Relationship Type="http://schemas.openxmlformats.org/officeDocument/2006/relationships/slide" Target="/ppt/slides/slide6.xml" Id="Rd1ac8300bc204d8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bc4be2dd7fd42bf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efd721602114dcb" /><Relationship Type="http://schemas.openxmlformats.org/officeDocument/2006/relationships/notesMaster" Target="/ppt/notesMasters/notesMaster1.xml" Id="Redb9285cd5584c49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9ee108230e44bfb" /><Relationship Type="http://schemas.openxmlformats.org/officeDocument/2006/relationships/notesMaster" Target="/ppt/notesMasters/notesMaster1.xml" Id="Rcf04e7f62a844ce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fce5f8bcbc84fa8" /><Relationship Type="http://schemas.openxmlformats.org/officeDocument/2006/relationships/notesMaster" Target="/ppt/notesMasters/notesMaster1.xml" Id="Rfac010c011bb4d0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f8392bc87542ae" /><Relationship Type="http://schemas.openxmlformats.org/officeDocument/2006/relationships/notesMaster" Target="/ppt/notesMasters/notesMaster1.xml" Id="R50a224dc4a784a5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75338b554a4301" /><Relationship Type="http://schemas.openxmlformats.org/officeDocument/2006/relationships/notesMaster" Target="/ppt/notesMasters/notesMaster1.xml" Id="Ra47b58340ac6468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a965ae2b93f4253" /><Relationship Type="http://schemas.openxmlformats.org/officeDocument/2006/relationships/notesMaster" Target="/ppt/notesMasters/notesMaster1.xml" Id="Rd327bc188c654bac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d2bff72e3a4883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24fd8e7f02450f" /><Relationship Type="http://schemas.openxmlformats.org/officeDocument/2006/relationships/slideLayout" Target="/ppt/slideLayouts/slideLayout2.xml" Id="R56563d2359574c03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563d2359574c03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750f1ca529e4422" /><Relationship Type="http://schemas.openxmlformats.org/officeDocument/2006/relationships/notesSlide" Target="/ppt/notesSlides/notesSlide1.xml" Id="R91da09f9f8ff46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67ea2a5b5a140be" /><Relationship Type="http://schemas.openxmlformats.org/officeDocument/2006/relationships/notesSlide" Target="/ppt/notesSlides/notesSlide2.xml" Id="R1ed11fcdad6844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e5146e2024040e5" /><Relationship Type="http://schemas.openxmlformats.org/officeDocument/2006/relationships/notesSlide" Target="/ppt/notesSlides/notesSlide3.xml" Id="Rd715025bfb7643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30347bafe94d20" /><Relationship Type="http://schemas.openxmlformats.org/officeDocument/2006/relationships/notesSlide" Target="/ppt/notesSlides/notesSlide4.xml" Id="Rb114de2576cb46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0ae5e2a3ea54fc0" /><Relationship Type="http://schemas.openxmlformats.org/officeDocument/2006/relationships/notesSlide" Target="/ppt/notesSlides/notesSlide5.xml" Id="R7253eaa1dfa943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372de2dca0841d8" /><Relationship Type="http://schemas.openxmlformats.org/officeDocument/2006/relationships/notesSlide" Target="/ppt/notesSlides/notesSlide6.xml" Id="R7272251988cb46c8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AC9BFF4-7651-45E8-A66C-645295581B0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A187F78-E0F0-4E91-97B3-D5C7654A66D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5A4E440-01C9-4831-B53F-3F656E896F9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AUTOMATIZACIÓN DE ADQUISICIONES</a:t>
            </a:r>
          </a:p>
        </p:txBody>
      </p:sp>
      <p:sp>
        <p:nvSpPr>
          <p:cNvPr id="4" name="">
            <a:extLst>
              <a:ext uri="{FF2B5EF4-FFF2-40B4-BE49-F238E27FC236}">
                <a16:creationId id="{13097025-21BE-42DA-AD85-F1A43EC0C23E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automatización de adquisiciones convierte las solicitudes en decisiones de compra controladas.</a:t>
            </a:r>
          </a:p>
        </p:txBody>
      </p:sp>
      <p:sp>
        <p:nvSpPr>
          <p:cNvPr id="5" name="">
            <a:extLst>
              <a:ext uri="{FF2B5EF4-FFF2-40B4-BE49-F238E27FC236}">
                <a16:creationId id="{29097108-07D8-4C88-B2D4-D3890C740390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Los agentes clasifican la demanda, verifican la política, recomiendan proveedores, preparan aprobaciones, emiten órdenes de compra y realizan un seguimiento de las pruebas desde el recibo hasta el pago.</a:t>
            </a:r>
          </a:p>
        </p:txBody>
      </p:sp>
      <p:sp>
        <p:nvSpPr>
          <p:cNvPr id="6" name="">
            <a:extLst>
              <a:ext uri="{FF2B5EF4-FFF2-40B4-BE49-F238E27FC236}">
                <a16:creationId id="{BC7FEBEC-4CA1-43BE-A75A-94A51B4EE277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A8D21CE-30B1-4BF5-9BB8-36B56AE9B9B9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Captura</a:t>
            </a:r>
          </a:p>
        </p:txBody>
      </p:sp>
      <p:sp>
        <p:nvSpPr>
          <p:cNvPr id="8" name="">
            <a:extLst>
              <a:ext uri="{FF2B5EF4-FFF2-40B4-BE49-F238E27FC236}">
                <a16:creationId id="{EF7BD6C9-5B72-4BC9-8F2B-BEC0C0F78FE2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financiera</a:t>
            </a:r>
          </a:p>
        </p:txBody>
      </p:sp>
      <p:sp>
        <p:nvSpPr>
          <p:cNvPr id="9" name="">
            <a:extLst>
              <a:ext uri="{FF2B5EF4-FFF2-40B4-BE49-F238E27FC236}">
                <a16:creationId id="{51F342F4-92A1-4716-8A9D-81B21BF5B90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Validar</a:t>
            </a:r>
          </a:p>
        </p:txBody>
      </p:sp>
      <p:sp>
        <p:nvSpPr>
          <p:cNvPr id="10" name="">
            <a:extLst>
              <a:ext uri="{FF2B5EF4-FFF2-40B4-BE49-F238E27FC236}">
                <a16:creationId id="{130CACA6-7E92-4A4C-A5CC-DFE1797D13C0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financiera</a:t>
            </a:r>
          </a:p>
        </p:txBody>
      </p:sp>
      <p:sp>
        <p:nvSpPr>
          <p:cNvPr id="11" name="">
            <a:extLst>
              <a:ext uri="{FF2B5EF4-FFF2-40B4-BE49-F238E27FC236}">
                <a16:creationId id="{C1B611D8-28B3-4CFA-815C-2C8ACC9F9EBD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Ruta</a:t>
            </a:r>
          </a:p>
        </p:txBody>
      </p:sp>
      <p:sp>
        <p:nvSpPr>
          <p:cNvPr id="12" name="">
            <a:extLst>
              <a:ext uri="{FF2B5EF4-FFF2-40B4-BE49-F238E27FC236}">
                <a16:creationId id="{E67A99E4-66D3-4C28-948A-5A7C4D0902AD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financiera</a:t>
            </a:r>
          </a:p>
        </p:txBody>
      </p:sp>
      <p:sp>
        <p:nvSpPr>
          <p:cNvPr id="13" name="">
            <a:extLst>
              <a:ext uri="{FF2B5EF4-FFF2-40B4-BE49-F238E27FC236}">
                <a16:creationId id="{AC31B35E-2CED-4346-B2B9-C1B1EEB6008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Evidencia</a:t>
            </a:r>
          </a:p>
        </p:txBody>
      </p:sp>
      <p:sp>
        <p:nvSpPr>
          <p:cNvPr id="14" name="">
            <a:extLst>
              <a:ext uri="{FF2B5EF4-FFF2-40B4-BE49-F238E27FC236}">
                <a16:creationId id="{89B02855-8BCC-4CD2-944A-BD8FFDA09058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financiera</a:t>
            </a:r>
          </a:p>
        </p:txBody>
      </p:sp>
      <p:sp>
        <p:nvSpPr>
          <p:cNvPr id="15" name="">
            <a:extLst>
              <a:ext uri="{FF2B5EF4-FFF2-40B4-BE49-F238E27FC236}">
                <a16:creationId id="{C3885679-2A04-41F9-8742-79D0FBBE3BB4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7B1FA57E-8538-4D9B-8348-D75AD16B2918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de automatización</a:t>
            </a:r>
          </a:p>
        </p:txBody>
      </p:sp>
      <p:sp>
        <p:nvSpPr>
          <p:cNvPr id="17" name="">
            <a:extLst>
              <a:ext uri="{FF2B5EF4-FFF2-40B4-BE49-F238E27FC236}">
                <a16:creationId id="{62391E59-5B1C-4660-A61B-022D0A6BF6F6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1B15134-4E5B-42BB-96E3-959966BB6B51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Ingesta</a:t>
            </a:r>
          </a:p>
        </p:txBody>
      </p:sp>
      <p:sp>
        <p:nvSpPr>
          <p:cNvPr id="19" name="">
            <a:extLst>
              <a:ext uri="{FF2B5EF4-FFF2-40B4-BE49-F238E27FC236}">
                <a16:creationId id="{558121F4-A9F6-4532-AB67-34DFE3F66FA0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Clasificados</a:t>
            </a:r>
          </a:p>
        </p:txBody>
      </p:sp>
      <p:sp>
        <p:nvSpPr>
          <p:cNvPr id="20" name="">
            <a:extLst>
              <a:ext uri="{FF2B5EF4-FFF2-40B4-BE49-F238E27FC236}">
                <a16:creationId id="{335CAC11-A637-47F0-821F-8CFD0BCF12D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A7D0B8F-6B97-47D6-B9E0-A4BF407E16B0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22" name="">
            <a:extLst>
              <a:ext uri="{FF2B5EF4-FFF2-40B4-BE49-F238E27FC236}">
                <a16:creationId id="{92FF7569-8469-49F2-ADB1-D62A5A4E0815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Comprobado</a:t>
            </a:r>
          </a:p>
        </p:txBody>
      </p:sp>
      <p:sp>
        <p:nvSpPr>
          <p:cNvPr id="23" name="">
            <a:extLst>
              <a:ext uri="{FF2B5EF4-FFF2-40B4-BE49-F238E27FC236}">
                <a16:creationId id="{9762BD26-C201-4D8D-9181-CE68A4DF5E8A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EE32046C-8D8F-4F47-BF86-F09E4AE735D5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Proveedor</a:t>
            </a:r>
          </a:p>
        </p:txBody>
      </p:sp>
      <p:sp>
        <p:nvSpPr>
          <p:cNvPr id="25" name="">
            <a:extLst>
              <a:ext uri="{FF2B5EF4-FFF2-40B4-BE49-F238E27FC236}">
                <a16:creationId id="{42A82703-0D6C-4F6B-840D-42B01DA9C1B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Recomendado</a:t>
            </a:r>
          </a:p>
        </p:txBody>
      </p:sp>
      <p:sp>
        <p:nvSpPr>
          <p:cNvPr id="26" name="">
            <a:extLst>
              <a:ext uri="{FF2B5EF4-FFF2-40B4-BE49-F238E27FC236}">
                <a16:creationId id="{07C1B5C9-2D09-4BD4-B26D-05D3A07DC90F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4DD670A-B1A9-47A4-B60E-3A5BE53B356C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orden de compra</a:t>
            </a:r>
          </a:p>
        </p:txBody>
      </p:sp>
      <p:sp>
        <p:nvSpPr>
          <p:cNvPr id="28" name="">
            <a:extLst>
              <a:ext uri="{FF2B5EF4-FFF2-40B4-BE49-F238E27FC236}">
                <a16:creationId id="{EC457974-C7A9-43C0-93C8-23ABD018C2EF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Listo</a:t>
            </a:r>
          </a:p>
        </p:txBody>
      </p:sp>
      <p:sp>
        <p:nvSpPr>
          <p:cNvPr id="29" name="">
            <a:extLst>
              <a:ext uri="{FF2B5EF4-FFF2-40B4-BE49-F238E27FC236}">
                <a16:creationId id="{3D272475-34EA-4A78-932F-DEF796A90CF3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31CB4379-9274-4E5D-B6A9-130292A97BB9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Preparado con evidencia</a:t>
            </a:r>
          </a:p>
        </p:txBody>
      </p:sp>
      <p:sp>
        <p:nvSpPr>
          <p:cNvPr id="31" name="">
            <a:extLst>
              <a:ext uri="{FF2B5EF4-FFF2-40B4-BE49-F238E27FC236}">
                <a16:creationId id="{EB675D81-F774-4BB5-BE0C-54B9BE8E4BAE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B0059D3D-E014-4088-BCD4-4C658F9100B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financiera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42C527CE-A849-41B6-90C0-85E197DC320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633665775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A957E7BD-1D8B-4361-8C5B-F16B12326B0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9587682-D540-44D0-B920-1244C5DFD22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8CBCAA7-7927-45FB-A372-C1C5645AF44A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MODELO DE FLUJO DE TRABAJO</a:t>
            </a:r>
          </a:p>
        </p:txBody>
      </p:sp>
      <p:sp>
        <p:nvSpPr>
          <p:cNvPr id="4" name="">
            <a:extLst>
              <a:ext uri="{FF2B5EF4-FFF2-40B4-BE49-F238E27FC236}">
                <a16:creationId id="{F270740D-4EA0-47D3-B384-C2B5B63D435D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flujo financiero limpio separa el trabajo directo de las excepciones.</a:t>
            </a:r>
          </a:p>
        </p:txBody>
      </p:sp>
      <p:sp>
        <p:nvSpPr>
          <p:cNvPr id="5" name="">
            <a:extLst>
              <a:ext uri="{FF2B5EF4-FFF2-40B4-BE49-F238E27FC236}">
                <a16:creationId id="{84D4E2B2-E525-4F17-B78D-E0B492E3737E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CD3E5AE-81D1-4EC2-973A-002E17E0FA4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D049A189-3BFD-4F8C-A87D-D56BBCD5E343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65C65B2-F482-42EA-AB5E-6D2DB1DE4A09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Solicitud</a:t>
            </a:r>
          </a:p>
        </p:txBody>
      </p:sp>
      <p:sp>
        <p:nvSpPr>
          <p:cNvPr id="9" name="">
            <a:extLst>
              <a:ext uri="{FF2B5EF4-FFF2-40B4-BE49-F238E27FC236}">
                <a16:creationId id="{F9AF9194-2CD6-4F19-A9EB-3080F8973509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 captura la necesidad empresarial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 categoría, urgencia y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presupuesto.</a:t>
            </a:r>
          </a:p>
        </p:txBody>
      </p:sp>
      <p:sp>
        <p:nvSpPr>
          <p:cNvPr id="10" name="">
            <a:extLst>
              <a:ext uri="{FF2B5EF4-FFF2-40B4-BE49-F238E27FC236}">
                <a16:creationId id="{3B1A34DA-3592-4A49-ACCD-4CA0509FEE42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F4A0D56-13E7-4AA2-993B-4D8311454B7F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5E53B2-3886-4875-A832-19B52EDAAA4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E840F73-10C0-452E-AA16-450CD5A86DAB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9542780F-BD74-462C-ADB0-D3C5141C1D1C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8F344967-C400-4A8A-B10F-C93165F6636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6" name="">
            <a:extLst>
              <a:ext uri="{FF2B5EF4-FFF2-40B4-BE49-F238E27FC236}">
                <a16:creationId id="{4A6BEE58-5585-484E-BA60-03CE78C42ED0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Reglas de gasto, preferidas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proveedores y aprobaciones son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marcado.</a:t>
            </a:r>
          </a:p>
        </p:txBody>
      </p:sp>
      <p:sp>
        <p:nvSpPr>
          <p:cNvPr id="17" name="">
            <a:extLst>
              <a:ext uri="{FF2B5EF4-FFF2-40B4-BE49-F238E27FC236}">
                <a16:creationId id="{21295196-F14F-4303-A4E9-E41F64AA4B2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E0C5BF5-AD1B-4BCA-9A9C-7CB59B8B7E45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12AF711-52B3-48D6-85AD-BF23821368B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FCEC5B9-8B1E-4018-8AE9-01634C957CAC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F7D16E3-7DCD-4F73-A9DF-12001F75C22F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ADD1CB76-A65B-4CFD-B12B-70270F98B517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Fuente</a:t>
            </a:r>
          </a:p>
        </p:txBody>
      </p:sp>
      <p:sp>
        <p:nvSpPr>
          <p:cNvPr id="23" name="">
            <a:extLst>
              <a:ext uri="{FF2B5EF4-FFF2-40B4-BE49-F238E27FC236}">
                <a16:creationId id="{6BEEBA2B-2898-4960-8945-5F2499CE2905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Opciones de proveedor, contrato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aptos y preparados para el riesgo.</a:t>
            </a:r>
          </a:p>
        </p:txBody>
      </p:sp>
      <p:sp>
        <p:nvSpPr>
          <p:cNvPr id="24" name="">
            <a:extLst>
              <a:ext uri="{FF2B5EF4-FFF2-40B4-BE49-F238E27FC236}">
                <a16:creationId id="{0AAA834A-39AF-4C6F-A1D8-F93409B87801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011CED64-387F-4373-9D28-3C0903C7E03E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7AF14F4E-1F40-4254-B83F-46C780F3278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5F3B300-897B-4590-B033-A13BAD79B9B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A127A3A2-796E-4251-8DD1-607209EC769E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9E962E59-9B8F-4A89-80FB-7AB7EE920221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Orden</a:t>
            </a:r>
          </a:p>
        </p:txBody>
      </p:sp>
      <p:sp>
        <p:nvSpPr>
          <p:cNvPr id="30" name="">
            <a:extLst>
              <a:ext uri="{FF2B5EF4-FFF2-40B4-BE49-F238E27FC236}">
                <a16:creationId id="{381D86C3-DF78-42D0-B1A7-2E61598C7230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Orden de compra, recibo, factura y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suspensión de evidencia de pago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vinculado.</a:t>
            </a:r>
          </a:p>
        </p:txBody>
      </p:sp>
      <p:sp>
        <p:nvSpPr>
          <p:cNvPr id="31" name="">
            <a:extLst>
              <a:ext uri="{FF2B5EF4-FFF2-40B4-BE49-F238E27FC236}">
                <a16:creationId id="{0412EFA1-2DA9-45EA-9906-9216D8AD9428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salida es un paquete de trabajo gobernado, no otra cola para perseguir manualmente.</a:t>
            </a:r>
          </a:p>
        </p:txBody>
      </p:sp>
      <p:sp>
        <p:nvSpPr>
          <p:cNvPr id="32" name="">
            <a:extLst>
              <a:ext uri="{FF2B5EF4-FFF2-40B4-BE49-F238E27FC236}">
                <a16:creationId id="{BD9D169F-972F-4761-9C89-EA316D02062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3D97C1EE-29B1-4FA9-994F-4C69E0DE3EF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financiera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21866458-8EFF-4135-9FBF-92E3582F81F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200314231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1F2CCFE-0CCA-4FBD-B5D1-35E433990ED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18354ABD-6D5A-4E27-8904-375A56181DD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33336FC-1010-480F-A8AE-2178749440C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DE PRUEBAS</a:t>
            </a:r>
          </a:p>
        </p:txBody>
      </p:sp>
      <p:sp>
        <p:nvSpPr>
          <p:cNvPr id="4" name="">
            <a:extLst>
              <a:ext uri="{FF2B5EF4-FFF2-40B4-BE49-F238E27FC236}">
                <a16:creationId id="{E0F0A3BA-DEEA-47FD-A2DC-DF41AC7C7EE1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Los agentes monitorean la evidencia de la transacción detrás de cada decisión.</a:t>
            </a:r>
          </a:p>
        </p:txBody>
      </p:sp>
      <p:sp>
        <p:nvSpPr>
          <p:cNvPr id="5" name="">
            <a:extLst>
              <a:ext uri="{FF2B5EF4-FFF2-40B4-BE49-F238E27FC236}">
                <a16:creationId id="{9F5F836B-A4FB-4670-8FD1-B8DC9299A77E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Señal</a:t>
            </a:r>
          </a:p>
        </p:txBody>
      </p:sp>
      <p:sp>
        <p:nvSpPr>
          <p:cNvPr id="6" name="">
            <a:extLst>
              <a:ext uri="{FF2B5EF4-FFF2-40B4-BE49-F238E27FC236}">
                <a16:creationId id="{344CB8BC-89C7-4EA4-952A-D3099C55DE80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Evidencia monitoreada</a:t>
            </a:r>
          </a:p>
        </p:txBody>
      </p:sp>
      <p:sp>
        <p:nvSpPr>
          <p:cNvPr id="7" name="">
            <a:extLst>
              <a:ext uri="{FF2B5EF4-FFF2-40B4-BE49-F238E27FC236}">
                <a16:creationId id="{6E838F95-550F-48A7-916F-0DACC8575ED7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Pregunta de decisión</a:t>
            </a:r>
          </a:p>
        </p:txBody>
      </p:sp>
      <p:sp>
        <p:nvSpPr>
          <p:cNvPr id="8" name="">
            <a:extLst>
              <a:ext uri="{FF2B5EF4-FFF2-40B4-BE49-F238E27FC236}">
                <a16:creationId id="{735724B1-E2D0-4356-AC52-8B0072EF0009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5B1E6ED-9F63-4FB1-BF04-0DDEF2EE3D2A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Demanda</a:t>
            </a:r>
          </a:p>
        </p:txBody>
      </p:sp>
      <p:sp>
        <p:nvSpPr>
          <p:cNvPr id="10" name="">
            <a:extLst>
              <a:ext uri="{FF2B5EF4-FFF2-40B4-BE49-F238E27FC236}">
                <a16:creationId id="{540D9BD0-495E-4A8F-B1BE-CBDCD10F2338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categoría, presupuesto, urgencia, solicitante</a:t>
            </a:r>
          </a:p>
        </p:txBody>
      </p:sp>
      <p:sp>
        <p:nvSpPr>
          <p:cNvPr id="11" name="">
            <a:extLst>
              <a:ext uri="{FF2B5EF4-FFF2-40B4-BE49-F238E27FC236}">
                <a16:creationId id="{57BCA934-FAA7-412A-AF23-2A92603AFDD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C3BA769-3E16-4E67-A193-504C65A34CF3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¿Está completa la solicitud?</a:t>
            </a:r>
          </a:p>
        </p:txBody>
      </p:sp>
      <p:sp>
        <p:nvSpPr>
          <p:cNvPr id="13" name="">
            <a:extLst>
              <a:ext uri="{FF2B5EF4-FFF2-40B4-BE49-F238E27FC236}">
                <a16:creationId id="{F2283236-3131-4725-9793-2FF07F2FE5E1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BF79410-B8CA-40EB-8AC4-13D54C35E43D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5" name="">
            <a:extLst>
              <a:ext uri="{FF2B5EF4-FFF2-40B4-BE49-F238E27FC236}">
                <a16:creationId id="{6B3C84F0-4291-4F71-AA53-624D90DD9417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umbrales, aprobaciones, elementos restringidos</a:t>
            </a:r>
          </a:p>
        </p:txBody>
      </p:sp>
      <p:sp>
        <p:nvSpPr>
          <p:cNvPr id="16" name="">
            <a:extLst>
              <a:ext uri="{FF2B5EF4-FFF2-40B4-BE49-F238E27FC236}">
                <a16:creationId id="{5ADB40C0-C8D4-4416-B6E5-95B07505C2B6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00CBFB4-3A6F-449C-9EC2-4879ABEA214B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¿Se puede proceder?</a:t>
            </a:r>
          </a:p>
        </p:txBody>
      </p:sp>
      <p:sp>
        <p:nvSpPr>
          <p:cNvPr id="18" name="">
            <a:extLst>
              <a:ext uri="{FF2B5EF4-FFF2-40B4-BE49-F238E27FC236}">
                <a16:creationId id="{6B53E801-EAD8-47BD-8717-C63E9739C3EE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E416E26-F359-4727-9D76-3C8A438CA9F1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Proveedor</a:t>
            </a:r>
          </a:p>
        </p:txBody>
      </p:sp>
      <p:sp>
        <p:nvSpPr>
          <p:cNvPr id="20" name="">
            <a:extLst>
              <a:ext uri="{FF2B5EF4-FFF2-40B4-BE49-F238E27FC236}">
                <a16:creationId id="{49FB833A-E2F3-4ED0-9902-DFD06F9C527F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contrato, desempeño, riesgo, diversidad</a:t>
            </a:r>
          </a:p>
        </p:txBody>
      </p:sp>
      <p:sp>
        <p:nvSpPr>
          <p:cNvPr id="21" name="">
            <a:extLst>
              <a:ext uri="{FF2B5EF4-FFF2-40B4-BE49-F238E27FC236}">
                <a16:creationId id="{F68B85C2-A563-4B5B-A2C4-5E2BEAFECED4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B92A46B3-FDD1-496D-A3EF-F982E9E6BE45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¿Quién es el proveedor adecuado?</a:t>
            </a:r>
          </a:p>
        </p:txBody>
      </p:sp>
      <p:sp>
        <p:nvSpPr>
          <p:cNvPr id="23" name="">
            <a:extLst>
              <a:ext uri="{FF2B5EF4-FFF2-40B4-BE49-F238E27FC236}">
                <a16:creationId id="{08BB2A68-698B-40FB-B7B2-C539E80677BF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06A14C2-0562-40D3-8C26-303857475F1E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Orden</a:t>
            </a:r>
          </a:p>
        </p:txBody>
      </p:sp>
      <p:sp>
        <p:nvSpPr>
          <p:cNvPr id="25" name="">
            <a:extLst>
              <a:ext uri="{FF2B5EF4-FFF2-40B4-BE49-F238E27FC236}">
                <a16:creationId id="{A1C5B2D4-8DE1-43B1-A9A9-36147FE511BF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Orden de compra, recibo, cambio, factura</a:t>
            </a:r>
          </a:p>
        </p:txBody>
      </p:sp>
      <p:sp>
        <p:nvSpPr>
          <p:cNvPr id="26" name="">
            <a:extLst>
              <a:ext uri="{FF2B5EF4-FFF2-40B4-BE49-F238E27FC236}">
                <a16:creationId id="{8BCC5CDB-0259-4A99-BFA6-FD35B34001D4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39787E4-03F4-4219-AE3A-C76DE2811035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¿Se controla el gasto?</a:t>
            </a:r>
          </a:p>
        </p:txBody>
      </p:sp>
      <p:sp>
        <p:nvSpPr>
          <p:cNvPr id="28" name="">
            <a:extLst>
              <a:ext uri="{FF2B5EF4-FFF2-40B4-BE49-F238E27FC236}">
                <a16:creationId id="{16742B73-A103-4184-AAE3-DCED1744287B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058AC883-6177-4607-AD5C-9E49AA262C07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Pago</a:t>
            </a:r>
          </a:p>
        </p:txBody>
      </p:sp>
      <p:sp>
        <p:nvSpPr>
          <p:cNvPr id="30" name="">
            <a:extLst>
              <a:ext uri="{FF2B5EF4-FFF2-40B4-BE49-F238E27FC236}">
                <a16:creationId id="{AC9E4294-C4D2-4374-8489-A7B216C15AAB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factura, cotejo, aprobación, liquidación</a:t>
            </a:r>
          </a:p>
        </p:txBody>
      </p:sp>
      <p:sp>
        <p:nvSpPr>
          <p:cNvPr id="31" name="">
            <a:extLst>
              <a:ext uri="{FF2B5EF4-FFF2-40B4-BE49-F238E27FC236}">
                <a16:creationId id="{8AA9E638-3DD2-4D9A-92DB-37BB3581392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3503DA1A-7901-428D-AFFF-E278697294BD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¿Está cerrado el ciclo?</a:t>
            </a:r>
          </a:p>
        </p:txBody>
      </p:sp>
      <p:sp>
        <p:nvSpPr>
          <p:cNvPr id="33" name="">
            <a:extLst>
              <a:ext uri="{FF2B5EF4-FFF2-40B4-BE49-F238E27FC236}">
                <a16:creationId id="{8A47265D-7ED9-4794-8E30-1E5B82AB78C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957BF3F3-6C63-42EA-A2BE-9DE63055764F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Excepciones filtradas</a:t>
            </a:r>
          </a:p>
        </p:txBody>
      </p:sp>
      <p:sp>
        <p:nvSpPr>
          <p:cNvPr id="35" name="">
            <a:extLst>
              <a:ext uri="{FF2B5EF4-FFF2-40B4-BE49-F238E27FC236}">
                <a16:creationId id="{95F114B8-C0DF-4B4E-A483-783616896DD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0CDE76F1-AB9C-4F02-8FF4-64606A9473E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financiera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1830168A-B334-4600-B3F5-189E5D910E2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51172828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55B675C4-F554-49B0-8727-E76A8017E7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A415FF6-39C9-485D-AC3F-C67999646F8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D8B50F8-6B52-4857-99F0-7874D6E50B2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 DE GOBERNANZA</a:t>
            </a:r>
          </a:p>
        </p:txBody>
      </p:sp>
      <p:sp>
        <p:nvSpPr>
          <p:cNvPr id="4" name="">
            <a:extLst>
              <a:ext uri="{FF2B5EF4-FFF2-40B4-BE49-F238E27FC236}">
                <a16:creationId id="{4403F95E-DDF9-49B5-8549-E6629AFD699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gravedad determina la ruta, el propietario y la respuesta del control.</a:t>
            </a:r>
          </a:p>
        </p:txBody>
      </p:sp>
      <p:sp>
        <p:nvSpPr>
          <p:cNvPr id="5" name="">
            <a:extLst>
              <a:ext uri="{FF2B5EF4-FFF2-40B4-BE49-F238E27FC236}">
                <a16:creationId id="{D40280DE-4D99-466D-AF08-38FC3C183870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5543D14-8684-44F2-B0B1-48CD579E2426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Autoservicio</a:t>
            </a:r>
          </a:p>
        </p:txBody>
      </p:sp>
      <p:sp>
        <p:nvSpPr>
          <p:cNvPr id="7" name="">
            <a:extLst>
              <a:ext uri="{FF2B5EF4-FFF2-40B4-BE49-F238E27FC236}">
                <a16:creationId id="{500DBA1D-99AC-402C-AB6C-FEEAC382D60E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Catálogo de bajo riesgo o preferido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proveedor</a:t>
            </a:r>
          </a:p>
        </p:txBody>
      </p:sp>
      <p:sp>
        <p:nvSpPr>
          <p:cNvPr id="8" name="">
            <a:extLst>
              <a:ext uri="{FF2B5EF4-FFF2-40B4-BE49-F238E27FC236}">
                <a16:creationId id="{0477746C-1C9B-4920-B20D-90FCF7428CC3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46C725C4-652C-48A3-9E84-BDAFC3B66BC0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10" name="">
            <a:extLst>
              <a:ext uri="{FF2B5EF4-FFF2-40B4-BE49-F238E27FC236}">
                <a16:creationId id="{FD4EFE54-BB97-4FC1-B944-69D65F5EED6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Orden de compra automática</a:t>
            </a:r>
          </a:p>
        </p:txBody>
      </p:sp>
      <p:sp>
        <p:nvSpPr>
          <p:cNvPr id="11" name="">
            <a:extLst>
              <a:ext uri="{FF2B5EF4-FFF2-40B4-BE49-F238E27FC236}">
                <a16:creationId id="{79525F6E-1C14-4278-A998-AB3911CD5601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FCE85A6-670E-4F99-BDA3-AF02F284BA8C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Revisión</a:t>
            </a:r>
          </a:p>
        </p:txBody>
      </p:sp>
      <p:sp>
        <p:nvSpPr>
          <p:cNvPr id="13" name="">
            <a:extLst>
              <a:ext uri="{FF2B5EF4-FFF2-40B4-BE49-F238E27FC236}">
                <a16:creationId id="{2814E886-9E3D-43AC-97A7-1383E2FA7BB8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Presupuesto, categoría o proveedor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la elección necesita validación</a:t>
            </a:r>
          </a:p>
        </p:txBody>
      </p:sp>
      <p:sp>
        <p:nvSpPr>
          <p:cNvPr id="14" name="">
            <a:extLst>
              <a:ext uri="{FF2B5EF4-FFF2-40B4-BE49-F238E27FC236}">
                <a16:creationId id="{2F1EF163-8388-4176-A0E6-20F1C411857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219BFB87-C75C-436B-9D74-46864ED2D0DD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16" name="">
            <a:extLst>
              <a:ext uri="{FF2B5EF4-FFF2-40B4-BE49-F238E27FC236}">
                <a16:creationId id="{65D43CF8-AF39-4933-A0A3-269E72592B5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Mesa de adquisiciones</a:t>
            </a:r>
          </a:p>
        </p:txBody>
      </p:sp>
      <p:sp>
        <p:nvSpPr>
          <p:cNvPr id="17" name="">
            <a:extLst>
              <a:ext uri="{FF2B5EF4-FFF2-40B4-BE49-F238E27FC236}">
                <a16:creationId id="{68B0615F-97B7-4950-98DC-F337824C6E6E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68E2D721-F35E-4C67-A4B0-035941DA1F75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Gobernar</a:t>
            </a:r>
          </a:p>
        </p:txBody>
      </p:sp>
      <p:sp>
        <p:nvSpPr>
          <p:cNvPr id="19" name="">
            <a:extLst>
              <a:ext uri="{FF2B5EF4-FFF2-40B4-BE49-F238E27FC236}">
                <a16:creationId id="{793A7F83-D252-4FDF-B628-0410F68DB252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Gasto elevado, nuevo proveedor 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excepción de política</a:t>
            </a:r>
          </a:p>
        </p:txBody>
      </p:sp>
      <p:sp>
        <p:nvSpPr>
          <p:cNvPr id="20" name="">
            <a:extLst>
              <a:ext uri="{FF2B5EF4-FFF2-40B4-BE49-F238E27FC236}">
                <a16:creationId id="{70CE3F18-0F42-4379-AF09-060C6FDA6B7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2AD8CD2B-A744-446D-AAEE-4C142315DD5A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22" name="">
            <a:extLst>
              <a:ext uri="{FF2B5EF4-FFF2-40B4-BE49-F238E27FC236}">
                <a16:creationId id="{B83C45DB-77F5-4806-BCD6-EE903324384D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Tablero de abastecimiento</a:t>
            </a:r>
          </a:p>
        </p:txBody>
      </p:sp>
      <p:sp>
        <p:nvSpPr>
          <p:cNvPr id="23" name="">
            <a:extLst>
              <a:ext uri="{FF2B5EF4-FFF2-40B4-BE49-F238E27FC236}">
                <a16:creationId id="{8FB9A70B-F8DD-4D9D-8CAB-4E63F4DDE0EE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enrutamiento consistente mantiene los controles fuertes sin ralentizar el trabajo limpio.</a:t>
            </a:r>
          </a:p>
        </p:txBody>
      </p:sp>
      <p:sp>
        <p:nvSpPr>
          <p:cNvPr id="24" name="">
            <a:extLst>
              <a:ext uri="{FF2B5EF4-FFF2-40B4-BE49-F238E27FC236}">
                <a16:creationId id="{87E1B388-AA9A-410B-9670-6538AA0D754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03C15E0-8A4D-4738-96FA-DA10C9504A7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financiera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4D17CA8E-4B3D-424E-9C31-09896DB4E01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881264058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8FE71E0-A50D-4DA5-9A24-483152DFBE2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6A5193E-51B7-4FDF-A7F4-D1EBC511317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853942D-720A-4CA0-9C6C-C3B56072496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PAQUETE DE DECISIÓN</a:t>
            </a:r>
          </a:p>
        </p:txBody>
      </p:sp>
      <p:sp>
        <p:nvSpPr>
          <p:cNvPr id="4" name="">
            <a:extLst>
              <a:ext uri="{FF2B5EF4-FFF2-40B4-BE49-F238E27FC236}">
                <a16:creationId id="{673596F0-BFB5-4C0D-9A15-8CA32FBA5B6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paquete financiero brinda a los revisores el contexto necesario para actuar rápidamente.</a:t>
            </a:r>
          </a:p>
        </p:txBody>
      </p:sp>
      <p:sp>
        <p:nvSpPr>
          <p:cNvPr id="5" name="">
            <a:extLst>
              <a:ext uri="{FF2B5EF4-FFF2-40B4-BE49-F238E27FC236}">
                <a16:creationId id="{EE21EF92-7236-49E7-8958-73C8BF1C0DF0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C15C81C-589E-4379-85E2-B0CE70BB815C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Paquete de decisiones financieras</a:t>
            </a:r>
          </a:p>
        </p:txBody>
      </p:sp>
      <p:sp>
        <p:nvSpPr>
          <p:cNvPr id="7" name="">
            <a:extLst>
              <a:ext uri="{FF2B5EF4-FFF2-40B4-BE49-F238E27FC236}">
                <a16:creationId id="{89016A0B-2023-4F9A-AFB2-B2CCDB268F73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ACAC9A0-F326-44C1-92BF-E4B4DAA6639B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Resumen de solicitud</a:t>
            </a:r>
          </a:p>
        </p:txBody>
      </p:sp>
      <p:sp>
        <p:nvSpPr>
          <p:cNvPr id="9" name="">
            <a:extLst>
              <a:ext uri="{FF2B5EF4-FFF2-40B4-BE49-F238E27FC236}">
                <a16:creationId id="{3778A1E9-2824-44EF-8786-2D1FF8EFEB22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Necesidad, categoría, proveedor, presupuesto y urgencia</a:t>
            </a:r>
          </a:p>
        </p:txBody>
      </p:sp>
      <p:sp>
        <p:nvSpPr>
          <p:cNvPr id="10" name="">
            <a:extLst>
              <a:ext uri="{FF2B5EF4-FFF2-40B4-BE49-F238E27FC236}">
                <a16:creationId id="{A5AB8D98-7337-4B44-A1B9-EFA5BF3D9B16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7F63D9F8-C794-4E2C-97CE-2057AB7BC275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Resultado de la política</a:t>
            </a:r>
          </a:p>
        </p:txBody>
      </p:sp>
      <p:sp>
        <p:nvSpPr>
          <p:cNvPr id="12" name="">
            <a:extLst>
              <a:ext uri="{FF2B5EF4-FFF2-40B4-BE49-F238E27FC236}">
                <a16:creationId id="{20D368D9-61C5-4851-965F-24524CF052CF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Normas aplicables, aprobaciones y faltantes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13" name="">
            <a:extLst>
              <a:ext uri="{FF2B5EF4-FFF2-40B4-BE49-F238E27FC236}">
                <a16:creationId id="{265B188B-D2BC-4F66-B112-3005580002F4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B741E7C7-4A98-49B8-82C8-25D89DE6F39C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Contexto del proveedor</a:t>
            </a:r>
          </a:p>
        </p:txBody>
      </p:sp>
      <p:sp>
        <p:nvSpPr>
          <p:cNvPr id="15" name="">
            <a:extLst>
              <a:ext uri="{FF2B5EF4-FFF2-40B4-BE49-F238E27FC236}">
                <a16:creationId id="{59035553-802E-4119-8247-8EB153C8B8B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 recomendada, ajuste del contrato e indicadores de riesgo</a:t>
            </a:r>
          </a:p>
        </p:txBody>
      </p:sp>
      <p:sp>
        <p:nvSpPr>
          <p:cNvPr id="16" name="">
            <a:extLst>
              <a:ext uri="{FF2B5EF4-FFF2-40B4-BE49-F238E27FC236}">
                <a16:creationId id="{BD79DD79-3BDC-47E5-96F4-440D09C9F527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CE93AEFD-117C-46DC-82D7-70B248756FE7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Decisión pedir</a:t>
            </a:r>
          </a:p>
        </p:txBody>
      </p:sp>
      <p:sp>
        <p:nvSpPr>
          <p:cNvPr id="18" name="">
            <a:extLst>
              <a:ext uri="{FF2B5EF4-FFF2-40B4-BE49-F238E27FC236}">
                <a16:creationId id="{166CA388-1E59-48EF-81DA-F53F3CCFA720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Aprobar, redirigir, obtener, negociar o rechazar</a:t>
            </a:r>
          </a:p>
        </p:txBody>
      </p:sp>
      <p:sp>
        <p:nvSpPr>
          <p:cNvPr id="19" name="">
            <a:extLst>
              <a:ext uri="{FF2B5EF4-FFF2-40B4-BE49-F238E27FC236}">
                <a16:creationId id="{7CE3ACBD-F338-4976-BAB5-F9CE7540F618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D099355-B9E0-4D13-A148-D4CDC3BDDC3A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Lente del revisor</a:t>
            </a:r>
          </a:p>
        </p:txBody>
      </p:sp>
      <p:sp>
        <p:nvSpPr>
          <p:cNvPr id="21" name="">
            <a:extLst>
              <a:ext uri="{FF2B5EF4-FFF2-40B4-BE49-F238E27FC236}">
                <a16:creationId id="{66374412-7701-4528-A438-6FD106D24755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4AFEACDB-764B-4BBE-9FF3-C67841906EAB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23" name="">
            <a:extLst>
              <a:ext uri="{FF2B5EF4-FFF2-40B4-BE49-F238E27FC236}">
                <a16:creationId id="{62669860-8E60-4090-8776-0A6B01AE180A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Conocido</a:t>
            </a:r>
          </a:p>
        </p:txBody>
      </p:sp>
      <p:sp>
        <p:nvSpPr>
          <p:cNvPr id="24" name="">
            <a:extLst>
              <a:ext uri="{FF2B5EF4-FFF2-40B4-BE49-F238E27FC236}">
                <a16:creationId id="{A5408676-151F-4AA1-B339-FCA073B703DD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0F5140C-0523-4574-ABF5-78C72F3BC7C1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Propietario</a:t>
            </a:r>
          </a:p>
        </p:txBody>
      </p:sp>
      <p:sp>
        <p:nvSpPr>
          <p:cNvPr id="26" name="">
            <a:extLst>
              <a:ext uri="{FF2B5EF4-FFF2-40B4-BE49-F238E27FC236}">
                <a16:creationId id="{12544B62-3DD4-4A61-A9E7-E1F65AAB993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Nombrado</a:t>
            </a:r>
          </a:p>
        </p:txBody>
      </p:sp>
      <p:sp>
        <p:nvSpPr>
          <p:cNvPr id="27" name="">
            <a:extLst>
              <a:ext uri="{FF2B5EF4-FFF2-40B4-BE49-F238E27FC236}">
                <a16:creationId id="{C1B782EB-AEF0-410E-BE3E-986E433AF2B2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43DC08E-6F57-45BD-A7AA-B3EE0DB1FD84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9" name="">
            <a:extLst>
              <a:ext uri="{FF2B5EF4-FFF2-40B4-BE49-F238E27FC236}">
                <a16:creationId id="{4EF68035-A1AE-4820-9F1E-F1DFC95E7F53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Vinculado</a:t>
            </a:r>
          </a:p>
        </p:txBody>
      </p:sp>
      <p:sp>
        <p:nvSpPr>
          <p:cNvPr id="30" name="">
            <a:extLst>
              <a:ext uri="{FF2B5EF4-FFF2-40B4-BE49-F238E27FC236}">
                <a16:creationId id="{AE5C1A7C-BE47-45C3-8BF6-03C4C8CD9BAE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D10B5FD4-76FC-49D6-B5A5-EE22A1DEFFCD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Decisión</a:t>
            </a:r>
          </a:p>
        </p:txBody>
      </p:sp>
      <p:sp>
        <p:nvSpPr>
          <p:cNvPr id="32" name="">
            <a:extLst>
              <a:ext uri="{FF2B5EF4-FFF2-40B4-BE49-F238E27FC236}">
                <a16:creationId id="{5B86E2DA-4B42-45AC-B1F3-FA8A0DC1518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Requerido</a:t>
            </a:r>
          </a:p>
        </p:txBody>
      </p:sp>
      <p:sp>
        <p:nvSpPr>
          <p:cNvPr id="33" name="">
            <a:extLst>
              <a:ext uri="{FF2B5EF4-FFF2-40B4-BE49-F238E27FC236}">
                <a16:creationId id="{6E81BD88-A9C0-434A-98C3-910EA3E5CEF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475869C-76F5-4874-9722-28D2BFEF6ED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financiera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763E538E-604D-4607-BDA3-DC4B17B0388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293396854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938D1DB-C8DA-4CCE-806C-8D7C876BCF9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DB9901F-C85B-4FB9-96E9-A81FB9493CC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7780837-37AD-4FC2-AE50-D8F7B31C934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 DE ESCALA</a:t>
            </a:r>
          </a:p>
        </p:txBody>
      </p:sp>
      <p:sp>
        <p:nvSpPr>
          <p:cNvPr id="4" name="">
            <a:extLst>
              <a:ext uri="{FF2B5EF4-FFF2-40B4-BE49-F238E27FC236}">
                <a16:creationId id="{DC9F48C2-CE72-4B8D-A9B5-E767FB18E15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Escale desde un flujo de trabajo financiero hasta un control continuo de las operaciones.</a:t>
            </a:r>
          </a:p>
        </p:txBody>
      </p:sp>
      <p:sp>
        <p:nvSpPr>
          <p:cNvPr id="5" name="">
            <a:extLst>
              <a:ext uri="{FF2B5EF4-FFF2-40B4-BE49-F238E27FC236}">
                <a16:creationId id="{DEAB8949-44C7-43BC-BECE-D6A11E25E6E5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F99C968-B6DD-4CFE-A8AC-BCA0BC2105AD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CAE1D63-B5CE-49E6-B74F-453598D6C328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B5D1800-E4EF-4EFB-821A-B2198C1876DF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Conectar</a:t>
            </a:r>
          </a:p>
        </p:txBody>
      </p:sp>
      <p:sp>
        <p:nvSpPr>
          <p:cNvPr id="9" name="">
            <a:extLst>
              <a:ext uri="{FF2B5EF4-FFF2-40B4-BE49-F238E27FC236}">
                <a16:creationId id="{B8D25986-25E7-4C4E-A999-38CD2F863078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Admisión, maestro de proveedores, ERP,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contratos, catálogo</a:t>
            </a:r>
          </a:p>
        </p:txBody>
      </p:sp>
      <p:sp>
        <p:nvSpPr>
          <p:cNvPr id="10" name="">
            <a:extLst>
              <a:ext uri="{FF2B5EF4-FFF2-40B4-BE49-F238E27FC236}">
                <a16:creationId id="{245B9CC9-A990-4BD0-BD63-D486CAB366FC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589EC23-332E-4FF5-A317-B98A68650CCE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EFE1CEC5-58F1-4A01-8AA7-93C30ED70DD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50C0982D-9514-49BF-8876-33A61A92B2EC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608D8EAB-3A66-4DDB-844D-EB02748924ED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Normalizar</a:t>
            </a:r>
          </a:p>
        </p:txBody>
      </p:sp>
      <p:sp>
        <p:nvSpPr>
          <p:cNvPr id="15" name="">
            <a:extLst>
              <a:ext uri="{FF2B5EF4-FFF2-40B4-BE49-F238E27FC236}">
                <a16:creationId id="{3AFB4FBB-CCE4-499A-B037-E82FEC4ECFF0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Categoría, proveedor, política,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y reglas presupuestarias</a:t>
            </a:r>
          </a:p>
        </p:txBody>
      </p:sp>
      <p:sp>
        <p:nvSpPr>
          <p:cNvPr id="16" name="">
            <a:extLst>
              <a:ext uri="{FF2B5EF4-FFF2-40B4-BE49-F238E27FC236}">
                <a16:creationId id="{203969C8-EE4F-4BBF-8B12-DBEAAE0F4435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E38FB7A-132C-47D1-9B23-D60E0C83C59F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D141A01B-CABE-4D63-A366-ECE6BB644F5F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EF07D086-741E-4160-8F84-F99F844438C1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8F878518-D0B1-408F-AB6C-9495A0752606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Gobernar</a:t>
            </a:r>
          </a:p>
        </p:txBody>
      </p:sp>
      <p:sp>
        <p:nvSpPr>
          <p:cNvPr id="21" name="">
            <a:extLst>
              <a:ext uri="{FF2B5EF4-FFF2-40B4-BE49-F238E27FC236}">
                <a16:creationId id="{A30137F5-0938-4592-9929-A8B11FB0B797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Rutas de aprobación, umbrales,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y enrutamiento de excepción</a:t>
            </a:r>
          </a:p>
        </p:txBody>
      </p:sp>
      <p:sp>
        <p:nvSpPr>
          <p:cNvPr id="22" name="">
            <a:extLst>
              <a:ext uri="{FF2B5EF4-FFF2-40B4-BE49-F238E27FC236}">
                <a16:creationId id="{F60B3C50-3899-4B99-96A7-9882D5939DED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D0CCC05A-2F87-4402-8745-5AD4878B5BE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DAEAB5C-CC50-4093-BB5B-2F3F5494235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C39A36F-4CB0-40AC-B95F-4090EF8CBAA3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C47E7E94-73E3-428A-B9F1-9F78A6C2434F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Optimizar</a:t>
            </a:r>
          </a:p>
        </p:txBody>
      </p:sp>
      <p:sp>
        <p:nvSpPr>
          <p:cNvPr id="27" name="">
            <a:extLst>
              <a:ext uri="{FF2B5EF4-FFF2-40B4-BE49-F238E27FC236}">
                <a16:creationId id="{2CD8D002-E862-40CA-9DFB-EED80825E862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Tiempo de ciclo, ahorro,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cumplimiento y proveedor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calidad</a:t>
            </a:r>
          </a:p>
        </p:txBody>
      </p:sp>
      <p:sp>
        <p:nvSpPr>
          <p:cNvPr id="28" name="">
            <a:extLst>
              <a:ext uri="{FF2B5EF4-FFF2-40B4-BE49-F238E27FC236}">
                <a16:creationId id="{EFD46700-FA9A-43B0-A048-7732113DEFDE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B016BF4-CE20-4385-B1F3-41DFE132DBDB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Resultado: gasto controlado, solicitudes de compra más rápidas y decisiones de proveedores más limpias</a:t>
            </a:r>
          </a:p>
        </p:txBody>
      </p:sp>
      <p:sp>
        <p:nvSpPr>
          <p:cNvPr id="30" name="">
            <a:extLst>
              <a:ext uri="{FF2B5EF4-FFF2-40B4-BE49-F238E27FC236}">
                <a16:creationId id="{80544363-D985-4818-9353-4DAE463D284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7510050C-6BD4-4612-80AA-8FD6F5C3B1D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financiera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E52048F4-9442-44D8-B850-AFCC9B7DC1E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6841967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2026-05-08T17:28:45.3850000Z</dcterms:created>
  <dcterms:modified xsi:type="dcterms:W3CDTF">2026-05-08T17:28:45.3850000Z</dcterms:modified>
</coreProperties>
</file>